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5" r:id="rId5"/>
  </p:sldMasterIdLst>
  <p:notesMasterIdLst>
    <p:notesMasterId r:id="rId40"/>
  </p:notesMasterIdLst>
  <p:sldIdLst>
    <p:sldId id="441" r:id="rId6"/>
    <p:sldId id="920" r:id="rId7"/>
    <p:sldId id="624" r:id="rId8"/>
    <p:sldId id="625" r:id="rId9"/>
    <p:sldId id="762" r:id="rId10"/>
    <p:sldId id="761" r:id="rId11"/>
    <p:sldId id="1077" r:id="rId12"/>
    <p:sldId id="740" r:id="rId13"/>
    <p:sldId id="741" r:id="rId14"/>
    <p:sldId id="742" r:id="rId15"/>
    <p:sldId id="1057" r:id="rId16"/>
    <p:sldId id="1076" r:id="rId17"/>
    <p:sldId id="1073" r:id="rId18"/>
    <p:sldId id="1071" r:id="rId19"/>
    <p:sldId id="751" r:id="rId20"/>
    <p:sldId id="756" r:id="rId21"/>
    <p:sldId id="752" r:id="rId22"/>
    <p:sldId id="1067" r:id="rId23"/>
    <p:sldId id="1069" r:id="rId24"/>
    <p:sldId id="1068" r:id="rId25"/>
    <p:sldId id="805" r:id="rId26"/>
    <p:sldId id="1044" r:id="rId27"/>
    <p:sldId id="777" r:id="rId28"/>
    <p:sldId id="780" r:id="rId29"/>
    <p:sldId id="1075" r:id="rId30"/>
    <p:sldId id="1078" r:id="rId31"/>
    <p:sldId id="651" r:id="rId32"/>
    <p:sldId id="617" r:id="rId33"/>
    <p:sldId id="652" r:id="rId34"/>
    <p:sldId id="612" r:id="rId35"/>
    <p:sldId id="658" r:id="rId36"/>
    <p:sldId id="527" r:id="rId37"/>
    <p:sldId id="524" r:id="rId38"/>
    <p:sldId id="525" r:id="rId39"/>
  </p:sldIdLst>
  <p:sldSz cx="9144000" cy="6858000" type="screen4x3"/>
  <p:notesSz cx="6858000" cy="9144000"/>
  <p:defaultTextStyle>
    <a:defPPr>
      <a:defRPr lang="sv-SE"/>
    </a:defPPr>
    <a:lvl1pPr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2" pos="68"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7A07C"/>
    <a:srgbClr val="349DEB"/>
    <a:srgbClr val="E8442E"/>
    <a:srgbClr val="FCDD33"/>
    <a:srgbClr val="1F5A7B"/>
    <a:srgbClr val="491E73"/>
    <a:srgbClr val="206299"/>
    <a:srgbClr val="67DA35"/>
    <a:srgbClr val="F18B25"/>
    <a:srgbClr val="1C83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A6E943-DF48-4B60-9FDA-602D29C2EE59}" v="573" dt="2020-03-18T14:16:53.509"/>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6427"/>
  </p:normalViewPr>
  <p:slideViewPr>
    <p:cSldViewPr snapToObjects="1">
      <p:cViewPr varScale="1">
        <p:scale>
          <a:sx n="95" d="100"/>
          <a:sy n="95" d="100"/>
        </p:scale>
        <p:origin x="1118" y="53"/>
      </p:cViewPr>
      <p:guideLst>
        <p:guide pos="68"/>
        <p:guide orient="horz" pos="2160"/>
      </p:guideLst>
    </p:cSldViewPr>
  </p:slideViewPr>
  <p:outlineViewPr>
    <p:cViewPr>
      <p:scale>
        <a:sx n="33" d="100"/>
        <a:sy n="33" d="100"/>
      </p:scale>
      <p:origin x="0" y="-2819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0" Type="http://schemas.openxmlformats.org/officeDocument/2006/relationships/slide" Target="slides/slide15.xml"/><Relationship Id="rId4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4-07T12:40:40.164"/>
    </inkml:context>
    <inkml:brush xml:id="br0">
      <inkml:brushProperty name="width" value="0.035" units="cm"/>
      <inkml:brushProperty name="height" value="0.035" units="cm"/>
      <inkml:brushProperty name="color" value="#3165BB"/>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4-07T12:40:41.382"/>
    </inkml:context>
    <inkml:brush xml:id="br0">
      <inkml:brushProperty name="width" value="0.035" units="cm"/>
      <inkml:brushProperty name="height" value="0.035" units="cm"/>
      <inkml:brushProperty name="color" value="#3165BB"/>
    </inkml:brush>
  </inkml:definitions>
  <inkml:trace contextRef="#ctx0" brushRef="#br0">1 1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4-07T12:40:43.242"/>
    </inkml:context>
    <inkml:brush xml:id="br0">
      <inkml:brushProperty name="width" value="0.035" units="cm"/>
      <inkml:brushProperty name="height" value="0.035" units="cm"/>
      <inkml:brushProperty name="color" value="#3165BB"/>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04-07T12:40:50.525"/>
    </inkml:context>
    <inkml:brush xml:id="br0">
      <inkml:brushProperty name="width" value="0.035" units="cm"/>
      <inkml:brushProperty name="height" value="0.035" units="cm"/>
      <inkml:brushProperty name="color" value="#3165BB"/>
    </inkml:brush>
  </inkml:definitions>
  <inkml:trace contextRef="#ctx0" brushRef="#br0">1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0T07:43:23.745"/>
    </inkml:context>
    <inkml:brush xml:id="br0">
      <inkml:brushProperty name="width" value="0.035" units="cm"/>
      <inkml:brushProperty name="height" value="0.035" units="cm"/>
      <inkml:brushProperty name="color" value="#3165BB"/>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7-11-10T07:43:23.760"/>
    </inkml:context>
    <inkml:brush xml:id="br0">
      <inkml:brushProperty name="width" value="0.035" units="cm"/>
      <inkml:brushProperty name="height" value="0.035" units="cm"/>
      <inkml:brushProperty name="color" value="#3165BB"/>
    </inkml:brush>
  </inkml:definitions>
  <inkml:trace contextRef="#ctx0" brushRef="#br0">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5E3947-FA18-2741-8616-573D59DC789E}" type="datetimeFigureOut">
              <a:rPr lang="sv-SE" smtClean="0"/>
              <a:pPr/>
              <a:t>2020-04-07</a:t>
            </a:fld>
            <a:endParaRPr lang="sv-SE"/>
          </a:p>
        </p:txBody>
      </p:sp>
      <p:sp>
        <p:nvSpPr>
          <p:cNvPr id="4" name="Platshållare för bildobjekt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3EAD39-6022-C443-B1FD-9ACB6B6E2B4D}" type="slidenum">
              <a:rPr lang="sv-SE" smtClean="0"/>
              <a:pPr/>
              <a:t>‹#›</a:t>
            </a:fld>
            <a:endParaRPr lang="sv-SE"/>
          </a:p>
        </p:txBody>
      </p:sp>
    </p:spTree>
    <p:extLst>
      <p:ext uri="{BB962C8B-B14F-4D97-AF65-F5344CB8AC3E}">
        <p14:creationId xmlns:p14="http://schemas.microsoft.com/office/powerpoint/2010/main" val="2666893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000" y="685800"/>
            <a:ext cx="3702050" cy="2776538"/>
          </a:xfrm>
        </p:spPr>
      </p:sp>
      <p:sp>
        <p:nvSpPr>
          <p:cNvPr id="3" name="Platshållare för anteckningar 2"/>
          <p:cNvSpPr>
            <a:spLocks noGrp="1"/>
          </p:cNvSpPr>
          <p:nvPr>
            <p:ph type="body" idx="1"/>
          </p:nvPr>
        </p:nvSpPr>
        <p:spPr>
          <a:xfrm>
            <a:off x="685800" y="2857500"/>
            <a:ext cx="5486400" cy="5213350"/>
          </a:xfrm>
        </p:spPr>
        <p:txBody>
          <a:bodyPr>
            <a:noAutofit/>
          </a:bodyPr>
          <a:lstStyle/>
          <a:p>
            <a:r>
              <a:rPr lang="sv-SE" sz="1000" b="1"/>
              <a:t>Syftet med denna sida</a:t>
            </a:r>
          </a:p>
          <a:p>
            <a:r>
              <a:rPr lang="sv-SE" sz="1000"/>
              <a:t>Det finns många sätt att få kunden att känna sig trygg. Inte bara vid avsluten utan genom hela säljsamtalen. Även offerten kommer att se helt olika ut än den till dem med mycket erfarenhet</a:t>
            </a:r>
          </a:p>
          <a:p>
            <a:endParaRPr lang="sv-SE" sz="1000" b="1"/>
          </a:p>
          <a:p>
            <a:r>
              <a:rPr lang="sv-SE" sz="1000" b="1"/>
              <a:t>Trygghet för okunniga kunder</a:t>
            </a:r>
            <a:endParaRPr lang="sv-SE" sz="1000"/>
          </a:p>
          <a:p>
            <a:r>
              <a:rPr lang="sv-SE" sz="1000"/>
              <a:t>Trygghet är det viktigaste för en okunnig köpare. Oavsett vad du ska köpa. Som okunnig kund ser du inte konsekvenserna  av det du ska köpa och att riskera att göra bort sig finns inte eller äventyra ett projekt. Därför vill du ha trygghet  och chansar inte. Därför går du på säkra kort, kända leverantörer och kända produkter. Därför är der extra viktigt om du representerar ett företag som inte är känt för kunden att anpassa sin presentation och sina avslut på sätt som ger förtroende och trygghet. </a:t>
            </a:r>
          </a:p>
          <a:p>
            <a:endParaRPr lang="sv-SE" sz="1000"/>
          </a:p>
          <a:p>
            <a:r>
              <a:rPr lang="sv-SE" sz="1000" b="1"/>
              <a:t>Trygga avslut</a:t>
            </a:r>
          </a:p>
          <a:p>
            <a:r>
              <a:rPr lang="sv-SE" sz="1000"/>
              <a:t>En garanti är bästa trygghet en kund kan få och det finns många typer av garantier. </a:t>
            </a:r>
          </a:p>
          <a:p>
            <a:r>
              <a:rPr lang="sv-SE" sz="1000"/>
              <a:t>Den absolut viktigaste garantin är någon form av </a:t>
            </a:r>
            <a:r>
              <a:rPr lang="sv-SE" sz="1000" err="1"/>
              <a:t>utförande-garanti</a:t>
            </a:r>
            <a:r>
              <a:rPr lang="sv-SE" sz="1000"/>
              <a:t>. Där kunden bara får betala för ett lyckat resultat eller när kunden är nöjd. Har man en sådan garanti ska man verkligen använda den i säljsamtalen, både i presentationen och vid avsluten.</a:t>
            </a:r>
          </a:p>
          <a:p>
            <a:r>
              <a:rPr lang="sv-SE" sz="1000"/>
              <a:t>Men det är inte alltid så lätt att trolla fram en garanti som inte kostar mer än det smakar. För tanken är en garanti ska löna sig och att dra på sig extra kostnader är inte meningen. De allra flesta företagen har ett antal olika garantier utan att egentligen veta om dem. Som t ex produkt garantier, tekniska garantier, test garantier, nåbara dygnet runt (Jourgaranti): Bara genom att nämna ordet ”du får följande garantier låter som ljuv musik för den oerfarne. </a:t>
            </a:r>
          </a:p>
          <a:p>
            <a:endParaRPr lang="sv-SE" sz="1000"/>
          </a:p>
          <a:p>
            <a:r>
              <a:rPr lang="sv-SE" sz="1000" b="1"/>
              <a:t>De flesta…….</a:t>
            </a:r>
          </a:p>
          <a:p>
            <a:r>
              <a:rPr lang="sv-SE" sz="1000"/>
              <a:t>Som oerfarna vill vi inte testa nya saker och tjänster som ingen har provat. Utan vi går på beprövade metoder,  äter den pizza vi brukar beställa och ser filmerna som ligger på topplistorna, köper det vin som någon rekommenderar eller som vi känner igen. På samma sätt köper vi tjänster och produkter. Vi gör som de flesta brukar göra!   Och genom att säga ”De flesta i er /din situation brukar välja följande lösning… vad tycker du spontant om det.2 minska vi osäkerheten väsentligen. Kan vi också styrka det med några referenskunder som kunder känner igen ökar det också tryggheten. Bra </a:t>
            </a:r>
            <a:r>
              <a:rPr lang="sv-SE" sz="1000" err="1"/>
              <a:t>kundcase</a:t>
            </a:r>
            <a:r>
              <a:rPr lang="sv-SE" sz="1000"/>
              <a:t> är mumma för den oerfarna. Då känner kunden sig lugnare. Och det bör vara referenser som så  mycket som möjligt påminner om dem själva som företag. Träffar vi stora företag så ska vi har referenser i samma storleksklass och när vi träffar på små egna företagare får vi mest förtroende om vi kan sälja till samma typ av företag i samma storlek</a:t>
            </a:r>
          </a:p>
          <a:p>
            <a:endParaRPr lang="sv-SE" sz="1000"/>
          </a:p>
          <a:p>
            <a:r>
              <a:rPr lang="sv-SE" sz="1000" b="1"/>
              <a:t>Många kunder är bra</a:t>
            </a:r>
          </a:p>
          <a:p>
            <a:r>
              <a:rPr lang="sv-SE" sz="1000"/>
              <a:t>Många kunder är också bra. Det ger ett extra förtroende att veta att många har valt  samma leverantör finns de sedan utspridda geografiskt är det också bra. Att inte bara ha kunder i samma geografiska områden är förtroendeingivande, då kunden tänker ”ja ja de är så pass bra att de har kunder som har valt att dem trots att det finns samma typ av leverantör på närmare håll.  Är de kända är det ett plus. </a:t>
            </a:r>
          </a:p>
          <a:p>
            <a:r>
              <a:rPr lang="sv-SE" sz="1000"/>
              <a:t>Har ni funnits länga på marknaden ökar det er trovärdighet. Att vara stor är också en styrka som ger förtroende och trygghet.</a:t>
            </a:r>
          </a:p>
          <a:p>
            <a:endParaRPr lang="sv-SE" sz="1000"/>
          </a:p>
          <a:p>
            <a:r>
              <a:rPr lang="sv-SE" sz="1000" b="1"/>
              <a:t>Historia säljer</a:t>
            </a:r>
          </a:p>
          <a:p>
            <a:r>
              <a:rPr lang="sv-SE" sz="1000"/>
              <a:t>I alla sammanhang imponeras vi av lång historik både i privat och i affärslivet. Ju längre desto bättre. Och när vi träffar på de osäkra köparna gäller ger en lång historia trygghet. ”Har de funnits så länge måste de vara bra och risken att de försvinner från marknaden verkar liten” Vad lång historia är skiljer sig från bransch till bransch. Inom  It branschen uppfattas företag som ”urgamla” om de funnits sedan 1999.  </a:t>
            </a:r>
          </a:p>
          <a:p>
            <a:endParaRPr lang="sv-SE" sz="1000"/>
          </a:p>
          <a:p>
            <a:r>
              <a:rPr lang="sv-SE" sz="1000" b="1"/>
              <a:t>Säljteknik för okunniga och oerfarna kunder</a:t>
            </a:r>
          </a:p>
          <a:p>
            <a:pPr marL="228600" indent="-228600">
              <a:buFont typeface="+mj-lt"/>
              <a:buAutoNum type="arabicPeriod"/>
            </a:pPr>
            <a:r>
              <a:rPr lang="sv-SE" sz="1000"/>
              <a:t>Visa att många kunder har valt samma lösning och produkter vid avsluten</a:t>
            </a:r>
          </a:p>
          <a:p>
            <a:pPr marL="228600" indent="-228600">
              <a:buFont typeface="+mj-lt"/>
              <a:buAutoNum type="arabicPeriod"/>
            </a:pPr>
            <a:r>
              <a:rPr lang="sv-SE" sz="1000"/>
              <a:t>Ta fram så många garantier som möjligt</a:t>
            </a:r>
          </a:p>
          <a:p>
            <a:pPr marL="228600" indent="-228600">
              <a:buFont typeface="+mj-lt"/>
              <a:buAutoNum type="arabicPeriod"/>
            </a:pPr>
            <a:r>
              <a:rPr lang="sv-SE" sz="1000"/>
              <a:t>Framhäv era referenser som skall vara så lik kunden som möjligt</a:t>
            </a:r>
          </a:p>
          <a:p>
            <a:pPr marL="228600" indent="-228600">
              <a:buFont typeface="+mj-lt"/>
              <a:buAutoNum type="arabicPeriod"/>
            </a:pPr>
            <a:r>
              <a:rPr lang="sv-SE" sz="1000"/>
              <a:t>Coacha kunden till avslut med ledande frågor</a:t>
            </a:r>
          </a:p>
          <a:p>
            <a:pPr marL="228600" indent="-228600">
              <a:buFont typeface="+mj-lt"/>
              <a:buAutoNum type="arabicPeriod"/>
            </a:pPr>
            <a:r>
              <a:rPr lang="sv-SE" sz="1000"/>
              <a:t>Lägg extra fokus på invändningar genom bekräftelse och frågor</a:t>
            </a:r>
          </a:p>
          <a:p>
            <a:pPr marL="228600" indent="-228600">
              <a:buFont typeface="+mj-lt"/>
              <a:buAutoNum type="arabicPeriod"/>
            </a:pPr>
            <a:endParaRPr lang="sv-SE" sz="1000"/>
          </a:p>
          <a:p>
            <a:pPr marL="228600" indent="-228600">
              <a:buFont typeface="+mj-lt"/>
              <a:buAutoNum type="arabicPeriod"/>
            </a:pPr>
            <a:endParaRPr lang="sv-SE" sz="1000"/>
          </a:p>
          <a:p>
            <a:endParaRPr lang="sv-SE" sz="1000"/>
          </a:p>
          <a:p>
            <a:r>
              <a:rPr lang="sv-SE" sz="1000"/>
              <a:t> </a:t>
            </a:r>
          </a:p>
          <a:p>
            <a:endParaRPr lang="sv-SE" sz="1000"/>
          </a:p>
        </p:txBody>
      </p:sp>
    </p:spTree>
    <p:extLst>
      <p:ext uri="{BB962C8B-B14F-4D97-AF65-F5344CB8AC3E}">
        <p14:creationId xmlns:p14="http://schemas.microsoft.com/office/powerpoint/2010/main" val="50327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B83EAD39-6022-C443-B1FD-9ACB6B6E2B4D}" type="slidenum">
              <a:rPr lang="sv-SE" smtClean="0"/>
              <a:pPr/>
              <a:t>6</a:t>
            </a:fld>
            <a:endParaRPr lang="sv-SE"/>
          </a:p>
        </p:txBody>
      </p:sp>
    </p:spTree>
    <p:extLst>
      <p:ext uri="{BB962C8B-B14F-4D97-AF65-F5344CB8AC3E}">
        <p14:creationId xmlns:p14="http://schemas.microsoft.com/office/powerpoint/2010/main" val="176523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normAutofit/>
          </a:bodyPr>
          <a:lstStyle/>
          <a:p>
            <a:endParaRPr lang="sv-SE"/>
          </a:p>
        </p:txBody>
      </p:sp>
      <p:sp>
        <p:nvSpPr>
          <p:cNvPr id="4" name="Platshållare för bildnummer 3"/>
          <p:cNvSpPr>
            <a:spLocks noGrp="1"/>
          </p:cNvSpPr>
          <p:nvPr>
            <p:ph type="sldNum" sz="quarter" idx="10"/>
          </p:nvPr>
        </p:nvSpPr>
        <p:spPr/>
        <p:txBody>
          <a:bodyPr/>
          <a:lstStyle/>
          <a:p>
            <a:fld id="{B83EAD39-6022-C443-B1FD-9ACB6B6E2B4D}" type="slidenum">
              <a:rPr lang="sv-SE" smtClean="0"/>
              <a:pPr/>
              <a:t>16</a:t>
            </a:fld>
            <a:endParaRPr lang="sv-SE"/>
          </a:p>
        </p:txBody>
      </p:sp>
    </p:spTree>
    <p:extLst>
      <p:ext uri="{BB962C8B-B14F-4D97-AF65-F5344CB8AC3E}">
        <p14:creationId xmlns:p14="http://schemas.microsoft.com/office/powerpoint/2010/main" val="724699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noProof="0"/>
              <a:t>När</a:t>
            </a:r>
            <a:r>
              <a:rPr lang="sv-SE" b="1" baseline="0" noProof="0"/>
              <a:t> du går med i programmet får ditt företag får ni först en genomgång av energianvändningen.  </a:t>
            </a:r>
          </a:p>
          <a:p>
            <a:pPr marL="171450" indent="-171450">
              <a:buFont typeface="Arial" panose="020B0604020202020204" pitchFamily="34" charset="0"/>
              <a:buChar char="•"/>
            </a:pPr>
            <a:r>
              <a:rPr lang="sv-SE" baseline="0"/>
              <a:t>Energigenomgången inleds med att coachen tillsammans med företaget tar fram energistatistik och annan relevant information om företaget. </a:t>
            </a:r>
          </a:p>
          <a:p>
            <a:pPr marL="171450" indent="-171450">
              <a:buFont typeface="Arial" panose="020B0604020202020204" pitchFamily="34" charset="0"/>
              <a:buChar char="•"/>
            </a:pPr>
            <a:r>
              <a:rPr lang="sv-SE" baseline="0"/>
              <a:t>Därefter gör coachen ett platsbesök med en genomgång av företagets energianvändning, coachen tittar då på </a:t>
            </a:r>
            <a:r>
              <a:rPr lang="sv-SE" baseline="0" err="1"/>
              <a:t>klimatskal</a:t>
            </a:r>
            <a:r>
              <a:rPr lang="sv-SE" baseline="0"/>
              <a:t>, belysning ventilation, kyla/värme etc.  </a:t>
            </a:r>
          </a:p>
          <a:p>
            <a:pPr marL="171450" indent="-171450">
              <a:buFont typeface="Arial" panose="020B0604020202020204" pitchFamily="34" charset="0"/>
              <a:buChar char="•"/>
            </a:pPr>
            <a:r>
              <a:rPr lang="sv-SE" baseline="0"/>
              <a:t>Coachen återkommer med en besökssummering där prioriterade områden och relevanta åtgärdsförslag presenteras.  </a:t>
            </a:r>
          </a:p>
          <a:p>
            <a:pPr marL="171450" indent="-171450">
              <a:buFont typeface="Arial" panose="020B0604020202020204" pitchFamily="34" charset="0"/>
              <a:buChar char="•"/>
            </a:pPr>
            <a:r>
              <a:rPr lang="sv-SE" baseline="0"/>
              <a:t>Företaget får därefter hjälp och coachning i att utföra åtgärderna. Coachning sker i löpande samråd med coachen och genom de gemensamma aktiviteter som sker med övriga företag.  </a:t>
            </a:r>
            <a:endParaRPr lang="sv-SE"/>
          </a:p>
        </p:txBody>
      </p:sp>
      <p:sp>
        <p:nvSpPr>
          <p:cNvPr id="4" name="Platshållare för bildnummer 3"/>
          <p:cNvSpPr>
            <a:spLocks noGrp="1"/>
          </p:cNvSpPr>
          <p:nvPr>
            <p:ph type="sldNum" sz="quarter" idx="10"/>
          </p:nvPr>
        </p:nvSpPr>
        <p:spPr/>
        <p:txBody>
          <a:bodyPr/>
          <a:lstStyle/>
          <a:p>
            <a:fld id="{3FEE2625-1DD8-4C13-A5BB-5C2E4DEB1102}" type="slidenum">
              <a:rPr lang="sv-SE" smtClean="0"/>
              <a:pPr/>
              <a:t>25</a:t>
            </a:fld>
            <a:endParaRPr lang="sv-SE"/>
          </a:p>
        </p:txBody>
      </p:sp>
    </p:spTree>
    <p:extLst>
      <p:ext uri="{BB962C8B-B14F-4D97-AF65-F5344CB8AC3E}">
        <p14:creationId xmlns:p14="http://schemas.microsoft.com/office/powerpoint/2010/main" val="1735003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a:t>Klicka här för att ändra format</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här för att ändra format på underrubrik i bakgrunden</a:t>
            </a:r>
          </a:p>
        </p:txBody>
      </p:sp>
      <p:sp>
        <p:nvSpPr>
          <p:cNvPr id="4" name="Date Placeholder 3"/>
          <p:cNvSpPr>
            <a:spLocks noGrp="1"/>
          </p:cNvSpPr>
          <p:nvPr>
            <p:ph type="dt" sz="half" idx="10"/>
          </p:nvPr>
        </p:nvSpPr>
        <p:spPr/>
        <p:txBody>
          <a:bodyPr/>
          <a:lstStyle>
            <a:lvl1pPr>
              <a:defRPr/>
            </a:lvl1pPr>
          </a:lstStyle>
          <a:p>
            <a:pPr>
              <a:defRPr/>
            </a:pPr>
            <a:fld id="{6B461CA0-210E-6A4F-BA98-C451FBF05B6D}" type="datetime1">
              <a:rPr lang="sv-SE"/>
              <a:pPr>
                <a:defRPr/>
              </a:pPr>
              <a:t>2020-04-07</a:t>
            </a:fld>
            <a:endParaRPr lang="sv-SE"/>
          </a:p>
        </p:txBody>
      </p:sp>
      <p:sp>
        <p:nvSpPr>
          <p:cNvPr id="5" name="Footer Placeholder 4"/>
          <p:cNvSpPr>
            <a:spLocks noGrp="1"/>
          </p:cNvSpPr>
          <p:nvPr>
            <p:ph type="ftr" sz="quarter" idx="11"/>
          </p:nvPr>
        </p:nvSpPr>
        <p:spPr/>
        <p:txBody>
          <a:bodyPr/>
          <a:lstStyle>
            <a:lvl1pPr>
              <a:defRPr/>
            </a:lvl1pPr>
          </a:lstStyle>
          <a:p>
            <a:pPr>
              <a:defRPr/>
            </a:pPr>
            <a:endParaRPr lang="sv-SE"/>
          </a:p>
        </p:txBody>
      </p:sp>
      <p:sp>
        <p:nvSpPr>
          <p:cNvPr id="6" name="Slide Number Placeholder 5"/>
          <p:cNvSpPr>
            <a:spLocks noGrp="1"/>
          </p:cNvSpPr>
          <p:nvPr>
            <p:ph type="sldNum" sz="quarter" idx="12"/>
          </p:nvPr>
        </p:nvSpPr>
        <p:spPr/>
        <p:txBody>
          <a:bodyPr/>
          <a:lstStyle>
            <a:lvl1pPr>
              <a:defRPr/>
            </a:lvl1pPr>
          </a:lstStyle>
          <a:p>
            <a:pPr>
              <a:defRPr/>
            </a:pPr>
            <a:fld id="{B10F5E07-D992-734C-AFCD-0139450BB654}" type="slidenum">
              <a:rPr lang="sv-SE"/>
              <a:pPr>
                <a:defRPr/>
              </a:pPr>
              <a:t>‹#›</a:t>
            </a:fld>
            <a:endParaRPr lang="sv-S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p>
        </p:txBody>
      </p:sp>
      <p:sp>
        <p:nvSpPr>
          <p:cNvPr id="3" name="Vertical Text Placeholder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p:cNvSpPr>
            <a:spLocks noGrp="1"/>
          </p:cNvSpPr>
          <p:nvPr>
            <p:ph type="dt" sz="half" idx="10"/>
          </p:nvPr>
        </p:nvSpPr>
        <p:spPr/>
        <p:txBody>
          <a:bodyPr/>
          <a:lstStyle>
            <a:lvl1pPr>
              <a:defRPr/>
            </a:lvl1pPr>
          </a:lstStyle>
          <a:p>
            <a:pPr>
              <a:defRPr/>
            </a:pPr>
            <a:fld id="{0CE10514-F58A-DE43-B1C0-CDF5C4E5076C}" type="datetime1">
              <a:rPr lang="sv-SE"/>
              <a:pPr>
                <a:defRPr/>
              </a:pPr>
              <a:t>2020-04-07</a:t>
            </a:fld>
            <a:endParaRPr lang="sv-SE"/>
          </a:p>
        </p:txBody>
      </p:sp>
      <p:sp>
        <p:nvSpPr>
          <p:cNvPr id="5" name="Footer Placeholder 4"/>
          <p:cNvSpPr>
            <a:spLocks noGrp="1"/>
          </p:cNvSpPr>
          <p:nvPr>
            <p:ph type="ftr" sz="quarter" idx="11"/>
          </p:nvPr>
        </p:nvSpPr>
        <p:spPr/>
        <p:txBody>
          <a:bodyPr/>
          <a:lstStyle>
            <a:lvl1pPr>
              <a:defRPr/>
            </a:lvl1pPr>
          </a:lstStyle>
          <a:p>
            <a:pPr>
              <a:defRPr/>
            </a:pPr>
            <a:endParaRPr lang="sv-SE"/>
          </a:p>
        </p:txBody>
      </p:sp>
      <p:sp>
        <p:nvSpPr>
          <p:cNvPr id="6" name="Slide Number Placeholder 5"/>
          <p:cNvSpPr>
            <a:spLocks noGrp="1"/>
          </p:cNvSpPr>
          <p:nvPr>
            <p:ph type="sldNum" sz="quarter" idx="12"/>
          </p:nvPr>
        </p:nvSpPr>
        <p:spPr/>
        <p:txBody>
          <a:bodyPr/>
          <a:lstStyle>
            <a:lvl1pPr>
              <a:defRPr/>
            </a:lvl1pPr>
          </a:lstStyle>
          <a:p>
            <a:pPr>
              <a:defRPr/>
            </a:pPr>
            <a:fld id="{A223FDC3-9A91-C641-B3A5-7AD29ECC4834}" type="slidenum">
              <a:rPr lang="sv-SE"/>
              <a:pPr>
                <a:defRPr/>
              </a:pPr>
              <a:t>‹#›</a:t>
            </a:fld>
            <a:endParaRPr lang="sv-S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sv-SE"/>
              <a:t>Klicka här för att ändra format</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p:cNvSpPr>
            <a:spLocks noGrp="1"/>
          </p:cNvSpPr>
          <p:nvPr>
            <p:ph type="dt" sz="half" idx="10"/>
          </p:nvPr>
        </p:nvSpPr>
        <p:spPr/>
        <p:txBody>
          <a:bodyPr/>
          <a:lstStyle>
            <a:lvl1pPr>
              <a:defRPr/>
            </a:lvl1pPr>
          </a:lstStyle>
          <a:p>
            <a:pPr>
              <a:defRPr/>
            </a:pPr>
            <a:fld id="{228EEE28-B966-3342-84AC-31A65365A102}" type="datetime1">
              <a:rPr lang="sv-SE"/>
              <a:pPr>
                <a:defRPr/>
              </a:pPr>
              <a:t>2020-04-07</a:t>
            </a:fld>
            <a:endParaRPr lang="sv-SE"/>
          </a:p>
        </p:txBody>
      </p:sp>
      <p:sp>
        <p:nvSpPr>
          <p:cNvPr id="5" name="Footer Placeholder 4"/>
          <p:cNvSpPr>
            <a:spLocks noGrp="1"/>
          </p:cNvSpPr>
          <p:nvPr>
            <p:ph type="ftr" sz="quarter" idx="11"/>
          </p:nvPr>
        </p:nvSpPr>
        <p:spPr/>
        <p:txBody>
          <a:bodyPr/>
          <a:lstStyle>
            <a:lvl1pPr>
              <a:defRPr/>
            </a:lvl1pPr>
          </a:lstStyle>
          <a:p>
            <a:pPr>
              <a:defRPr/>
            </a:pPr>
            <a:endParaRPr lang="sv-SE"/>
          </a:p>
        </p:txBody>
      </p:sp>
      <p:sp>
        <p:nvSpPr>
          <p:cNvPr id="6" name="Slide Number Placeholder 5"/>
          <p:cNvSpPr>
            <a:spLocks noGrp="1"/>
          </p:cNvSpPr>
          <p:nvPr>
            <p:ph type="sldNum" sz="quarter" idx="12"/>
          </p:nvPr>
        </p:nvSpPr>
        <p:spPr/>
        <p:txBody>
          <a:bodyPr/>
          <a:lstStyle>
            <a:lvl1pPr>
              <a:defRPr/>
            </a:lvl1pPr>
          </a:lstStyle>
          <a:p>
            <a:pPr>
              <a:defRPr/>
            </a:pPr>
            <a:fld id="{DA19E846-299F-F145-9304-1059672FCC4E}" type="slidenum">
              <a:rPr lang="sv-SE"/>
              <a:pPr>
                <a:defRPr/>
              </a:pPr>
              <a:t>‹#›</a:t>
            </a:fld>
            <a:endParaRPr lang="sv-S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p>
        </p:txBody>
      </p:sp>
      <p:sp>
        <p:nvSpPr>
          <p:cNvPr id="3" name="Platshållare för innehåll 2"/>
          <p:cNvSpPr>
            <a:spLocks noGrp="1"/>
          </p:cNvSpPr>
          <p:nvPr>
            <p:ph idx="1"/>
          </p:nvPr>
        </p:nvSpPr>
        <p:spPr/>
        <p:txBody>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bild 6"/>
          <p:cNvSpPr>
            <a:spLocks noGrp="1"/>
          </p:cNvSpPr>
          <p:nvPr>
            <p:ph type="pic" sz="quarter" idx="11" hasCustomPrompt="1"/>
          </p:nvPr>
        </p:nvSpPr>
        <p:spPr>
          <a:xfrm>
            <a:off x="5148065" y="6165304"/>
            <a:ext cx="1224136" cy="467984"/>
          </a:xfrm>
        </p:spPr>
        <p:txBody>
          <a:bodyPr/>
          <a:lstStyle>
            <a:lvl1pPr marL="0" indent="0">
              <a:buNone/>
              <a:defRPr sz="1050"/>
            </a:lvl1pPr>
          </a:lstStyle>
          <a:p>
            <a:r>
              <a:rPr lang="sv-SE"/>
              <a:t>Logotyp</a:t>
            </a:r>
          </a:p>
        </p:txBody>
      </p:sp>
      <p:sp>
        <p:nvSpPr>
          <p:cNvPr id="5" name="Platshållare för bild 6"/>
          <p:cNvSpPr>
            <a:spLocks noGrp="1"/>
          </p:cNvSpPr>
          <p:nvPr>
            <p:ph type="pic" sz="quarter" idx="12" hasCustomPrompt="1"/>
          </p:nvPr>
        </p:nvSpPr>
        <p:spPr>
          <a:xfrm>
            <a:off x="3059832" y="6165304"/>
            <a:ext cx="1224136" cy="467984"/>
          </a:xfrm>
        </p:spPr>
        <p:txBody>
          <a:bodyPr/>
          <a:lstStyle>
            <a:lvl1pPr marL="0" indent="0">
              <a:buNone/>
              <a:defRPr sz="1050"/>
            </a:lvl1pPr>
          </a:lstStyle>
          <a:p>
            <a:r>
              <a:rPr lang="sv-SE"/>
              <a:t>Logotyp</a:t>
            </a:r>
          </a:p>
        </p:txBody>
      </p:sp>
    </p:spTree>
    <p:extLst>
      <p:ext uri="{BB962C8B-B14F-4D97-AF65-F5344CB8AC3E}">
        <p14:creationId xmlns:p14="http://schemas.microsoft.com/office/powerpoint/2010/main" val="466275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p>
        </p:txBody>
      </p:sp>
      <p:sp>
        <p:nvSpPr>
          <p:cNvPr id="3" name="Content Placehold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p:cNvSpPr>
            <a:spLocks noGrp="1"/>
          </p:cNvSpPr>
          <p:nvPr>
            <p:ph type="dt" sz="half" idx="10"/>
          </p:nvPr>
        </p:nvSpPr>
        <p:spPr/>
        <p:txBody>
          <a:bodyPr/>
          <a:lstStyle>
            <a:lvl1pPr>
              <a:defRPr/>
            </a:lvl1pPr>
          </a:lstStyle>
          <a:p>
            <a:pPr>
              <a:defRPr/>
            </a:pPr>
            <a:fld id="{5CF6B97B-471B-BA4C-A746-08910C6CD5F7}" type="datetime1">
              <a:rPr lang="sv-SE"/>
              <a:pPr>
                <a:defRPr/>
              </a:pPr>
              <a:t>2020-04-07</a:t>
            </a:fld>
            <a:endParaRPr lang="sv-SE"/>
          </a:p>
        </p:txBody>
      </p:sp>
      <p:sp>
        <p:nvSpPr>
          <p:cNvPr id="5" name="Footer Placeholder 4"/>
          <p:cNvSpPr>
            <a:spLocks noGrp="1"/>
          </p:cNvSpPr>
          <p:nvPr>
            <p:ph type="ftr" sz="quarter" idx="11"/>
          </p:nvPr>
        </p:nvSpPr>
        <p:spPr/>
        <p:txBody>
          <a:bodyPr/>
          <a:lstStyle>
            <a:lvl1pPr>
              <a:defRPr/>
            </a:lvl1pPr>
          </a:lstStyle>
          <a:p>
            <a:pPr>
              <a:defRPr/>
            </a:pPr>
            <a:endParaRPr lang="sv-SE"/>
          </a:p>
        </p:txBody>
      </p:sp>
      <p:sp>
        <p:nvSpPr>
          <p:cNvPr id="6" name="Slide Number Placeholder 5"/>
          <p:cNvSpPr>
            <a:spLocks noGrp="1"/>
          </p:cNvSpPr>
          <p:nvPr>
            <p:ph type="sldNum" sz="quarter" idx="12"/>
          </p:nvPr>
        </p:nvSpPr>
        <p:spPr/>
        <p:txBody>
          <a:bodyPr/>
          <a:lstStyle>
            <a:lvl1pPr>
              <a:defRPr/>
            </a:lvl1pPr>
          </a:lstStyle>
          <a:p>
            <a:pPr>
              <a:defRPr/>
            </a:pPr>
            <a:fld id="{6D7A4E62-431C-ED47-87FE-7AB4348921C3}" type="slidenum">
              <a:rPr lang="sv-SE"/>
              <a:pPr>
                <a:defRPr/>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sv-SE"/>
              <a:t>Klicka här för att ändra format</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Klicka här för att ändra format på bakgrundstexten</a:t>
            </a:r>
          </a:p>
        </p:txBody>
      </p:sp>
      <p:sp>
        <p:nvSpPr>
          <p:cNvPr id="4" name="Date Placeholder 3"/>
          <p:cNvSpPr>
            <a:spLocks noGrp="1"/>
          </p:cNvSpPr>
          <p:nvPr>
            <p:ph type="dt" sz="half" idx="10"/>
          </p:nvPr>
        </p:nvSpPr>
        <p:spPr/>
        <p:txBody>
          <a:bodyPr/>
          <a:lstStyle>
            <a:lvl1pPr>
              <a:defRPr/>
            </a:lvl1pPr>
          </a:lstStyle>
          <a:p>
            <a:pPr>
              <a:defRPr/>
            </a:pPr>
            <a:fld id="{9299FE08-84DC-6448-A643-64484275DD47}" type="datetime1">
              <a:rPr lang="sv-SE"/>
              <a:pPr>
                <a:defRPr/>
              </a:pPr>
              <a:t>2020-04-07</a:t>
            </a:fld>
            <a:endParaRPr lang="sv-SE"/>
          </a:p>
        </p:txBody>
      </p:sp>
      <p:sp>
        <p:nvSpPr>
          <p:cNvPr id="5" name="Footer Placeholder 4"/>
          <p:cNvSpPr>
            <a:spLocks noGrp="1"/>
          </p:cNvSpPr>
          <p:nvPr>
            <p:ph type="ftr" sz="quarter" idx="11"/>
          </p:nvPr>
        </p:nvSpPr>
        <p:spPr/>
        <p:txBody>
          <a:bodyPr/>
          <a:lstStyle>
            <a:lvl1pPr>
              <a:defRPr/>
            </a:lvl1pPr>
          </a:lstStyle>
          <a:p>
            <a:pPr>
              <a:defRPr/>
            </a:pPr>
            <a:endParaRPr lang="sv-SE"/>
          </a:p>
        </p:txBody>
      </p:sp>
      <p:sp>
        <p:nvSpPr>
          <p:cNvPr id="6" name="Slide Number Placeholder 5"/>
          <p:cNvSpPr>
            <a:spLocks noGrp="1"/>
          </p:cNvSpPr>
          <p:nvPr>
            <p:ph type="sldNum" sz="quarter" idx="12"/>
          </p:nvPr>
        </p:nvSpPr>
        <p:spPr/>
        <p:txBody>
          <a:bodyPr/>
          <a:lstStyle>
            <a:lvl1pPr>
              <a:defRPr/>
            </a:lvl1pPr>
          </a:lstStyle>
          <a:p>
            <a:pPr>
              <a:defRPr/>
            </a:pPr>
            <a:fld id="{DF0134C7-AD2F-D64B-B89D-B418E298EFF1}" type="slidenum">
              <a:rPr lang="sv-SE"/>
              <a:pPr>
                <a:defRPr/>
              </a:pPr>
              <a:t>‹#›</a:t>
            </a:fld>
            <a:endParaRPr lang="sv-S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Date Placeholder 3"/>
          <p:cNvSpPr>
            <a:spLocks noGrp="1"/>
          </p:cNvSpPr>
          <p:nvPr>
            <p:ph type="dt" sz="half" idx="10"/>
          </p:nvPr>
        </p:nvSpPr>
        <p:spPr/>
        <p:txBody>
          <a:bodyPr/>
          <a:lstStyle>
            <a:lvl1pPr>
              <a:defRPr/>
            </a:lvl1pPr>
          </a:lstStyle>
          <a:p>
            <a:pPr>
              <a:defRPr/>
            </a:pPr>
            <a:fld id="{105A7AB0-1D34-B449-A6AA-811CD184FC6C}" type="datetime1">
              <a:rPr lang="sv-SE"/>
              <a:pPr>
                <a:defRPr/>
              </a:pPr>
              <a:t>2020-04-07</a:t>
            </a:fld>
            <a:endParaRPr lang="sv-SE"/>
          </a:p>
        </p:txBody>
      </p:sp>
      <p:sp>
        <p:nvSpPr>
          <p:cNvPr id="6" name="Footer Placeholder 4"/>
          <p:cNvSpPr>
            <a:spLocks noGrp="1"/>
          </p:cNvSpPr>
          <p:nvPr>
            <p:ph type="ftr" sz="quarter" idx="11"/>
          </p:nvPr>
        </p:nvSpPr>
        <p:spPr/>
        <p:txBody>
          <a:bodyPr/>
          <a:lstStyle>
            <a:lvl1pPr>
              <a:defRPr/>
            </a:lvl1pPr>
          </a:lstStyle>
          <a:p>
            <a:pPr>
              <a:defRPr/>
            </a:pPr>
            <a:endParaRPr lang="sv-SE"/>
          </a:p>
        </p:txBody>
      </p:sp>
      <p:sp>
        <p:nvSpPr>
          <p:cNvPr id="7" name="Slide Number Placeholder 5"/>
          <p:cNvSpPr>
            <a:spLocks noGrp="1"/>
          </p:cNvSpPr>
          <p:nvPr>
            <p:ph type="sldNum" sz="quarter" idx="12"/>
          </p:nvPr>
        </p:nvSpPr>
        <p:spPr/>
        <p:txBody>
          <a:bodyPr/>
          <a:lstStyle>
            <a:lvl1pPr>
              <a:defRPr/>
            </a:lvl1pPr>
          </a:lstStyle>
          <a:p>
            <a:pPr>
              <a:defRPr/>
            </a:pPr>
            <a:fld id="{D78AE5E4-67C6-8E42-A19C-48C6E039C0B0}" type="slidenum">
              <a:rPr lang="sv-SE"/>
              <a:pPr>
                <a:defRPr/>
              </a:pPr>
              <a:t>‹#›</a:t>
            </a:fld>
            <a:endParaRPr lang="sv-S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a:t>Klicka här för att ändra format</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Date Placeholder 3"/>
          <p:cNvSpPr>
            <a:spLocks noGrp="1"/>
          </p:cNvSpPr>
          <p:nvPr>
            <p:ph type="dt" sz="half" idx="10"/>
          </p:nvPr>
        </p:nvSpPr>
        <p:spPr/>
        <p:txBody>
          <a:bodyPr/>
          <a:lstStyle>
            <a:lvl1pPr>
              <a:defRPr/>
            </a:lvl1pPr>
          </a:lstStyle>
          <a:p>
            <a:pPr>
              <a:defRPr/>
            </a:pPr>
            <a:fld id="{86388DBC-81A1-1A4C-A31F-0D48BEF4DFB1}" type="datetime1">
              <a:rPr lang="sv-SE"/>
              <a:pPr>
                <a:defRPr/>
              </a:pPr>
              <a:t>2020-04-07</a:t>
            </a:fld>
            <a:endParaRPr lang="sv-SE"/>
          </a:p>
        </p:txBody>
      </p:sp>
      <p:sp>
        <p:nvSpPr>
          <p:cNvPr id="8" name="Footer Placeholder 4"/>
          <p:cNvSpPr>
            <a:spLocks noGrp="1"/>
          </p:cNvSpPr>
          <p:nvPr>
            <p:ph type="ftr" sz="quarter" idx="11"/>
          </p:nvPr>
        </p:nvSpPr>
        <p:spPr/>
        <p:txBody>
          <a:bodyPr/>
          <a:lstStyle>
            <a:lvl1pPr>
              <a:defRPr/>
            </a:lvl1pPr>
          </a:lstStyle>
          <a:p>
            <a:pPr>
              <a:defRPr/>
            </a:pPr>
            <a:endParaRPr lang="sv-SE"/>
          </a:p>
        </p:txBody>
      </p:sp>
      <p:sp>
        <p:nvSpPr>
          <p:cNvPr id="9" name="Slide Number Placeholder 5"/>
          <p:cNvSpPr>
            <a:spLocks noGrp="1"/>
          </p:cNvSpPr>
          <p:nvPr>
            <p:ph type="sldNum" sz="quarter" idx="12"/>
          </p:nvPr>
        </p:nvSpPr>
        <p:spPr/>
        <p:txBody>
          <a:bodyPr/>
          <a:lstStyle>
            <a:lvl1pPr>
              <a:defRPr/>
            </a:lvl1pPr>
          </a:lstStyle>
          <a:p>
            <a:pPr>
              <a:defRPr/>
            </a:pPr>
            <a:fld id="{39F47DB5-0D5C-6B42-A179-4E17DA56E808}" type="slidenum">
              <a:rPr lang="sv-SE"/>
              <a:pPr>
                <a:defRPr/>
              </a:pPr>
              <a:t>‹#›</a:t>
            </a:fld>
            <a:endParaRPr lang="sv-S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p>
        </p:txBody>
      </p:sp>
      <p:sp>
        <p:nvSpPr>
          <p:cNvPr id="3" name="Date Placeholder 3"/>
          <p:cNvSpPr>
            <a:spLocks noGrp="1"/>
          </p:cNvSpPr>
          <p:nvPr>
            <p:ph type="dt" sz="half" idx="10"/>
          </p:nvPr>
        </p:nvSpPr>
        <p:spPr/>
        <p:txBody>
          <a:bodyPr/>
          <a:lstStyle>
            <a:lvl1pPr>
              <a:defRPr/>
            </a:lvl1pPr>
          </a:lstStyle>
          <a:p>
            <a:pPr>
              <a:defRPr/>
            </a:pPr>
            <a:fld id="{9FC6DB62-CE2E-D040-BCF9-18ECBDDBC155}" type="datetime1">
              <a:rPr lang="sv-SE"/>
              <a:pPr>
                <a:defRPr/>
              </a:pPr>
              <a:t>2020-04-07</a:t>
            </a:fld>
            <a:endParaRPr lang="sv-SE"/>
          </a:p>
        </p:txBody>
      </p:sp>
      <p:sp>
        <p:nvSpPr>
          <p:cNvPr id="4" name="Footer Placeholder 4"/>
          <p:cNvSpPr>
            <a:spLocks noGrp="1"/>
          </p:cNvSpPr>
          <p:nvPr>
            <p:ph type="ftr" sz="quarter" idx="11"/>
          </p:nvPr>
        </p:nvSpPr>
        <p:spPr/>
        <p:txBody>
          <a:bodyPr/>
          <a:lstStyle>
            <a:lvl1pPr>
              <a:defRPr/>
            </a:lvl1pPr>
          </a:lstStyle>
          <a:p>
            <a:pPr>
              <a:defRPr/>
            </a:pPr>
            <a:endParaRPr lang="sv-SE"/>
          </a:p>
        </p:txBody>
      </p:sp>
      <p:sp>
        <p:nvSpPr>
          <p:cNvPr id="5" name="Slide Number Placeholder 5"/>
          <p:cNvSpPr>
            <a:spLocks noGrp="1"/>
          </p:cNvSpPr>
          <p:nvPr>
            <p:ph type="sldNum" sz="quarter" idx="12"/>
          </p:nvPr>
        </p:nvSpPr>
        <p:spPr/>
        <p:txBody>
          <a:bodyPr/>
          <a:lstStyle>
            <a:lvl1pPr>
              <a:defRPr/>
            </a:lvl1pPr>
          </a:lstStyle>
          <a:p>
            <a:pPr>
              <a:defRPr/>
            </a:pPr>
            <a:fld id="{DA200C99-98E5-E24A-85FE-F52FC6A51E34}" type="slidenum">
              <a:rPr lang="sv-SE"/>
              <a:pPr>
                <a:defRPr/>
              </a:pPr>
              <a:t>‹#›</a:t>
            </a:fld>
            <a:endParaRPr lang="sv-S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DD6AEB-63B9-404D-A846-957AC1E4ECCB}" type="datetime1">
              <a:rPr lang="sv-SE"/>
              <a:pPr>
                <a:defRPr/>
              </a:pPr>
              <a:t>2020-04-07</a:t>
            </a:fld>
            <a:endParaRPr lang="sv-SE"/>
          </a:p>
        </p:txBody>
      </p:sp>
      <p:sp>
        <p:nvSpPr>
          <p:cNvPr id="3" name="Footer Placeholder 4"/>
          <p:cNvSpPr>
            <a:spLocks noGrp="1"/>
          </p:cNvSpPr>
          <p:nvPr>
            <p:ph type="ftr" sz="quarter" idx="11"/>
          </p:nvPr>
        </p:nvSpPr>
        <p:spPr/>
        <p:txBody>
          <a:bodyPr/>
          <a:lstStyle>
            <a:lvl1pPr>
              <a:defRPr/>
            </a:lvl1pPr>
          </a:lstStyle>
          <a:p>
            <a:pPr>
              <a:defRPr/>
            </a:pPr>
            <a:endParaRPr lang="sv-SE"/>
          </a:p>
        </p:txBody>
      </p:sp>
      <p:sp>
        <p:nvSpPr>
          <p:cNvPr id="4" name="Slide Number Placeholder 5"/>
          <p:cNvSpPr>
            <a:spLocks noGrp="1"/>
          </p:cNvSpPr>
          <p:nvPr>
            <p:ph type="sldNum" sz="quarter" idx="12"/>
          </p:nvPr>
        </p:nvSpPr>
        <p:spPr/>
        <p:txBody>
          <a:bodyPr/>
          <a:lstStyle>
            <a:lvl1pPr>
              <a:defRPr/>
            </a:lvl1pPr>
          </a:lstStyle>
          <a:p>
            <a:pPr>
              <a:defRPr/>
            </a:pPr>
            <a:fld id="{11045A31-A032-624D-8558-987C4714617D}" type="slidenum">
              <a:rPr lang="sv-SE"/>
              <a:pPr>
                <a:defRPr/>
              </a:pPr>
              <a:t>‹#›</a:t>
            </a:fld>
            <a:endParaRPr lang="sv-S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sv-SE"/>
              <a:t>Klicka här för att ändra format</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3"/>
          <p:cNvSpPr>
            <a:spLocks noGrp="1"/>
          </p:cNvSpPr>
          <p:nvPr>
            <p:ph type="dt" sz="half" idx="10"/>
          </p:nvPr>
        </p:nvSpPr>
        <p:spPr/>
        <p:txBody>
          <a:bodyPr/>
          <a:lstStyle>
            <a:lvl1pPr>
              <a:defRPr/>
            </a:lvl1pPr>
          </a:lstStyle>
          <a:p>
            <a:pPr>
              <a:defRPr/>
            </a:pPr>
            <a:fld id="{0D46CFA4-AFA0-1348-A0CB-E71ED434F3C7}" type="datetime1">
              <a:rPr lang="sv-SE"/>
              <a:pPr>
                <a:defRPr/>
              </a:pPr>
              <a:t>2020-04-07</a:t>
            </a:fld>
            <a:endParaRPr lang="sv-SE"/>
          </a:p>
        </p:txBody>
      </p:sp>
      <p:sp>
        <p:nvSpPr>
          <p:cNvPr id="6" name="Footer Placeholder 4"/>
          <p:cNvSpPr>
            <a:spLocks noGrp="1"/>
          </p:cNvSpPr>
          <p:nvPr>
            <p:ph type="ftr" sz="quarter" idx="11"/>
          </p:nvPr>
        </p:nvSpPr>
        <p:spPr/>
        <p:txBody>
          <a:bodyPr/>
          <a:lstStyle>
            <a:lvl1pPr>
              <a:defRPr/>
            </a:lvl1pPr>
          </a:lstStyle>
          <a:p>
            <a:pPr>
              <a:defRPr/>
            </a:pPr>
            <a:endParaRPr lang="sv-SE"/>
          </a:p>
        </p:txBody>
      </p:sp>
      <p:sp>
        <p:nvSpPr>
          <p:cNvPr id="7" name="Slide Number Placeholder 5"/>
          <p:cNvSpPr>
            <a:spLocks noGrp="1"/>
          </p:cNvSpPr>
          <p:nvPr>
            <p:ph type="sldNum" sz="quarter" idx="12"/>
          </p:nvPr>
        </p:nvSpPr>
        <p:spPr/>
        <p:txBody>
          <a:bodyPr/>
          <a:lstStyle>
            <a:lvl1pPr>
              <a:defRPr/>
            </a:lvl1pPr>
          </a:lstStyle>
          <a:p>
            <a:pPr>
              <a:defRPr/>
            </a:pPr>
            <a:fld id="{A8F91109-F7E8-C74E-AF95-48316F981BC5}" type="slidenum">
              <a:rPr lang="sv-SE"/>
              <a:pPr>
                <a:defRPr/>
              </a:pPr>
              <a:t>‹#›</a:t>
            </a:fld>
            <a:endParaRPr lang="sv-S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sv-SE"/>
              <a:t>Klicka här för att ändra format</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sv-SE" noProof="0"/>
              <a:t>Dra bilden till platshållaren eller klicka på ikonen för att lägga till den</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Date Placeholder 3"/>
          <p:cNvSpPr>
            <a:spLocks noGrp="1"/>
          </p:cNvSpPr>
          <p:nvPr>
            <p:ph type="dt" sz="half" idx="10"/>
          </p:nvPr>
        </p:nvSpPr>
        <p:spPr/>
        <p:txBody>
          <a:bodyPr/>
          <a:lstStyle>
            <a:lvl1pPr>
              <a:defRPr/>
            </a:lvl1pPr>
          </a:lstStyle>
          <a:p>
            <a:pPr>
              <a:defRPr/>
            </a:pPr>
            <a:fld id="{550191BB-65DE-2646-AF99-B145902EAD5D}" type="datetime1">
              <a:rPr lang="sv-SE"/>
              <a:pPr>
                <a:defRPr/>
              </a:pPr>
              <a:t>2020-04-07</a:t>
            </a:fld>
            <a:endParaRPr lang="sv-SE"/>
          </a:p>
        </p:txBody>
      </p:sp>
      <p:sp>
        <p:nvSpPr>
          <p:cNvPr id="6" name="Footer Placeholder 4"/>
          <p:cNvSpPr>
            <a:spLocks noGrp="1"/>
          </p:cNvSpPr>
          <p:nvPr>
            <p:ph type="ftr" sz="quarter" idx="11"/>
          </p:nvPr>
        </p:nvSpPr>
        <p:spPr/>
        <p:txBody>
          <a:bodyPr/>
          <a:lstStyle>
            <a:lvl1pPr>
              <a:defRPr/>
            </a:lvl1pPr>
          </a:lstStyle>
          <a:p>
            <a:pPr>
              <a:defRPr/>
            </a:pPr>
            <a:endParaRPr lang="sv-SE"/>
          </a:p>
        </p:txBody>
      </p:sp>
      <p:sp>
        <p:nvSpPr>
          <p:cNvPr id="7" name="Slide Number Placeholder 5"/>
          <p:cNvSpPr>
            <a:spLocks noGrp="1"/>
          </p:cNvSpPr>
          <p:nvPr>
            <p:ph type="sldNum" sz="quarter" idx="12"/>
          </p:nvPr>
        </p:nvSpPr>
        <p:spPr/>
        <p:txBody>
          <a:bodyPr/>
          <a:lstStyle>
            <a:lvl1pPr>
              <a:defRPr/>
            </a:lvl1pPr>
          </a:lstStyle>
          <a:p>
            <a:pPr>
              <a:defRPr/>
            </a:pPr>
            <a:fld id="{808126E0-A478-8346-857F-433048AFB4A0}" type="slidenum">
              <a:rPr lang="sv-SE"/>
              <a:pPr>
                <a:defRPr/>
              </a:pPr>
              <a:t>‹#›</a:t>
            </a:fld>
            <a:endParaRPr lang="sv-S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a:t>Klicka här för att ändra format</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E74F6BB0-71BF-9744-B279-1882A2650FC8}" type="datetime1">
              <a:rPr lang="sv-SE"/>
              <a:pPr>
                <a:defRPr/>
              </a:pPr>
              <a:t>2020-04-07</a:t>
            </a:fld>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2BBB23F9-B8EF-BF48-8A7A-DA80096BE265}"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sv-S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1550" y="404664"/>
            <a:ext cx="8100900" cy="115267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sv-SE" dirty="0"/>
              <a:t>Klicka här för att ändra format på bakgrundsrubriken</a:t>
            </a:r>
          </a:p>
        </p:txBody>
      </p:sp>
      <p:sp>
        <p:nvSpPr>
          <p:cNvPr id="1027" name="Rectangle 3"/>
          <p:cNvSpPr>
            <a:spLocks noGrp="1" noChangeArrowheads="1"/>
          </p:cNvSpPr>
          <p:nvPr>
            <p:ph type="body" idx="1"/>
          </p:nvPr>
        </p:nvSpPr>
        <p:spPr bwMode="auto">
          <a:xfrm>
            <a:off x="521550" y="1773238"/>
            <a:ext cx="8100900" cy="417671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sv-SE"/>
              <a:t>Klicka här för att ändra format på bakgrundstexten</a:t>
            </a:r>
          </a:p>
          <a:p>
            <a:pPr lvl="1"/>
            <a:r>
              <a:rPr lang="sv-SE"/>
              <a:t>Nivå två</a:t>
            </a:r>
          </a:p>
          <a:p>
            <a:pPr lvl="2"/>
            <a:r>
              <a:rPr lang="sv-SE"/>
              <a:t>Nivå tre</a:t>
            </a:r>
          </a:p>
          <a:p>
            <a:pPr lvl="3"/>
            <a:r>
              <a:rPr lang="sv-SE"/>
              <a:t>Nivå fyra</a:t>
            </a:r>
          </a:p>
        </p:txBody>
      </p:sp>
      <p:pic>
        <p:nvPicPr>
          <p:cNvPr id="8" name="Picture 2" descr="C:\Kundcase\STEM\2016-03-07 Nationella regionfondsprogrammet\EUlogo_v_RGB.png">
            <a:extLst>
              <a:ext uri="{FF2B5EF4-FFF2-40B4-BE49-F238E27FC236}">
                <a16:creationId xmlns:a16="http://schemas.microsoft.com/office/drawing/2014/main" id="{BFE24A9C-138D-49ED-A156-518F3661233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920372" y="6193916"/>
            <a:ext cx="972108" cy="44676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ligg"/>
          <p:cNvPicPr>
            <a:picLocks noChangeAspect="1" noChangeArrowheads="1"/>
          </p:cNvPicPr>
          <p:nvPr userDrawn="1"/>
        </p:nvPicPr>
        <p:blipFill>
          <a:blip r:embed="rId3" cstate="print"/>
          <a:srcRect/>
          <a:stretch>
            <a:fillRect/>
          </a:stretch>
        </p:blipFill>
        <p:spPr bwMode="auto">
          <a:xfrm>
            <a:off x="337740" y="6165305"/>
            <a:ext cx="1543360" cy="437789"/>
          </a:xfrm>
          <a:prstGeom prst="rect">
            <a:avLst/>
          </a:prstGeom>
          <a:noFill/>
        </p:spPr>
      </p:pic>
    </p:spTree>
    <p:extLst>
      <p:ext uri="{BB962C8B-B14F-4D97-AF65-F5344CB8AC3E}">
        <p14:creationId xmlns:p14="http://schemas.microsoft.com/office/powerpoint/2010/main" val="1677697735"/>
      </p:ext>
    </p:extLst>
  </p:cSld>
  <p:clrMap bg1="lt1" tx1="dk1" bg2="lt2" tx2="dk2" accent1="accent1" accent2="accent2" accent3="accent3" accent4="accent4" accent5="accent5" accent6="accent6" hlink="hlink" folHlink="folHlink"/>
  <p:txStyles>
    <p:titleStyle>
      <a:lvl1pPr algn="l" rtl="0" eaLnBrk="1" fontAlgn="base" hangingPunct="1">
        <a:lnSpc>
          <a:spcPts val="3450"/>
        </a:lnSpc>
        <a:spcBef>
          <a:spcPct val="0"/>
        </a:spcBef>
        <a:spcAft>
          <a:spcPct val="0"/>
        </a:spcAft>
        <a:defRPr sz="3000" b="0">
          <a:solidFill>
            <a:schemeClr val="tx2"/>
          </a:solidFill>
          <a:latin typeface="+mj-lt"/>
          <a:ea typeface="+mj-ea"/>
          <a:cs typeface="+mj-cs"/>
        </a:defRPr>
      </a:lvl1pPr>
      <a:lvl2pPr algn="l" rtl="0" eaLnBrk="1" fontAlgn="base" hangingPunct="1">
        <a:lnSpc>
          <a:spcPts val="3000"/>
        </a:lnSpc>
        <a:spcBef>
          <a:spcPct val="0"/>
        </a:spcBef>
        <a:spcAft>
          <a:spcPct val="0"/>
        </a:spcAft>
        <a:defRPr sz="2700" b="1">
          <a:solidFill>
            <a:schemeClr val="tx2"/>
          </a:solidFill>
          <a:latin typeface="Arial" charset="0"/>
        </a:defRPr>
      </a:lvl2pPr>
      <a:lvl3pPr algn="l" rtl="0" eaLnBrk="1" fontAlgn="base" hangingPunct="1">
        <a:lnSpc>
          <a:spcPts val="3000"/>
        </a:lnSpc>
        <a:spcBef>
          <a:spcPct val="0"/>
        </a:spcBef>
        <a:spcAft>
          <a:spcPct val="0"/>
        </a:spcAft>
        <a:defRPr sz="2700" b="1">
          <a:solidFill>
            <a:schemeClr val="tx2"/>
          </a:solidFill>
          <a:latin typeface="Arial" charset="0"/>
        </a:defRPr>
      </a:lvl3pPr>
      <a:lvl4pPr algn="l" rtl="0" eaLnBrk="1" fontAlgn="base" hangingPunct="1">
        <a:lnSpc>
          <a:spcPts val="3000"/>
        </a:lnSpc>
        <a:spcBef>
          <a:spcPct val="0"/>
        </a:spcBef>
        <a:spcAft>
          <a:spcPct val="0"/>
        </a:spcAft>
        <a:defRPr sz="2700" b="1">
          <a:solidFill>
            <a:schemeClr val="tx2"/>
          </a:solidFill>
          <a:latin typeface="Arial" charset="0"/>
        </a:defRPr>
      </a:lvl4pPr>
      <a:lvl5pPr algn="l" rtl="0" eaLnBrk="1" fontAlgn="base" hangingPunct="1">
        <a:lnSpc>
          <a:spcPts val="3000"/>
        </a:lnSpc>
        <a:spcBef>
          <a:spcPct val="0"/>
        </a:spcBef>
        <a:spcAft>
          <a:spcPct val="0"/>
        </a:spcAft>
        <a:defRPr sz="2700" b="1">
          <a:solidFill>
            <a:schemeClr val="tx2"/>
          </a:solidFill>
          <a:latin typeface="Arial" charset="0"/>
        </a:defRPr>
      </a:lvl5pPr>
      <a:lvl6pPr marL="342900" algn="l" rtl="0" eaLnBrk="1" fontAlgn="base" hangingPunct="1">
        <a:lnSpc>
          <a:spcPts val="3000"/>
        </a:lnSpc>
        <a:spcBef>
          <a:spcPct val="0"/>
        </a:spcBef>
        <a:spcAft>
          <a:spcPct val="0"/>
        </a:spcAft>
        <a:defRPr sz="2700" b="1">
          <a:solidFill>
            <a:schemeClr val="tx2"/>
          </a:solidFill>
          <a:latin typeface="Arial" charset="0"/>
        </a:defRPr>
      </a:lvl6pPr>
      <a:lvl7pPr marL="685800" algn="l" rtl="0" eaLnBrk="1" fontAlgn="base" hangingPunct="1">
        <a:lnSpc>
          <a:spcPts val="3000"/>
        </a:lnSpc>
        <a:spcBef>
          <a:spcPct val="0"/>
        </a:spcBef>
        <a:spcAft>
          <a:spcPct val="0"/>
        </a:spcAft>
        <a:defRPr sz="2700" b="1">
          <a:solidFill>
            <a:schemeClr val="tx2"/>
          </a:solidFill>
          <a:latin typeface="Arial" charset="0"/>
        </a:defRPr>
      </a:lvl7pPr>
      <a:lvl8pPr marL="1028700" algn="l" rtl="0" eaLnBrk="1" fontAlgn="base" hangingPunct="1">
        <a:lnSpc>
          <a:spcPts val="3000"/>
        </a:lnSpc>
        <a:spcBef>
          <a:spcPct val="0"/>
        </a:spcBef>
        <a:spcAft>
          <a:spcPct val="0"/>
        </a:spcAft>
        <a:defRPr sz="2700" b="1">
          <a:solidFill>
            <a:schemeClr val="tx2"/>
          </a:solidFill>
          <a:latin typeface="Arial" charset="0"/>
        </a:defRPr>
      </a:lvl8pPr>
      <a:lvl9pPr marL="1371600" algn="l" rtl="0" eaLnBrk="1" fontAlgn="base" hangingPunct="1">
        <a:lnSpc>
          <a:spcPts val="3000"/>
        </a:lnSpc>
        <a:spcBef>
          <a:spcPct val="0"/>
        </a:spcBef>
        <a:spcAft>
          <a:spcPct val="0"/>
        </a:spcAft>
        <a:defRPr sz="2700" b="1">
          <a:solidFill>
            <a:schemeClr val="tx2"/>
          </a:solidFill>
          <a:latin typeface="Arial" charset="0"/>
        </a:defRPr>
      </a:lvl9pPr>
    </p:titleStyle>
    <p:bodyStyle>
      <a:lvl1pPr marL="257175" indent="-257175" algn="l" rtl="0" eaLnBrk="1" fontAlgn="base" hangingPunct="1">
        <a:spcBef>
          <a:spcPct val="40000"/>
        </a:spcBef>
        <a:spcAft>
          <a:spcPct val="0"/>
        </a:spcAft>
        <a:buChar char="•"/>
        <a:defRPr sz="2100">
          <a:solidFill>
            <a:schemeClr val="tx1"/>
          </a:solidFill>
          <a:latin typeface="+mn-lt"/>
          <a:ea typeface="+mn-ea"/>
          <a:cs typeface="+mn-cs"/>
        </a:defRPr>
      </a:lvl1pPr>
      <a:lvl2pPr marL="523875" indent="-265510" algn="l" rtl="0" eaLnBrk="1" fontAlgn="base" hangingPunct="1">
        <a:spcBef>
          <a:spcPct val="40000"/>
        </a:spcBef>
        <a:spcAft>
          <a:spcPct val="0"/>
        </a:spcAft>
        <a:buChar char="–"/>
        <a:defRPr sz="1950">
          <a:solidFill>
            <a:schemeClr val="tx1"/>
          </a:solidFill>
          <a:latin typeface="+mn-lt"/>
        </a:defRPr>
      </a:lvl2pPr>
      <a:lvl3pPr marL="722710" indent="-197644" algn="l" rtl="0" eaLnBrk="1" fontAlgn="base" hangingPunct="1">
        <a:spcBef>
          <a:spcPct val="40000"/>
        </a:spcBef>
        <a:spcAft>
          <a:spcPct val="0"/>
        </a:spcAft>
        <a:buChar char="•"/>
        <a:defRPr sz="1800">
          <a:solidFill>
            <a:schemeClr val="tx1"/>
          </a:solidFill>
          <a:latin typeface="+mn-lt"/>
        </a:defRPr>
      </a:lvl3pPr>
      <a:lvl4pPr marL="910829" indent="-186929" algn="l" rtl="0" eaLnBrk="1" fontAlgn="base" hangingPunct="1">
        <a:spcBef>
          <a:spcPct val="40000"/>
        </a:spcBef>
        <a:spcAft>
          <a:spcPct val="0"/>
        </a:spcAft>
        <a:buChar char="-"/>
        <a:defRPr sz="1650">
          <a:solidFill>
            <a:schemeClr val="tx1"/>
          </a:solidFill>
          <a:latin typeface="+mn-lt"/>
        </a:defRPr>
      </a:lvl4pPr>
      <a:lvl5pPr marL="1543050" indent="-171450" algn="l" rtl="0" eaLnBrk="1" fontAlgn="base" hangingPunct="1">
        <a:spcBef>
          <a:spcPct val="20000"/>
        </a:spcBef>
        <a:spcAft>
          <a:spcPct val="0"/>
        </a:spcAft>
        <a:buChar char="»"/>
        <a:defRPr sz="750">
          <a:solidFill>
            <a:schemeClr val="tx1"/>
          </a:solidFill>
          <a:latin typeface="+mn-lt"/>
        </a:defRPr>
      </a:lvl5pPr>
      <a:lvl6pPr marL="1885950" indent="-171450" algn="l" rtl="0" eaLnBrk="1" fontAlgn="base" hangingPunct="1">
        <a:spcBef>
          <a:spcPct val="20000"/>
        </a:spcBef>
        <a:spcAft>
          <a:spcPct val="0"/>
        </a:spcAft>
        <a:buChar char="»"/>
        <a:defRPr sz="750">
          <a:solidFill>
            <a:schemeClr val="tx1"/>
          </a:solidFill>
          <a:latin typeface="+mn-lt"/>
        </a:defRPr>
      </a:lvl6pPr>
      <a:lvl7pPr marL="2228850" indent="-171450" algn="l" rtl="0" eaLnBrk="1" fontAlgn="base" hangingPunct="1">
        <a:spcBef>
          <a:spcPct val="20000"/>
        </a:spcBef>
        <a:spcAft>
          <a:spcPct val="0"/>
        </a:spcAft>
        <a:buChar char="»"/>
        <a:defRPr sz="750">
          <a:solidFill>
            <a:schemeClr val="tx1"/>
          </a:solidFill>
          <a:latin typeface="+mn-lt"/>
        </a:defRPr>
      </a:lvl7pPr>
      <a:lvl8pPr marL="2571750" indent="-171450" algn="l" rtl="0" eaLnBrk="1" fontAlgn="base" hangingPunct="1">
        <a:spcBef>
          <a:spcPct val="20000"/>
        </a:spcBef>
        <a:spcAft>
          <a:spcPct val="0"/>
        </a:spcAft>
        <a:buChar char="»"/>
        <a:defRPr sz="750">
          <a:solidFill>
            <a:schemeClr val="tx1"/>
          </a:solidFill>
          <a:latin typeface="+mn-lt"/>
        </a:defRPr>
      </a:lvl8pPr>
      <a:lvl9pPr marL="2914650" indent="-171450" algn="l" rtl="0" eaLnBrk="1" fontAlgn="base" hangingPunct="1">
        <a:spcBef>
          <a:spcPct val="20000"/>
        </a:spcBef>
        <a:spcAft>
          <a:spcPct val="0"/>
        </a:spcAft>
        <a:buChar char="»"/>
        <a:defRPr sz="750">
          <a:solidFill>
            <a:schemeClr val="tx1"/>
          </a:solidFill>
          <a:latin typeface="+mn-lt"/>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tiff"/><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hyperlink" Target="http://saljcoachen.se/saljtips-podcas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jpg"/><Relationship Id="rId3" Type="http://schemas.openxmlformats.org/officeDocument/2006/relationships/customXml" Target="../ink/ink1.xml"/><Relationship Id="rId7" Type="http://schemas.openxmlformats.org/officeDocument/2006/relationships/image" Target="../media/image40.jpeg"/><Relationship Id="rId12" Type="http://schemas.openxmlformats.org/officeDocument/2006/relationships/image" Target="../media/image44.jpg"/><Relationship Id="rId2" Type="http://schemas.openxmlformats.org/officeDocument/2006/relationships/notesSlide" Target="../notesSlides/notesSlide4.xml"/><Relationship Id="rId16" Type="http://schemas.openxmlformats.org/officeDocument/2006/relationships/image" Target="../media/image48.png"/><Relationship Id="rId1" Type="http://schemas.openxmlformats.org/officeDocument/2006/relationships/slideLayout" Target="../slideLayouts/slideLayout12.xml"/><Relationship Id="rId6" Type="http://schemas.openxmlformats.org/officeDocument/2006/relationships/customXml" Target="../ink/ink4.xml"/><Relationship Id="rId11" Type="http://schemas.openxmlformats.org/officeDocument/2006/relationships/image" Target="../media/image20.png"/><Relationship Id="rId5" Type="http://schemas.openxmlformats.org/officeDocument/2006/relationships/customXml" Target="../ink/ink3.xml"/><Relationship Id="rId15" Type="http://schemas.openxmlformats.org/officeDocument/2006/relationships/image" Target="../media/image47.jpg"/><Relationship Id="rId10" Type="http://schemas.openxmlformats.org/officeDocument/2006/relationships/image" Target="../media/image43.jpeg"/><Relationship Id="rId4" Type="http://schemas.openxmlformats.org/officeDocument/2006/relationships/customXml" Target="../ink/ink2.xml"/><Relationship Id="rId9" Type="http://schemas.openxmlformats.org/officeDocument/2006/relationships/image" Target="../media/image42.png"/><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customXml" Target="../ink/ink5.xml"/><Relationship Id="rId7" Type="http://schemas.openxmlformats.org/officeDocument/2006/relationships/image" Target="../media/image41.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customXml" Target="../ink/ink6.xml"/><Relationship Id="rId4" Type="http://schemas.openxmlformats.org/officeDocument/2006/relationships/image" Target="../media/image50.png"/><Relationship Id="rId9" Type="http://schemas.openxmlformats.org/officeDocument/2006/relationships/image" Target="../media/image30.jpg"/></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5.jpe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alphaModFix amt="10000"/>
          </a:blip>
          <a:stretch>
            <a:fillRect/>
          </a:stretch>
        </a:blipFill>
        <a:effectLst/>
      </p:bgPr>
    </p:bg>
    <p:spTree>
      <p:nvGrpSpPr>
        <p:cNvPr id="1" name=""/>
        <p:cNvGrpSpPr/>
        <p:nvPr/>
      </p:nvGrpSpPr>
      <p:grpSpPr>
        <a:xfrm>
          <a:off x="0" y="0"/>
          <a:ext cx="0" cy="0"/>
          <a:chOff x="0" y="0"/>
          <a:chExt cx="0" cy="0"/>
        </a:xfrm>
      </p:grpSpPr>
      <p:sp>
        <p:nvSpPr>
          <p:cNvPr id="13316" name="textruta 5"/>
          <p:cNvSpPr txBox="1">
            <a:spLocks noChangeArrowheads="1"/>
          </p:cNvSpPr>
          <p:nvPr/>
        </p:nvSpPr>
        <p:spPr bwMode="auto">
          <a:xfrm>
            <a:off x="6248400" y="990600"/>
            <a:ext cx="184150" cy="646113"/>
          </a:xfrm>
          <a:prstGeom prst="rect">
            <a:avLst/>
          </a:prstGeom>
          <a:noFill/>
          <a:ln w="9525">
            <a:noFill/>
            <a:miter lim="800000"/>
            <a:headEnd/>
            <a:tailEnd/>
          </a:ln>
        </p:spPr>
        <p:txBody>
          <a:bodyPr wrap="none">
            <a:prstTxWarp prst="textNoShape">
              <a:avLst/>
            </a:prstTxWarp>
            <a:spAutoFit/>
          </a:bodyPr>
          <a:lstStyle/>
          <a:p>
            <a:endParaRPr lang="sv-SE">
              <a:latin typeface="+mj-lt"/>
            </a:endParaRPr>
          </a:p>
          <a:p>
            <a:endParaRPr lang="sv-SE">
              <a:latin typeface="+mj-lt"/>
            </a:endParaRPr>
          </a:p>
        </p:txBody>
      </p:sp>
      <p:pic>
        <p:nvPicPr>
          <p:cNvPr id="7" name="Bildobjekt 6" descr="saljpyramid.ny.png"/>
          <p:cNvPicPr>
            <a:picLocks noChangeAspect="1"/>
          </p:cNvPicPr>
          <p:nvPr/>
        </p:nvPicPr>
        <p:blipFill>
          <a:blip r:embed="rId3"/>
          <a:stretch>
            <a:fillRect/>
          </a:stretch>
        </p:blipFill>
        <p:spPr>
          <a:xfrm>
            <a:off x="1730107" y="1760537"/>
            <a:ext cx="5204093" cy="4335463"/>
          </a:xfrm>
          <a:prstGeom prst="rect">
            <a:avLst/>
          </a:prstGeom>
        </p:spPr>
      </p:pic>
      <p:sp>
        <p:nvSpPr>
          <p:cNvPr id="13" name="textruta 12"/>
          <p:cNvSpPr txBox="1"/>
          <p:nvPr/>
        </p:nvSpPr>
        <p:spPr>
          <a:xfrm>
            <a:off x="3449" y="6047601"/>
            <a:ext cx="1565007" cy="276999"/>
          </a:xfrm>
          <a:prstGeom prst="rect">
            <a:avLst/>
          </a:prstGeom>
          <a:noFill/>
        </p:spPr>
        <p:txBody>
          <a:bodyPr wrap="square" rtlCol="0">
            <a:spAutoFit/>
          </a:bodyPr>
          <a:lstStyle/>
          <a:p>
            <a:r>
              <a:rPr lang="sv-SE" sz="1200">
                <a:latin typeface="+mj-lt"/>
              </a:rPr>
              <a:t>Nöjda kunder</a:t>
            </a:r>
          </a:p>
        </p:txBody>
      </p:sp>
      <p:pic>
        <p:nvPicPr>
          <p:cNvPr id="14" name="Bildobjekt 7" descr="Skärmavbild 2010-11-28 kl. 12.30.55.png"/>
          <p:cNvPicPr>
            <a:picLocks noChangeAspect="1"/>
          </p:cNvPicPr>
          <p:nvPr/>
        </p:nvPicPr>
        <p:blipFill>
          <a:blip r:embed="rId4"/>
          <a:srcRect/>
          <a:stretch>
            <a:fillRect/>
          </a:stretch>
        </p:blipFill>
        <p:spPr bwMode="auto">
          <a:xfrm>
            <a:off x="8251541" y="6477000"/>
            <a:ext cx="740059" cy="329933"/>
          </a:xfrm>
          <a:prstGeom prst="rect">
            <a:avLst/>
          </a:prstGeom>
          <a:noFill/>
          <a:ln w="9525">
            <a:noFill/>
            <a:miter lim="800000"/>
            <a:headEnd/>
            <a:tailEnd/>
          </a:ln>
        </p:spPr>
      </p:pic>
      <p:pic>
        <p:nvPicPr>
          <p:cNvPr id="15" name="Bildobjekt 11" descr="Skärmavbild 2011-01-16 kl. 13.16.29.png"/>
          <p:cNvPicPr>
            <a:picLocks noChangeAspect="1"/>
          </p:cNvPicPr>
          <p:nvPr/>
        </p:nvPicPr>
        <p:blipFill>
          <a:blip r:embed="rId5"/>
          <a:srcRect/>
          <a:stretch>
            <a:fillRect/>
          </a:stretch>
        </p:blipFill>
        <p:spPr bwMode="auto">
          <a:xfrm>
            <a:off x="7385616" y="6495251"/>
            <a:ext cx="767784" cy="286852"/>
          </a:xfrm>
          <a:prstGeom prst="rect">
            <a:avLst/>
          </a:prstGeom>
          <a:noFill/>
          <a:ln w="9525">
            <a:noFill/>
            <a:miter lim="800000"/>
            <a:headEnd/>
            <a:tailEnd/>
          </a:ln>
        </p:spPr>
      </p:pic>
      <p:pic>
        <p:nvPicPr>
          <p:cNvPr id="16" name="Bildobjekt 17" descr="Skärmavbild 2011-10-19 kl. 10.26.24.png"/>
          <p:cNvPicPr>
            <a:picLocks noChangeAspect="1"/>
          </p:cNvPicPr>
          <p:nvPr/>
        </p:nvPicPr>
        <p:blipFill>
          <a:blip r:embed="rId6"/>
          <a:srcRect/>
          <a:stretch>
            <a:fillRect/>
          </a:stretch>
        </p:blipFill>
        <p:spPr bwMode="auto">
          <a:xfrm>
            <a:off x="5657355" y="6510971"/>
            <a:ext cx="1657845" cy="307114"/>
          </a:xfrm>
          <a:prstGeom prst="rect">
            <a:avLst/>
          </a:prstGeom>
          <a:noFill/>
          <a:ln w="9525">
            <a:noFill/>
            <a:miter lim="800000"/>
            <a:headEnd/>
            <a:tailEnd/>
          </a:ln>
        </p:spPr>
      </p:pic>
      <p:pic>
        <p:nvPicPr>
          <p:cNvPr id="17" name="Bildobjekt 16" descr="Skärmavbild 2010-11-29 kl. 07.58.21.png"/>
          <p:cNvPicPr>
            <a:picLocks noChangeAspect="1"/>
          </p:cNvPicPr>
          <p:nvPr/>
        </p:nvPicPr>
        <p:blipFill>
          <a:blip r:embed="rId7"/>
          <a:srcRect/>
          <a:stretch>
            <a:fillRect/>
          </a:stretch>
        </p:blipFill>
        <p:spPr bwMode="auto">
          <a:xfrm>
            <a:off x="117207" y="9766461"/>
            <a:ext cx="1214846" cy="482600"/>
          </a:xfrm>
          <a:prstGeom prst="rect">
            <a:avLst/>
          </a:prstGeom>
          <a:noFill/>
          <a:ln w="9525">
            <a:noFill/>
            <a:miter lim="800000"/>
            <a:headEnd/>
            <a:tailEnd/>
          </a:ln>
        </p:spPr>
      </p:pic>
      <p:pic>
        <p:nvPicPr>
          <p:cNvPr id="18" name="Bildobjekt 17" descr="Skärmavbild 2012-09-26 kl. 19.47.16.png"/>
          <p:cNvPicPr>
            <a:picLocks noChangeAspect="1"/>
          </p:cNvPicPr>
          <p:nvPr/>
        </p:nvPicPr>
        <p:blipFill>
          <a:blip r:embed="rId8"/>
          <a:stretch>
            <a:fillRect/>
          </a:stretch>
        </p:blipFill>
        <p:spPr>
          <a:xfrm>
            <a:off x="4191000" y="6531792"/>
            <a:ext cx="1382011" cy="282568"/>
          </a:xfrm>
          <a:prstGeom prst="rect">
            <a:avLst/>
          </a:prstGeom>
        </p:spPr>
      </p:pic>
      <p:pic>
        <p:nvPicPr>
          <p:cNvPr id="19" name="Bildobjekt 18" descr="Skärmavbild 2012-01-02 kl. 22.30.39.png"/>
          <p:cNvPicPr>
            <a:picLocks noChangeAspect="1"/>
          </p:cNvPicPr>
          <p:nvPr/>
        </p:nvPicPr>
        <p:blipFill>
          <a:blip r:embed="rId9"/>
          <a:srcRect/>
          <a:stretch>
            <a:fillRect/>
          </a:stretch>
        </p:blipFill>
        <p:spPr bwMode="auto">
          <a:xfrm>
            <a:off x="2895600" y="6531792"/>
            <a:ext cx="1156436" cy="282568"/>
          </a:xfrm>
          <a:prstGeom prst="rect">
            <a:avLst/>
          </a:prstGeom>
          <a:noFill/>
          <a:ln w="9525">
            <a:noFill/>
            <a:miter lim="800000"/>
            <a:headEnd/>
            <a:tailEnd/>
          </a:ln>
        </p:spPr>
      </p:pic>
      <p:cxnSp>
        <p:nvCxnSpPr>
          <p:cNvPr id="21" name="Rak 20"/>
          <p:cNvCxnSpPr/>
          <p:nvPr/>
        </p:nvCxnSpPr>
        <p:spPr>
          <a:xfrm flipV="1">
            <a:off x="3449" y="6364818"/>
            <a:ext cx="9144000" cy="35982"/>
          </a:xfrm>
          <a:prstGeom prst="line">
            <a:avLst/>
          </a:prstGeom>
          <a:ln>
            <a:solidFill>
              <a:srgbClr val="198ED0"/>
            </a:solidFill>
          </a:ln>
        </p:spPr>
        <p:style>
          <a:lnRef idx="2">
            <a:schemeClr val="accent1"/>
          </a:lnRef>
          <a:fillRef idx="0">
            <a:schemeClr val="accent1"/>
          </a:fillRef>
          <a:effectRef idx="1">
            <a:schemeClr val="accent1"/>
          </a:effectRef>
          <a:fontRef idx="minor">
            <a:schemeClr val="tx1"/>
          </a:fontRef>
        </p:style>
      </p:cxnSp>
      <p:pic>
        <p:nvPicPr>
          <p:cNvPr id="22" name="Bildobjekt 21" descr="Skärmavbild 2012-10-09 kl. 10.21.29.png"/>
          <p:cNvPicPr>
            <a:picLocks noChangeAspect="1"/>
          </p:cNvPicPr>
          <p:nvPr/>
        </p:nvPicPr>
        <p:blipFill>
          <a:blip r:embed="rId10"/>
          <a:stretch>
            <a:fillRect/>
          </a:stretch>
        </p:blipFill>
        <p:spPr>
          <a:xfrm>
            <a:off x="1600200" y="6489675"/>
            <a:ext cx="1101993" cy="328409"/>
          </a:xfrm>
          <a:prstGeom prst="rect">
            <a:avLst/>
          </a:prstGeom>
        </p:spPr>
      </p:pic>
      <p:sp>
        <p:nvSpPr>
          <p:cNvPr id="23" name="textruta 22"/>
          <p:cNvSpPr txBox="1"/>
          <p:nvPr/>
        </p:nvSpPr>
        <p:spPr>
          <a:xfrm>
            <a:off x="6651235" y="1391205"/>
            <a:ext cx="184666" cy="369332"/>
          </a:xfrm>
          <a:prstGeom prst="rect">
            <a:avLst/>
          </a:prstGeom>
          <a:noFill/>
        </p:spPr>
        <p:txBody>
          <a:bodyPr wrap="none" rtlCol="0">
            <a:spAutoFit/>
          </a:bodyPr>
          <a:lstStyle/>
          <a:p>
            <a:endParaRPr lang="sv-SE">
              <a:latin typeface="+mj-lt"/>
            </a:endParaRPr>
          </a:p>
        </p:txBody>
      </p:sp>
      <p:pic>
        <p:nvPicPr>
          <p:cNvPr id="20" name="Bildobjekt 19" descr="Skärmavbild 2013-01-10 kl. 18.34.23.png"/>
          <p:cNvPicPr>
            <a:picLocks noChangeAspect="1"/>
          </p:cNvPicPr>
          <p:nvPr/>
        </p:nvPicPr>
        <p:blipFill>
          <a:blip r:embed="rId11"/>
          <a:stretch>
            <a:fillRect/>
          </a:stretch>
        </p:blipFill>
        <p:spPr>
          <a:xfrm>
            <a:off x="304800" y="6478166"/>
            <a:ext cx="1092200" cy="339919"/>
          </a:xfrm>
          <a:prstGeom prst="rect">
            <a:avLst/>
          </a:prstGeom>
        </p:spPr>
      </p:pic>
      <p:pic>
        <p:nvPicPr>
          <p:cNvPr id="28" name="Bildobjekt 27" descr="SC_logo frilagd.tiff"/>
          <p:cNvPicPr>
            <a:picLocks noChangeAspect="1"/>
          </p:cNvPicPr>
          <p:nvPr/>
        </p:nvPicPr>
        <p:blipFill>
          <a:blip r:embed="rId12"/>
          <a:stretch>
            <a:fillRect/>
          </a:stretch>
        </p:blipFill>
        <p:spPr>
          <a:xfrm>
            <a:off x="7410955" y="76200"/>
            <a:ext cx="1656845" cy="199570"/>
          </a:xfrm>
          <a:prstGeom prst="rect">
            <a:avLst/>
          </a:prstGeom>
        </p:spPr>
      </p:pic>
      <p:pic>
        <p:nvPicPr>
          <p:cNvPr id="24" name="Bildobjekt 23" descr="Coach-till-kop_3D_stapel.jpg"/>
          <p:cNvPicPr>
            <a:picLocks noChangeAspect="1"/>
          </p:cNvPicPr>
          <p:nvPr/>
        </p:nvPicPr>
        <p:blipFill>
          <a:blip r:embed="rId13"/>
          <a:stretch>
            <a:fillRect/>
          </a:stretch>
        </p:blipFill>
        <p:spPr>
          <a:xfrm>
            <a:off x="7027257" y="2444354"/>
            <a:ext cx="1354743" cy="1822846"/>
          </a:xfrm>
          <a:prstGeom prst="rect">
            <a:avLst/>
          </a:prstGeom>
        </p:spPr>
      </p:pic>
      <p:sp>
        <p:nvSpPr>
          <p:cNvPr id="4" name="textruta 3"/>
          <p:cNvSpPr txBox="1"/>
          <p:nvPr/>
        </p:nvSpPr>
        <p:spPr>
          <a:xfrm>
            <a:off x="500607" y="260648"/>
            <a:ext cx="7959825" cy="984885"/>
          </a:xfrm>
          <a:prstGeom prst="rect">
            <a:avLst/>
          </a:prstGeom>
          <a:noFill/>
        </p:spPr>
        <p:txBody>
          <a:bodyPr wrap="square" rtlCol="0">
            <a:spAutoFit/>
          </a:bodyPr>
          <a:lstStyle/>
          <a:p>
            <a:r>
              <a:rPr lang="sv-SE" sz="4000" b="1"/>
              <a:t>Coacher för energi och klimat</a:t>
            </a:r>
            <a:br>
              <a:rPr lang="sv-SE">
                <a:solidFill>
                  <a:srgbClr val="000000"/>
                </a:solidFill>
              </a:rPr>
            </a:br>
            <a:r>
              <a:rPr lang="sv-SE">
                <a:solidFill>
                  <a:srgbClr val="000000"/>
                </a:solidFill>
              </a:rPr>
              <a:t>			                         ”Coacha kunden till köp” </a:t>
            </a:r>
            <a:endParaRPr lang="sv-S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title"/>
          </p:nvPr>
        </p:nvSpPr>
        <p:spPr>
          <a:xfrm>
            <a:off x="683568" y="-99392"/>
            <a:ext cx="8229600" cy="1143000"/>
          </a:xfrm>
        </p:spPr>
        <p:txBody>
          <a:bodyPr/>
          <a:lstStyle/>
          <a:p>
            <a:r>
              <a:rPr lang="sv-SE" sz="4000" b="1" dirty="0">
                <a:latin typeface="Arial"/>
                <a:cs typeface="Arial"/>
              </a:rPr>
              <a:t>Inledning – Mötesbokning</a:t>
            </a:r>
          </a:p>
        </p:txBody>
      </p:sp>
      <p:pic>
        <p:nvPicPr>
          <p:cNvPr id="25603"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8" name="textruta 7"/>
          <p:cNvSpPr txBox="1"/>
          <p:nvPr/>
        </p:nvSpPr>
        <p:spPr>
          <a:xfrm>
            <a:off x="1619672" y="3140968"/>
            <a:ext cx="8763000" cy="3365537"/>
          </a:xfrm>
          <a:prstGeom prst="rect">
            <a:avLst/>
          </a:prstGeom>
          <a:noFill/>
        </p:spPr>
        <p:txBody>
          <a:bodyPr wrap="square" rtlCol="0">
            <a:spAutoFit/>
          </a:bodyPr>
          <a:lstStyle/>
          <a:p>
            <a:pPr marL="342900" indent="-342900" defTabSz="914400">
              <a:lnSpc>
                <a:spcPct val="130000"/>
              </a:lnSpc>
              <a:spcBef>
                <a:spcPct val="20000"/>
              </a:spcBef>
              <a:buFontTx/>
              <a:buChar char="•"/>
            </a:pPr>
            <a:r>
              <a:rPr lang="sv-SE" dirty="0">
                <a:latin typeface="Arial"/>
                <a:cs typeface="Arial"/>
              </a:rPr>
              <a:t>Förnamn, efternamn och företag + </a:t>
            </a:r>
            <a:r>
              <a:rPr lang="sv-SE" dirty="0">
                <a:solidFill>
                  <a:srgbClr val="349DEB"/>
                </a:solidFill>
                <a:latin typeface="Arial"/>
                <a:cs typeface="Arial"/>
              </a:rPr>
              <a:t>Förtroende</a:t>
            </a:r>
          </a:p>
          <a:p>
            <a:pPr marL="342900" indent="-342900" defTabSz="914400">
              <a:lnSpc>
                <a:spcPct val="130000"/>
              </a:lnSpc>
              <a:spcBef>
                <a:spcPct val="20000"/>
              </a:spcBef>
              <a:buFontTx/>
              <a:buChar char="•"/>
            </a:pPr>
            <a:r>
              <a:rPr lang="sv-SE" dirty="0">
                <a:latin typeface="Arial"/>
                <a:cs typeface="Arial"/>
              </a:rPr>
              <a:t>Rätt person</a:t>
            </a:r>
          </a:p>
          <a:p>
            <a:pPr defTabSz="914400">
              <a:lnSpc>
                <a:spcPct val="130000"/>
              </a:lnSpc>
              <a:spcBef>
                <a:spcPct val="20000"/>
              </a:spcBef>
            </a:pPr>
            <a:r>
              <a:rPr lang="sv-SE" b="1" dirty="0">
                <a:solidFill>
                  <a:srgbClr val="349DEB"/>
                </a:solidFill>
                <a:latin typeface="Arial"/>
                <a:cs typeface="Arial"/>
              </a:rPr>
              <a:t>Intresseväckare som en fråga: </a:t>
            </a:r>
          </a:p>
          <a:p>
            <a:pPr marL="742950" lvl="1" indent="-285750" defTabSz="914400">
              <a:lnSpc>
                <a:spcPct val="120000"/>
              </a:lnSpc>
              <a:spcBef>
                <a:spcPts val="0"/>
              </a:spcBef>
              <a:spcAft>
                <a:spcPts val="300"/>
              </a:spcAft>
              <a:buClr>
                <a:srgbClr val="008000"/>
              </a:buClr>
              <a:buFont typeface="Wingdings" charset="2"/>
              <a:buChar char="ü"/>
            </a:pPr>
            <a:r>
              <a:rPr lang="sv-SE" sz="1600" dirty="0">
                <a:latin typeface="Arial"/>
                <a:cs typeface="Arial"/>
              </a:rPr>
              <a:t>Bästa säljargumentet + lokal referens</a:t>
            </a:r>
          </a:p>
          <a:p>
            <a:pPr marL="742950" lvl="1" indent="-285750" defTabSz="914400">
              <a:lnSpc>
                <a:spcPct val="120000"/>
              </a:lnSpc>
              <a:spcBef>
                <a:spcPts val="0"/>
              </a:spcBef>
              <a:spcAft>
                <a:spcPts val="300"/>
              </a:spcAft>
              <a:buClr>
                <a:srgbClr val="008000"/>
              </a:buClr>
              <a:buFont typeface="Wingdings" charset="2"/>
              <a:buChar char="ü"/>
            </a:pPr>
            <a:r>
              <a:rPr lang="sv-SE" sz="1600" dirty="0">
                <a:latin typeface="Arial"/>
                <a:cs typeface="Arial"/>
              </a:rPr>
              <a:t>2-5 behovsfrågor  + lokal referens </a:t>
            </a:r>
          </a:p>
          <a:p>
            <a:pPr marL="742950" lvl="1" indent="-285750" defTabSz="914400">
              <a:lnSpc>
                <a:spcPct val="120000"/>
              </a:lnSpc>
              <a:spcBef>
                <a:spcPts val="0"/>
              </a:spcBef>
              <a:spcAft>
                <a:spcPts val="300"/>
              </a:spcAft>
              <a:buClr>
                <a:srgbClr val="008000"/>
              </a:buClr>
              <a:buFont typeface="Wingdings" charset="2"/>
              <a:buChar char="ü"/>
            </a:pPr>
            <a:r>
              <a:rPr lang="sv-SE" sz="1600" dirty="0">
                <a:latin typeface="Arial"/>
                <a:cs typeface="Arial"/>
              </a:rPr>
              <a:t>Nyheter </a:t>
            </a:r>
            <a:r>
              <a:rPr lang="mr-IN" sz="1600" dirty="0">
                <a:latin typeface="Arial"/>
                <a:cs typeface="Arial"/>
              </a:rPr>
              <a:t>–</a:t>
            </a:r>
            <a:r>
              <a:rPr lang="sv-SE" sz="1600" dirty="0">
                <a:latin typeface="Arial"/>
                <a:cs typeface="Arial"/>
              </a:rPr>
              <a:t> Erbjudande + referens </a:t>
            </a:r>
          </a:p>
          <a:p>
            <a:pPr marL="342900" indent="-342900" defTabSz="914400">
              <a:lnSpc>
                <a:spcPct val="130000"/>
              </a:lnSpc>
              <a:spcBef>
                <a:spcPct val="20000"/>
              </a:spcBef>
              <a:buFontTx/>
              <a:buChar char="•"/>
            </a:pPr>
            <a:r>
              <a:rPr lang="sv-SE" dirty="0">
                <a:solidFill>
                  <a:srgbClr val="000000"/>
                </a:solidFill>
                <a:latin typeface="Arial"/>
                <a:cs typeface="Arial"/>
              </a:rPr>
              <a:t>Enkel att tacka </a:t>
            </a:r>
            <a:r>
              <a:rPr lang="sv-SE" b="1" dirty="0">
                <a:solidFill>
                  <a:srgbClr val="000000"/>
                </a:solidFill>
                <a:latin typeface="Arial"/>
                <a:cs typeface="Arial"/>
              </a:rPr>
              <a:t>nej</a:t>
            </a:r>
          </a:p>
          <a:p>
            <a:pPr marL="342900" indent="-342900" defTabSz="914400">
              <a:spcBef>
                <a:spcPct val="20000"/>
              </a:spcBef>
            </a:pPr>
            <a:endParaRPr lang="sv-SE" b="1" dirty="0">
              <a:latin typeface="Arial"/>
              <a:cs typeface="Arial"/>
            </a:endParaRPr>
          </a:p>
          <a:p>
            <a:endParaRPr lang="sv-SE" dirty="0">
              <a:latin typeface="Arial"/>
              <a:cs typeface="Arial"/>
            </a:endParaRPr>
          </a:p>
        </p:txBody>
      </p:sp>
      <p:pic>
        <p:nvPicPr>
          <p:cNvPr id="9" name="Bildobjekt 8" descr="Skärmavbild 2011-11-07 kl. 13.20.51.png"/>
          <p:cNvPicPr>
            <a:picLocks noChangeAspect="1"/>
          </p:cNvPicPr>
          <p:nvPr/>
        </p:nvPicPr>
        <p:blipFill>
          <a:blip r:embed="rId3"/>
          <a:stretch>
            <a:fillRect/>
          </a:stretch>
        </p:blipFill>
        <p:spPr>
          <a:xfrm>
            <a:off x="3018557" y="1700808"/>
            <a:ext cx="1913483" cy="1393227"/>
          </a:xfrm>
          <a:prstGeom prst="rect">
            <a:avLst/>
          </a:prstGeom>
        </p:spPr>
      </p:pic>
      <p:pic>
        <p:nvPicPr>
          <p:cNvPr id="10" name="Picture 4" descr="häst"/>
          <p:cNvPicPr>
            <a:picLocks noChangeAspect="1" noChangeArrowheads="1"/>
          </p:cNvPicPr>
          <p:nvPr/>
        </p:nvPicPr>
        <p:blipFill>
          <a:blip r:embed="rId4"/>
          <a:srcRect/>
          <a:stretch>
            <a:fillRect/>
          </a:stretch>
        </p:blipFill>
        <p:spPr bwMode="auto">
          <a:xfrm>
            <a:off x="1682178" y="1772816"/>
            <a:ext cx="873598" cy="1278800"/>
          </a:xfrm>
          <a:prstGeom prst="rect">
            <a:avLst/>
          </a:prstGeom>
          <a:noFill/>
          <a:ln w="9525">
            <a:noFill/>
            <a:miter lim="800000"/>
            <a:headEnd/>
            <a:tailEnd/>
          </a:ln>
        </p:spPr>
      </p:pic>
      <p:pic>
        <p:nvPicPr>
          <p:cNvPr id="11" name="Bildobjekt 10" descr="Skärmavbild 2012-10-23 kl. 10.10.04.png"/>
          <p:cNvPicPr>
            <a:picLocks noChangeAspect="1"/>
          </p:cNvPicPr>
          <p:nvPr/>
        </p:nvPicPr>
        <p:blipFill>
          <a:blip r:embed="rId5"/>
          <a:stretch>
            <a:fillRect/>
          </a:stretch>
        </p:blipFill>
        <p:spPr>
          <a:xfrm>
            <a:off x="5292080" y="1645541"/>
            <a:ext cx="1198322" cy="1351411"/>
          </a:xfrm>
          <a:prstGeom prst="rect">
            <a:avLst/>
          </a:prstGeom>
        </p:spPr>
      </p:pic>
      <p:sp>
        <p:nvSpPr>
          <p:cNvPr id="13" name="textruta 12"/>
          <p:cNvSpPr txBox="1"/>
          <p:nvPr/>
        </p:nvSpPr>
        <p:spPr>
          <a:xfrm>
            <a:off x="1619672" y="1124744"/>
            <a:ext cx="4320480" cy="369332"/>
          </a:xfrm>
          <a:prstGeom prst="rect">
            <a:avLst/>
          </a:prstGeom>
          <a:noFill/>
        </p:spPr>
        <p:txBody>
          <a:bodyPr wrap="square" rtlCol="0">
            <a:spAutoFit/>
          </a:bodyPr>
          <a:lstStyle/>
          <a:p>
            <a:r>
              <a:rPr lang="sv-SE" b="1" dirty="0">
                <a:solidFill>
                  <a:srgbClr val="349DEB"/>
                </a:solidFill>
                <a:latin typeface="Arial"/>
                <a:cs typeface="Arial"/>
              </a:rPr>
              <a:t>Uppgift</a:t>
            </a:r>
            <a:r>
              <a:rPr lang="sv-SE" dirty="0">
                <a:solidFill>
                  <a:srgbClr val="349DEB"/>
                </a:solidFill>
                <a:latin typeface="Arial"/>
                <a:cs typeface="Arial"/>
              </a:rPr>
              <a:t>: </a:t>
            </a:r>
            <a:r>
              <a:rPr lang="sv-SE" dirty="0">
                <a:solidFill>
                  <a:srgbClr val="000000"/>
                </a:solidFill>
                <a:latin typeface="Arial"/>
                <a:cs typeface="Arial"/>
              </a:rPr>
              <a:t>Skriv 3 olika inledningar</a:t>
            </a:r>
          </a:p>
        </p:txBody>
      </p:sp>
      <p:cxnSp>
        <p:nvCxnSpPr>
          <p:cNvPr id="14" name="Rak 13"/>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12" name="Bildobjekt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5543" y="1494076"/>
            <a:ext cx="1337625" cy="548208"/>
          </a:xfrm>
          <a:prstGeom prst="rect">
            <a:avLst/>
          </a:prstGeom>
        </p:spPr>
      </p:pic>
    </p:spTree>
    <p:extLst>
      <p:ext uri="{BB962C8B-B14F-4D97-AF65-F5344CB8AC3E}">
        <p14:creationId xmlns:p14="http://schemas.microsoft.com/office/powerpoint/2010/main" val="92742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title"/>
          </p:nvPr>
        </p:nvSpPr>
        <p:spPr>
          <a:xfrm>
            <a:off x="251520" y="-73902"/>
            <a:ext cx="8229600" cy="1143000"/>
          </a:xfrm>
        </p:spPr>
        <p:txBody>
          <a:bodyPr/>
          <a:lstStyle/>
          <a:p>
            <a:r>
              <a:rPr lang="sv-SE" sz="4000" b="1" dirty="0">
                <a:latin typeface="Arial"/>
                <a:cs typeface="Arial"/>
              </a:rPr>
              <a:t>Mötesbokning </a:t>
            </a:r>
            <a:r>
              <a:rPr lang="mr-IN" sz="4000" b="1" dirty="0">
                <a:latin typeface="Arial"/>
                <a:cs typeface="Arial"/>
              </a:rPr>
              <a:t>–</a:t>
            </a:r>
            <a:r>
              <a:rPr lang="sv-SE" sz="4000" b="1" dirty="0">
                <a:latin typeface="Arial"/>
                <a:cs typeface="Arial"/>
              </a:rPr>
              <a:t> Variant nr 1 </a:t>
            </a:r>
          </a:p>
        </p:txBody>
      </p:sp>
      <p:pic>
        <p:nvPicPr>
          <p:cNvPr id="9" name="Bildobjekt 8" descr="Skärmavbild 2011-11-07 kl. 13.20.51.png"/>
          <p:cNvPicPr>
            <a:picLocks noChangeAspect="1"/>
          </p:cNvPicPr>
          <p:nvPr/>
        </p:nvPicPr>
        <p:blipFill>
          <a:blip r:embed="rId2"/>
          <a:stretch>
            <a:fillRect/>
          </a:stretch>
        </p:blipFill>
        <p:spPr>
          <a:xfrm>
            <a:off x="3510267" y="1232413"/>
            <a:ext cx="1061733" cy="773059"/>
          </a:xfrm>
          <a:prstGeom prst="rect">
            <a:avLst/>
          </a:prstGeom>
        </p:spPr>
      </p:pic>
      <p:pic>
        <p:nvPicPr>
          <p:cNvPr id="10" name="Picture 4" descr="häst"/>
          <p:cNvPicPr>
            <a:picLocks noChangeAspect="1" noChangeArrowheads="1"/>
          </p:cNvPicPr>
          <p:nvPr/>
        </p:nvPicPr>
        <p:blipFill>
          <a:blip r:embed="rId3"/>
          <a:srcRect/>
          <a:stretch>
            <a:fillRect/>
          </a:stretch>
        </p:blipFill>
        <p:spPr bwMode="auto">
          <a:xfrm>
            <a:off x="2790650" y="1314647"/>
            <a:ext cx="484733" cy="709567"/>
          </a:xfrm>
          <a:prstGeom prst="rect">
            <a:avLst/>
          </a:prstGeom>
          <a:noFill/>
          <a:ln w="9525">
            <a:noFill/>
            <a:miter lim="800000"/>
            <a:headEnd/>
            <a:tailEnd/>
          </a:ln>
        </p:spPr>
      </p:pic>
      <p:pic>
        <p:nvPicPr>
          <p:cNvPr id="11" name="Bildobjekt 10" descr="Skärmavbild 2012-10-23 kl. 10.10.04.png"/>
          <p:cNvPicPr>
            <a:picLocks noChangeAspect="1"/>
          </p:cNvPicPr>
          <p:nvPr/>
        </p:nvPicPr>
        <p:blipFill>
          <a:blip r:embed="rId4"/>
          <a:stretch>
            <a:fillRect/>
          </a:stretch>
        </p:blipFill>
        <p:spPr>
          <a:xfrm>
            <a:off x="4835236" y="1283737"/>
            <a:ext cx="664913" cy="749857"/>
          </a:xfrm>
          <a:prstGeom prst="rect">
            <a:avLst/>
          </a:prstGeom>
        </p:spPr>
      </p:pic>
      <p:cxnSp>
        <p:nvCxnSpPr>
          <p:cNvPr id="14" name="Rak 13"/>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12" name="Bildobjekt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596" y="1177066"/>
            <a:ext cx="1981921" cy="812264"/>
          </a:xfrm>
          <a:prstGeom prst="rect">
            <a:avLst/>
          </a:prstGeom>
        </p:spPr>
      </p:pic>
      <p:sp>
        <p:nvSpPr>
          <p:cNvPr id="3" name="textruta 2"/>
          <p:cNvSpPr txBox="1"/>
          <p:nvPr/>
        </p:nvSpPr>
        <p:spPr>
          <a:xfrm>
            <a:off x="1187624" y="2420888"/>
            <a:ext cx="7560840" cy="3785652"/>
          </a:xfrm>
          <a:prstGeom prst="rect">
            <a:avLst/>
          </a:prstGeom>
          <a:noFill/>
        </p:spPr>
        <p:txBody>
          <a:bodyPr wrap="square" rtlCol="0">
            <a:spAutoFit/>
          </a:bodyPr>
          <a:lstStyle/>
          <a:p>
            <a:r>
              <a:rPr lang="sv-SE" sz="1600" dirty="0"/>
              <a:t>- Hej! Det här är XX från XX kommun som har ett samarbete med Energimyndigheten. Har du tid en minut?</a:t>
            </a:r>
          </a:p>
          <a:p>
            <a:r>
              <a:rPr lang="sv-SE" sz="1600" dirty="0"/>
              <a:t> </a:t>
            </a:r>
          </a:p>
          <a:p>
            <a:r>
              <a:rPr lang="sv-SE" sz="1200" b="1" dirty="0"/>
              <a:t>- Okej, vad gäller det?</a:t>
            </a:r>
          </a:p>
          <a:p>
            <a:r>
              <a:rPr lang="sv-SE" sz="1600" dirty="0"/>
              <a:t> </a:t>
            </a:r>
          </a:p>
          <a:p>
            <a:r>
              <a:rPr lang="sv-SE" sz="1600" dirty="0"/>
              <a:t>- Först tänkte jag bara fråga om du är rätt person att prata med när det gäller energikostnaderna (och miljö) hos er. Är det kanske du?</a:t>
            </a:r>
          </a:p>
          <a:p>
            <a:r>
              <a:rPr lang="sv-SE" sz="1600" dirty="0"/>
              <a:t> </a:t>
            </a:r>
          </a:p>
          <a:p>
            <a:r>
              <a:rPr lang="sv-SE" sz="1200" b="1" dirty="0"/>
              <a:t>- Stämmer bra!</a:t>
            </a:r>
          </a:p>
          <a:p>
            <a:r>
              <a:rPr lang="sv-SE" sz="1600" dirty="0"/>
              <a:t> </a:t>
            </a:r>
          </a:p>
          <a:p>
            <a:r>
              <a:rPr lang="sv-SE" sz="1600" dirty="0"/>
              <a:t>- Vi jobbar just nu med ett projekt som erbjuder drygt 2 000 företag i Sverige kostnadsfri rådgivning med målsättning att spara 10 % av företagens energikostnader. Är ni helt nöjda med de energikostnader ni har idag eller är ni intresserade av att se över om det finns besparingspotential hos er också? </a:t>
            </a:r>
            <a:r>
              <a:rPr lang="sv-SE" sz="1200" i="1" dirty="0"/>
              <a:t> </a:t>
            </a:r>
          </a:p>
          <a:p>
            <a:r>
              <a:rPr lang="sv-SE" sz="1200" dirty="0"/>
              <a:t> </a:t>
            </a:r>
          </a:p>
          <a:p>
            <a:r>
              <a:rPr lang="sv-SE" sz="1200" dirty="0"/>
              <a:t> </a:t>
            </a:r>
          </a:p>
        </p:txBody>
      </p:sp>
    </p:spTree>
    <p:extLst>
      <p:ext uri="{BB962C8B-B14F-4D97-AF65-F5344CB8AC3E}">
        <p14:creationId xmlns:p14="http://schemas.microsoft.com/office/powerpoint/2010/main" val="1334154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title"/>
          </p:nvPr>
        </p:nvSpPr>
        <p:spPr>
          <a:xfrm>
            <a:off x="251520" y="-73902"/>
            <a:ext cx="8229600" cy="1143000"/>
          </a:xfrm>
        </p:spPr>
        <p:txBody>
          <a:bodyPr/>
          <a:lstStyle/>
          <a:p>
            <a:r>
              <a:rPr lang="sv-SE" sz="4000" b="1" dirty="0">
                <a:latin typeface="Arial"/>
                <a:cs typeface="Arial"/>
              </a:rPr>
              <a:t>Mötesbokning </a:t>
            </a:r>
            <a:r>
              <a:rPr lang="mr-IN" sz="4000" b="1" dirty="0">
                <a:latin typeface="Arial"/>
                <a:cs typeface="Arial"/>
              </a:rPr>
              <a:t>–</a:t>
            </a:r>
            <a:r>
              <a:rPr lang="sv-SE" sz="4000" b="1" dirty="0">
                <a:latin typeface="Arial"/>
                <a:cs typeface="Arial"/>
              </a:rPr>
              <a:t> Variant nr 2 </a:t>
            </a:r>
          </a:p>
        </p:txBody>
      </p:sp>
      <p:pic>
        <p:nvPicPr>
          <p:cNvPr id="9" name="Bildobjekt 8" descr="Skärmavbild 2011-11-07 kl. 13.20.51.png"/>
          <p:cNvPicPr>
            <a:picLocks noChangeAspect="1"/>
          </p:cNvPicPr>
          <p:nvPr/>
        </p:nvPicPr>
        <p:blipFill>
          <a:blip r:embed="rId2"/>
          <a:stretch>
            <a:fillRect/>
          </a:stretch>
        </p:blipFill>
        <p:spPr>
          <a:xfrm>
            <a:off x="3510267" y="1232413"/>
            <a:ext cx="1061733" cy="773059"/>
          </a:xfrm>
          <a:prstGeom prst="rect">
            <a:avLst/>
          </a:prstGeom>
        </p:spPr>
      </p:pic>
      <p:pic>
        <p:nvPicPr>
          <p:cNvPr id="10" name="Picture 4" descr="häst"/>
          <p:cNvPicPr>
            <a:picLocks noChangeAspect="1" noChangeArrowheads="1"/>
          </p:cNvPicPr>
          <p:nvPr/>
        </p:nvPicPr>
        <p:blipFill>
          <a:blip r:embed="rId3"/>
          <a:srcRect/>
          <a:stretch>
            <a:fillRect/>
          </a:stretch>
        </p:blipFill>
        <p:spPr bwMode="auto">
          <a:xfrm>
            <a:off x="2790650" y="1314647"/>
            <a:ext cx="484733" cy="709567"/>
          </a:xfrm>
          <a:prstGeom prst="rect">
            <a:avLst/>
          </a:prstGeom>
          <a:noFill/>
          <a:ln w="9525">
            <a:noFill/>
            <a:miter lim="800000"/>
            <a:headEnd/>
            <a:tailEnd/>
          </a:ln>
        </p:spPr>
      </p:pic>
      <p:pic>
        <p:nvPicPr>
          <p:cNvPr id="11" name="Bildobjekt 10" descr="Skärmavbild 2012-10-23 kl. 10.10.04.png"/>
          <p:cNvPicPr>
            <a:picLocks noChangeAspect="1"/>
          </p:cNvPicPr>
          <p:nvPr/>
        </p:nvPicPr>
        <p:blipFill>
          <a:blip r:embed="rId4"/>
          <a:stretch>
            <a:fillRect/>
          </a:stretch>
        </p:blipFill>
        <p:spPr>
          <a:xfrm>
            <a:off x="4835236" y="1283737"/>
            <a:ext cx="664913" cy="749857"/>
          </a:xfrm>
          <a:prstGeom prst="rect">
            <a:avLst/>
          </a:prstGeom>
        </p:spPr>
      </p:pic>
      <p:cxnSp>
        <p:nvCxnSpPr>
          <p:cNvPr id="14" name="Rak 13"/>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12" name="Bildobjekt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596" y="1177066"/>
            <a:ext cx="1981921" cy="812264"/>
          </a:xfrm>
          <a:prstGeom prst="rect">
            <a:avLst/>
          </a:prstGeom>
        </p:spPr>
      </p:pic>
      <p:sp>
        <p:nvSpPr>
          <p:cNvPr id="3" name="textruta 2"/>
          <p:cNvSpPr txBox="1"/>
          <p:nvPr/>
        </p:nvSpPr>
        <p:spPr>
          <a:xfrm>
            <a:off x="1187624" y="2420888"/>
            <a:ext cx="7056784" cy="4216539"/>
          </a:xfrm>
          <a:prstGeom prst="rect">
            <a:avLst/>
          </a:prstGeom>
          <a:noFill/>
        </p:spPr>
        <p:txBody>
          <a:bodyPr wrap="square" rtlCol="0">
            <a:spAutoFit/>
          </a:bodyPr>
          <a:lstStyle/>
          <a:p>
            <a:r>
              <a:rPr lang="sv-SE" sz="1600" dirty="0"/>
              <a:t>- Hej! Det här är XX från XX kommun som har ett samarbete med Energimyndigheten. Har du tid en minut?</a:t>
            </a:r>
          </a:p>
          <a:p>
            <a:r>
              <a:rPr lang="sv-SE" sz="1600" dirty="0"/>
              <a:t> </a:t>
            </a:r>
          </a:p>
          <a:p>
            <a:r>
              <a:rPr lang="sv-SE" sz="1200" b="1" dirty="0"/>
              <a:t>- Okej, vad gäller det?</a:t>
            </a:r>
          </a:p>
          <a:p>
            <a:r>
              <a:rPr lang="sv-SE" sz="1600" dirty="0"/>
              <a:t> </a:t>
            </a:r>
          </a:p>
          <a:p>
            <a:r>
              <a:rPr lang="sv-SE" sz="1600" dirty="0"/>
              <a:t>- Först tänkte jag bara fråga om du är rätt person att prata med när det gäller energikostnaderna (och miljö) hos er. Är det kanske du?</a:t>
            </a:r>
          </a:p>
          <a:p>
            <a:r>
              <a:rPr lang="sv-SE" sz="1600" dirty="0"/>
              <a:t> </a:t>
            </a:r>
          </a:p>
          <a:p>
            <a:r>
              <a:rPr lang="sv-SE" sz="1200" b="1" dirty="0"/>
              <a:t>- Stämmer bra!</a:t>
            </a:r>
          </a:p>
          <a:p>
            <a:r>
              <a:rPr lang="sv-SE" sz="1600" dirty="0"/>
              <a:t> </a:t>
            </a:r>
          </a:p>
          <a:p>
            <a:r>
              <a:rPr lang="sv-SE" sz="1600" dirty="0"/>
              <a:t>- Vad bra, just nu erbjuder vi en kostnadsfri analys av 10 förbättringsområden när det gäller energi och klimat med målsättning att minska era energikostnader med minst 10 %. </a:t>
            </a:r>
          </a:p>
          <a:p>
            <a:r>
              <a:rPr lang="sv-SE" sz="1600" dirty="0"/>
              <a:t> </a:t>
            </a:r>
          </a:p>
          <a:p>
            <a:r>
              <a:rPr lang="sv-SE" sz="1600" dirty="0"/>
              <a:t>Spontant, låter det intressant? Eller har ni nyligen gjort en energianalys?</a:t>
            </a:r>
          </a:p>
          <a:p>
            <a:r>
              <a:rPr lang="sv-SE" sz="1200" i="1" dirty="0"/>
              <a:t> </a:t>
            </a:r>
          </a:p>
          <a:p>
            <a:r>
              <a:rPr lang="sv-SE" sz="1200" dirty="0"/>
              <a:t> </a:t>
            </a:r>
          </a:p>
          <a:p>
            <a:r>
              <a:rPr lang="sv-SE" sz="1200" dirty="0"/>
              <a:t> </a:t>
            </a:r>
          </a:p>
        </p:txBody>
      </p:sp>
    </p:spTree>
    <p:extLst>
      <p:ext uri="{BB962C8B-B14F-4D97-AF65-F5344CB8AC3E}">
        <p14:creationId xmlns:p14="http://schemas.microsoft.com/office/powerpoint/2010/main" val="7980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title"/>
          </p:nvPr>
        </p:nvSpPr>
        <p:spPr>
          <a:xfrm>
            <a:off x="251520" y="-73902"/>
            <a:ext cx="8229600" cy="1143000"/>
          </a:xfrm>
        </p:spPr>
        <p:txBody>
          <a:bodyPr/>
          <a:lstStyle/>
          <a:p>
            <a:r>
              <a:rPr lang="sv-SE" sz="4000" b="1" dirty="0">
                <a:latin typeface="Arial"/>
                <a:cs typeface="Arial"/>
              </a:rPr>
              <a:t>Mötesbokning </a:t>
            </a:r>
            <a:r>
              <a:rPr lang="mr-IN" sz="4000" b="1" dirty="0">
                <a:latin typeface="Arial"/>
                <a:cs typeface="Arial"/>
              </a:rPr>
              <a:t>–</a:t>
            </a:r>
            <a:r>
              <a:rPr lang="sv-SE" sz="4000" b="1" dirty="0">
                <a:latin typeface="Arial"/>
                <a:cs typeface="Arial"/>
              </a:rPr>
              <a:t> Variant nr 3 </a:t>
            </a:r>
          </a:p>
        </p:txBody>
      </p:sp>
      <p:pic>
        <p:nvPicPr>
          <p:cNvPr id="9" name="Bildobjekt 8" descr="Skärmavbild 2011-11-07 kl. 13.20.51.png"/>
          <p:cNvPicPr>
            <a:picLocks noChangeAspect="1"/>
          </p:cNvPicPr>
          <p:nvPr/>
        </p:nvPicPr>
        <p:blipFill>
          <a:blip r:embed="rId2"/>
          <a:stretch>
            <a:fillRect/>
          </a:stretch>
        </p:blipFill>
        <p:spPr>
          <a:xfrm>
            <a:off x="3510267" y="1232413"/>
            <a:ext cx="1061733" cy="773059"/>
          </a:xfrm>
          <a:prstGeom prst="rect">
            <a:avLst/>
          </a:prstGeom>
        </p:spPr>
      </p:pic>
      <p:pic>
        <p:nvPicPr>
          <p:cNvPr id="10" name="Picture 4" descr="häst"/>
          <p:cNvPicPr>
            <a:picLocks noChangeAspect="1" noChangeArrowheads="1"/>
          </p:cNvPicPr>
          <p:nvPr/>
        </p:nvPicPr>
        <p:blipFill>
          <a:blip r:embed="rId3"/>
          <a:srcRect/>
          <a:stretch>
            <a:fillRect/>
          </a:stretch>
        </p:blipFill>
        <p:spPr bwMode="auto">
          <a:xfrm>
            <a:off x="2790650" y="1314647"/>
            <a:ext cx="484733" cy="709567"/>
          </a:xfrm>
          <a:prstGeom prst="rect">
            <a:avLst/>
          </a:prstGeom>
          <a:noFill/>
          <a:ln w="9525">
            <a:noFill/>
            <a:miter lim="800000"/>
            <a:headEnd/>
            <a:tailEnd/>
          </a:ln>
        </p:spPr>
      </p:pic>
      <p:pic>
        <p:nvPicPr>
          <p:cNvPr id="11" name="Bildobjekt 10" descr="Skärmavbild 2012-10-23 kl. 10.10.04.png"/>
          <p:cNvPicPr>
            <a:picLocks noChangeAspect="1"/>
          </p:cNvPicPr>
          <p:nvPr/>
        </p:nvPicPr>
        <p:blipFill>
          <a:blip r:embed="rId4"/>
          <a:stretch>
            <a:fillRect/>
          </a:stretch>
        </p:blipFill>
        <p:spPr>
          <a:xfrm>
            <a:off x="4835236" y="1283737"/>
            <a:ext cx="664913" cy="749857"/>
          </a:xfrm>
          <a:prstGeom prst="rect">
            <a:avLst/>
          </a:prstGeom>
        </p:spPr>
      </p:pic>
      <p:cxnSp>
        <p:nvCxnSpPr>
          <p:cNvPr id="14" name="Rak 13"/>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12" name="Bildobjekt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6596" y="1177066"/>
            <a:ext cx="1981921" cy="812264"/>
          </a:xfrm>
          <a:prstGeom prst="rect">
            <a:avLst/>
          </a:prstGeom>
        </p:spPr>
      </p:pic>
      <p:sp>
        <p:nvSpPr>
          <p:cNvPr id="3" name="textruta 2"/>
          <p:cNvSpPr txBox="1"/>
          <p:nvPr/>
        </p:nvSpPr>
        <p:spPr>
          <a:xfrm>
            <a:off x="1043607" y="2168787"/>
            <a:ext cx="7554909" cy="4708981"/>
          </a:xfrm>
          <a:prstGeom prst="rect">
            <a:avLst/>
          </a:prstGeom>
          <a:noFill/>
        </p:spPr>
        <p:txBody>
          <a:bodyPr wrap="square" rtlCol="0">
            <a:spAutoFit/>
          </a:bodyPr>
          <a:lstStyle/>
          <a:p>
            <a:r>
              <a:rPr lang="sv-SE" sz="1600" dirty="0"/>
              <a:t>- Hej! Det här är XX från XX kommun som har ett samarbete med Energimyndigheten. Har du tid en minut?</a:t>
            </a:r>
          </a:p>
          <a:p>
            <a:r>
              <a:rPr lang="sv-SE" sz="1600" dirty="0"/>
              <a:t> </a:t>
            </a:r>
          </a:p>
          <a:p>
            <a:r>
              <a:rPr lang="sv-SE" sz="1200" b="1" dirty="0"/>
              <a:t>- Okej, vad gäller det?</a:t>
            </a:r>
          </a:p>
          <a:p>
            <a:r>
              <a:rPr lang="sv-SE" sz="1600" dirty="0"/>
              <a:t> </a:t>
            </a:r>
          </a:p>
          <a:p>
            <a:r>
              <a:rPr lang="sv-SE" sz="1600" dirty="0"/>
              <a:t>- Först tänkte jag bara fråga om du är rätt person att prata med när det gäller energikostnaderna (och miljö) hos er. Är det kanske du?</a:t>
            </a:r>
          </a:p>
          <a:p>
            <a:r>
              <a:rPr lang="sv-SE" sz="1600" dirty="0"/>
              <a:t> </a:t>
            </a:r>
          </a:p>
          <a:p>
            <a:r>
              <a:rPr lang="sv-SE" sz="1200" b="1" dirty="0"/>
              <a:t>- Stämmer bra!</a:t>
            </a:r>
          </a:p>
          <a:p>
            <a:r>
              <a:rPr lang="sv-SE" sz="1600" dirty="0"/>
              <a:t> </a:t>
            </a:r>
          </a:p>
          <a:p>
            <a:r>
              <a:rPr lang="sv-SE" sz="1600" dirty="0"/>
              <a:t>- Vad bra, av de ca 100 företag som sagt ja hittills gör ca 70% det för att:</a:t>
            </a:r>
          </a:p>
          <a:p>
            <a:pPr>
              <a:buClr>
                <a:srgbClr val="349DEB"/>
              </a:buClr>
            </a:pPr>
            <a:r>
              <a:rPr lang="sv-SE" sz="1600" dirty="0"/>
              <a:t>	Öka sin konkurrenskraft, </a:t>
            </a:r>
          </a:p>
          <a:p>
            <a:pPr>
              <a:buClr>
                <a:srgbClr val="349DEB"/>
              </a:buClr>
            </a:pPr>
            <a:r>
              <a:rPr lang="sv-SE" sz="1600" dirty="0"/>
              <a:t>	Öka sin miljöprofilering </a:t>
            </a:r>
          </a:p>
          <a:p>
            <a:pPr>
              <a:buClr>
                <a:srgbClr val="349DEB"/>
              </a:buClr>
            </a:pPr>
            <a:r>
              <a:rPr lang="sv-SE" sz="1600" dirty="0"/>
              <a:t>	Förbättra den interna arbetsmiljön </a:t>
            </a:r>
          </a:p>
          <a:p>
            <a:endParaRPr lang="sv-SE" sz="1600" dirty="0"/>
          </a:p>
          <a:p>
            <a:r>
              <a:rPr lang="sv-SE" sz="1600" dirty="0"/>
              <a:t>Så jag tänkte bara höra spontant om det låter intressant för er att se om ni skulle ha nytta av vår kostnadsfria energicoaching eller om ni är nöjda som det är?</a:t>
            </a:r>
          </a:p>
          <a:p>
            <a:r>
              <a:rPr lang="sv-SE" sz="1200" i="1" dirty="0"/>
              <a:t> </a:t>
            </a:r>
          </a:p>
          <a:p>
            <a:r>
              <a:rPr lang="sv-SE" sz="1200" dirty="0"/>
              <a:t> </a:t>
            </a:r>
          </a:p>
          <a:p>
            <a:r>
              <a:rPr lang="sv-SE" sz="1200" dirty="0"/>
              <a:t> </a:t>
            </a:r>
          </a:p>
        </p:txBody>
      </p:sp>
    </p:spTree>
    <p:extLst>
      <p:ext uri="{BB962C8B-B14F-4D97-AF65-F5344CB8AC3E}">
        <p14:creationId xmlns:p14="http://schemas.microsoft.com/office/powerpoint/2010/main" val="1254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title"/>
          </p:nvPr>
        </p:nvSpPr>
        <p:spPr>
          <a:xfrm>
            <a:off x="1187624" y="-89372"/>
            <a:ext cx="8229600" cy="1143000"/>
          </a:xfrm>
        </p:spPr>
        <p:txBody>
          <a:bodyPr/>
          <a:lstStyle/>
          <a:p>
            <a:pPr algn="l"/>
            <a:r>
              <a:rPr lang="sv-SE" sz="4000" b="1">
                <a:latin typeface="Arial"/>
                <a:cs typeface="Arial"/>
              </a:rPr>
              <a:t>Mötesbokning  - Variant nr 4 </a:t>
            </a:r>
          </a:p>
        </p:txBody>
      </p:sp>
      <p:cxnSp>
        <p:nvCxnSpPr>
          <p:cNvPr id="14" name="Rak 13"/>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3" name="textruta 2"/>
          <p:cNvSpPr txBox="1"/>
          <p:nvPr/>
        </p:nvSpPr>
        <p:spPr>
          <a:xfrm>
            <a:off x="251520" y="1126527"/>
            <a:ext cx="8640960" cy="5447645"/>
          </a:xfrm>
          <a:prstGeom prst="rect">
            <a:avLst/>
          </a:prstGeom>
          <a:noFill/>
        </p:spPr>
        <p:txBody>
          <a:bodyPr wrap="square" rtlCol="0">
            <a:spAutoFit/>
          </a:bodyPr>
          <a:lstStyle/>
          <a:p>
            <a:r>
              <a:rPr lang="sv-SE" sz="1600" dirty="0"/>
              <a:t>	- Hej! Det här är XX. Jag är coach för energi och klimat på XX kommun. Har du tid en 		minut?</a:t>
            </a:r>
          </a:p>
          <a:p>
            <a:r>
              <a:rPr lang="sv-SE" sz="800" dirty="0"/>
              <a:t> </a:t>
            </a:r>
          </a:p>
          <a:p>
            <a:r>
              <a:rPr lang="sv-SE" sz="1200" b="1" dirty="0"/>
              <a:t>	- Okej, vad gäller det?</a:t>
            </a:r>
          </a:p>
          <a:p>
            <a:r>
              <a:rPr lang="sv-SE" sz="800" dirty="0"/>
              <a:t> </a:t>
            </a:r>
          </a:p>
          <a:p>
            <a:r>
              <a:rPr lang="sv-SE" sz="1600" dirty="0"/>
              <a:t>	- Först tänkte jag bara fråga om du är rätt person att prata energikostnaderna hos er</a:t>
            </a:r>
          </a:p>
          <a:p>
            <a:r>
              <a:rPr lang="sv-SE" sz="800" dirty="0"/>
              <a:t> </a:t>
            </a:r>
          </a:p>
          <a:p>
            <a:r>
              <a:rPr lang="sv-SE" sz="1200" b="1" i="1" dirty="0"/>
              <a:t>	- </a:t>
            </a:r>
            <a:r>
              <a:rPr lang="sv-SE" sz="1200" b="1" dirty="0"/>
              <a:t>Det går bra!!</a:t>
            </a:r>
          </a:p>
          <a:p>
            <a:r>
              <a:rPr lang="sv-SE" sz="800" dirty="0"/>
              <a:t> </a:t>
            </a:r>
          </a:p>
          <a:p>
            <a:r>
              <a:rPr lang="sv-SE" sz="1600" dirty="0"/>
              <a:t>	- Jag skulle vilja ställa några frågor för att se om ni också skulle ha nytta av vår 	energicoachning som te x ”Nisses verkstad” har haft. Är det ok?</a:t>
            </a:r>
          </a:p>
          <a:p>
            <a:r>
              <a:rPr lang="sv-SE" sz="800" dirty="0"/>
              <a:t>  </a:t>
            </a:r>
          </a:p>
          <a:p>
            <a:r>
              <a:rPr lang="sv-SE" sz="1200" b="1" dirty="0"/>
              <a:t>	- Jo men det går väl bra</a:t>
            </a:r>
          </a:p>
          <a:p>
            <a:endParaRPr lang="sv-SE" sz="1200" b="1" dirty="0"/>
          </a:p>
          <a:p>
            <a:r>
              <a:rPr lang="sv-SE" sz="800" dirty="0"/>
              <a:t> </a:t>
            </a:r>
          </a:p>
          <a:p>
            <a:r>
              <a:rPr lang="sv-SE" sz="1600" dirty="0"/>
              <a:t>	- Betalar ni er energianvändning själva eller ingår värme och el i hyran?  Äger ni 	fastigheten?</a:t>
            </a:r>
          </a:p>
          <a:p>
            <a:r>
              <a:rPr lang="sv-SE" sz="1600" dirty="0"/>
              <a:t>	- Har ni tidigare genomfört energigenomgång för att se om det finns pengar att spara?</a:t>
            </a:r>
          </a:p>
          <a:p>
            <a:r>
              <a:rPr lang="sv-SE" sz="1600" dirty="0"/>
              <a:t>	- Ser du redan nu kanske några förbättringsområden inom er energianvändning?</a:t>
            </a:r>
          </a:p>
          <a:p>
            <a:r>
              <a:rPr lang="sv-SE" sz="1600" dirty="0"/>
              <a:t>	- Skulle du vilja sänka era energikostnader</a:t>
            </a:r>
            <a:r>
              <a:rPr lang="mr-IN" sz="1600" dirty="0"/>
              <a:t>…</a:t>
            </a:r>
            <a:r>
              <a:rPr lang="sv-SE" sz="1600" dirty="0"/>
              <a:t>.. (Om Nej</a:t>
            </a:r>
            <a:r>
              <a:rPr lang="mr-IN" sz="1600" dirty="0"/>
              <a:t>…</a:t>
            </a:r>
            <a:r>
              <a:rPr lang="sv-SE" sz="1600" dirty="0"/>
              <a:t> ) Och när det gäller miljön, ute 	och  inne har du intresse av att se om det finns någon förbättringspotential där?  </a:t>
            </a:r>
          </a:p>
          <a:p>
            <a:r>
              <a:rPr lang="sv-SE" sz="1600" dirty="0"/>
              <a:t>	- Skulle det vara intressant att träffas och se om ni kan bli/uppfyller kriterierna för att bli 	en av våra utvalda för projektet?</a:t>
            </a:r>
          </a:p>
          <a:p>
            <a:r>
              <a:rPr lang="sv-SE" sz="1600" dirty="0"/>
              <a:t>	- Och en sista fråga: Vet du om ni ligger över eller under 300 000kWh/år? Har du tid att 	titta på det nu så kan jag vänta?</a:t>
            </a:r>
          </a:p>
          <a:p>
            <a:endParaRPr lang="sv-SE" sz="1200" dirty="0"/>
          </a:p>
        </p:txBody>
      </p:sp>
    </p:spTree>
    <p:extLst>
      <p:ext uri="{BB962C8B-B14F-4D97-AF65-F5344CB8AC3E}">
        <p14:creationId xmlns:p14="http://schemas.microsoft.com/office/powerpoint/2010/main" val="194625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5" name="textruta 4"/>
          <p:cNvSpPr txBox="1"/>
          <p:nvPr/>
        </p:nvSpPr>
        <p:spPr>
          <a:xfrm>
            <a:off x="1371600" y="4671298"/>
            <a:ext cx="4572000" cy="646331"/>
          </a:xfrm>
          <a:prstGeom prst="rect">
            <a:avLst/>
          </a:prstGeom>
          <a:noFill/>
        </p:spPr>
        <p:txBody>
          <a:bodyPr wrap="square" rtlCol="0">
            <a:spAutoFit/>
          </a:bodyPr>
          <a:lstStyle/>
          <a:p>
            <a:endParaRPr lang="sv-SE">
              <a:latin typeface="Arial"/>
              <a:cs typeface="Arial"/>
            </a:endParaRPr>
          </a:p>
          <a:p>
            <a:endParaRPr lang="sv-SE">
              <a:latin typeface="Arial"/>
              <a:cs typeface="Arial"/>
            </a:endParaRPr>
          </a:p>
        </p:txBody>
      </p:sp>
      <p:sp>
        <p:nvSpPr>
          <p:cNvPr id="6" name="Rubrik 1"/>
          <p:cNvSpPr>
            <a:spLocks noGrp="1"/>
          </p:cNvSpPr>
          <p:nvPr>
            <p:ph type="title"/>
          </p:nvPr>
        </p:nvSpPr>
        <p:spPr>
          <a:xfrm>
            <a:off x="255984" y="2348880"/>
            <a:ext cx="8229600" cy="1143000"/>
          </a:xfrm>
        </p:spPr>
        <p:txBody>
          <a:bodyPr/>
          <a:lstStyle/>
          <a:p>
            <a:r>
              <a:rPr lang="sv-SE" sz="4000" b="1">
                <a:latin typeface="Arial"/>
                <a:cs typeface="Arial"/>
              </a:rPr>
              <a:t>Hantera invändningar</a:t>
            </a:r>
          </a:p>
        </p:txBody>
      </p:sp>
      <p:cxnSp>
        <p:nvCxnSpPr>
          <p:cNvPr id="8" name="Rak 7"/>
          <p:cNvCxnSpPr/>
          <p:nvPr/>
        </p:nvCxnSpPr>
        <p:spPr>
          <a:xfrm>
            <a:off x="0" y="3573016"/>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5496" y="2348880"/>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6101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PPT_100301.jpg"/>
          <p:cNvPicPr>
            <a:picLocks noChangeAspect="1"/>
          </p:cNvPicPr>
          <p:nvPr/>
        </p:nvPicPr>
        <p:blipFill>
          <a:blip r:embed="rId3"/>
          <a:srcRect/>
          <a:stretch>
            <a:fillRect/>
          </a:stretch>
        </p:blipFill>
        <p:spPr bwMode="auto">
          <a:xfrm>
            <a:off x="0" y="5326063"/>
            <a:ext cx="9144000" cy="1531937"/>
          </a:xfrm>
          <a:prstGeom prst="rect">
            <a:avLst/>
          </a:prstGeom>
          <a:noFill/>
          <a:ln w="9525">
            <a:noFill/>
            <a:miter lim="800000"/>
            <a:headEnd/>
            <a:tailEnd/>
          </a:ln>
        </p:spPr>
      </p:pic>
      <p:sp>
        <p:nvSpPr>
          <p:cNvPr id="5" name="textruta 7"/>
          <p:cNvSpPr txBox="1">
            <a:spLocks noChangeArrowheads="1"/>
          </p:cNvSpPr>
          <p:nvPr/>
        </p:nvSpPr>
        <p:spPr bwMode="auto">
          <a:xfrm>
            <a:off x="1691680" y="139859"/>
            <a:ext cx="5486400" cy="984885"/>
          </a:xfrm>
          <a:prstGeom prst="rect">
            <a:avLst/>
          </a:prstGeom>
          <a:noFill/>
          <a:ln w="9525">
            <a:noFill/>
            <a:miter lim="800000"/>
            <a:headEnd/>
            <a:tailEnd/>
          </a:ln>
        </p:spPr>
        <p:txBody>
          <a:bodyPr>
            <a:prstTxWarp prst="textNoShape">
              <a:avLst/>
            </a:prstTxWarp>
            <a:spAutoFit/>
          </a:bodyPr>
          <a:lstStyle/>
          <a:p>
            <a:pPr>
              <a:defRPr/>
            </a:pPr>
            <a:r>
              <a:rPr lang="sv-SE" sz="4000" b="1">
                <a:latin typeface="+mn-lt"/>
              </a:rPr>
              <a:t>Coacha invändningar</a:t>
            </a:r>
          </a:p>
          <a:p>
            <a:pPr>
              <a:defRPr/>
            </a:pPr>
            <a:endParaRPr lang="sv-SE" sz="1800">
              <a:latin typeface="+mn-lt"/>
            </a:endParaRPr>
          </a:p>
        </p:txBody>
      </p:sp>
      <p:sp>
        <p:nvSpPr>
          <p:cNvPr id="8" name="textruta 7"/>
          <p:cNvSpPr txBox="1"/>
          <p:nvPr/>
        </p:nvSpPr>
        <p:spPr>
          <a:xfrm>
            <a:off x="3077250" y="2492896"/>
            <a:ext cx="5311174" cy="1754326"/>
          </a:xfrm>
          <a:prstGeom prst="rect">
            <a:avLst/>
          </a:prstGeom>
          <a:noFill/>
        </p:spPr>
        <p:txBody>
          <a:bodyPr wrap="square" rtlCol="0">
            <a:spAutoFit/>
          </a:bodyPr>
          <a:lstStyle/>
          <a:p>
            <a:pPr marL="342900" indent="-342900">
              <a:lnSpc>
                <a:spcPct val="150000"/>
              </a:lnSpc>
              <a:buClr>
                <a:srgbClr val="349DEB"/>
              </a:buClr>
              <a:buFont typeface="+mj-lt"/>
              <a:buAutoNum type="arabicPeriod"/>
            </a:pPr>
            <a:r>
              <a:rPr lang="sv-SE" sz="2400">
                <a:latin typeface="+mn-lt"/>
              </a:rPr>
              <a:t> Bekräfta</a:t>
            </a:r>
          </a:p>
          <a:p>
            <a:pPr marL="342900" indent="-342900">
              <a:lnSpc>
                <a:spcPct val="150000"/>
              </a:lnSpc>
              <a:buClr>
                <a:srgbClr val="349DEB"/>
              </a:buClr>
              <a:buFont typeface="+mj-lt"/>
              <a:buAutoNum type="arabicPeriod"/>
            </a:pPr>
            <a:r>
              <a:rPr lang="sv-SE" sz="2400">
                <a:latin typeface="+mn-lt"/>
              </a:rPr>
              <a:t> Ställa frågor</a:t>
            </a:r>
          </a:p>
          <a:p>
            <a:pPr marL="342900" indent="-342900">
              <a:lnSpc>
                <a:spcPct val="150000"/>
              </a:lnSpc>
              <a:buClr>
                <a:srgbClr val="349DEB"/>
              </a:buClr>
              <a:buFont typeface="+mj-lt"/>
              <a:buAutoNum type="arabicPeriod"/>
            </a:pPr>
            <a:r>
              <a:rPr lang="sv-SE" sz="2400">
                <a:latin typeface="+mn-lt"/>
              </a:rPr>
              <a:t>Säljargument + fråga + enkelt nej</a:t>
            </a:r>
          </a:p>
        </p:txBody>
      </p:sp>
      <p:pic>
        <p:nvPicPr>
          <p:cNvPr id="11" name="Bildobjekt 10" descr="Skärmavbild 2012-03-04 kl. 13.09.24.png"/>
          <p:cNvPicPr>
            <a:picLocks noChangeAspect="1"/>
          </p:cNvPicPr>
          <p:nvPr/>
        </p:nvPicPr>
        <p:blipFill>
          <a:blip r:embed="rId4"/>
          <a:stretch>
            <a:fillRect/>
          </a:stretch>
        </p:blipFill>
        <p:spPr>
          <a:xfrm>
            <a:off x="-29143" y="2108002"/>
            <a:ext cx="2656927" cy="2977182"/>
          </a:xfrm>
          <a:prstGeom prst="rect">
            <a:avLst/>
          </a:prstGeom>
        </p:spPr>
      </p:pic>
      <p:cxnSp>
        <p:nvCxnSpPr>
          <p:cNvPr id="9" name="Rak 8"/>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10" name="textruta 9"/>
          <p:cNvSpPr txBox="1"/>
          <p:nvPr/>
        </p:nvSpPr>
        <p:spPr>
          <a:xfrm>
            <a:off x="1619672" y="1124744"/>
            <a:ext cx="5760640" cy="369332"/>
          </a:xfrm>
          <a:prstGeom prst="rect">
            <a:avLst/>
          </a:prstGeom>
          <a:noFill/>
        </p:spPr>
        <p:txBody>
          <a:bodyPr wrap="square" rtlCol="0">
            <a:spAutoFit/>
          </a:bodyPr>
          <a:lstStyle/>
          <a:p>
            <a:r>
              <a:rPr lang="sv-SE" b="1">
                <a:solidFill>
                  <a:srgbClr val="349DEB"/>
                </a:solidFill>
                <a:latin typeface="Arial"/>
                <a:cs typeface="Arial"/>
              </a:rPr>
              <a:t>Uppgift: </a:t>
            </a:r>
            <a:r>
              <a:rPr lang="sv-SE">
                <a:latin typeface="Arial"/>
                <a:cs typeface="Arial"/>
              </a:rPr>
              <a:t>Skriv ner era svar på invändningarna </a:t>
            </a:r>
            <a:endParaRPr lang="sv-SE">
              <a:solidFill>
                <a:srgbClr val="000000"/>
              </a:solidFill>
              <a:latin typeface="Arial"/>
              <a:cs typeface="Arial"/>
            </a:endParaRPr>
          </a:p>
        </p:txBody>
      </p:sp>
      <p:pic>
        <p:nvPicPr>
          <p:cNvPr id="12" name="Bildobjekt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9713" y="168464"/>
            <a:ext cx="908901" cy="372501"/>
          </a:xfrm>
          <a:prstGeom prst="rect">
            <a:avLst/>
          </a:prstGeom>
        </p:spPr>
      </p:pic>
    </p:spTree>
    <p:extLst>
      <p:ext uri="{BB962C8B-B14F-4D97-AF65-F5344CB8AC3E}">
        <p14:creationId xmlns:p14="http://schemas.microsoft.com/office/powerpoint/2010/main" val="197109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8" grpId="1" build="allAtOnce"/>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27651" name="textruta 6"/>
          <p:cNvSpPr txBox="1">
            <a:spLocks noChangeArrowheads="1"/>
          </p:cNvSpPr>
          <p:nvPr/>
        </p:nvSpPr>
        <p:spPr bwMode="auto">
          <a:xfrm>
            <a:off x="1043608" y="157794"/>
            <a:ext cx="7488832" cy="707886"/>
          </a:xfrm>
          <a:prstGeom prst="rect">
            <a:avLst/>
          </a:prstGeom>
          <a:noFill/>
          <a:ln w="9525">
            <a:noFill/>
            <a:miter lim="800000"/>
            <a:headEnd/>
            <a:tailEnd/>
          </a:ln>
        </p:spPr>
        <p:txBody>
          <a:bodyPr wrap="square">
            <a:prstTxWarp prst="textNoShape">
              <a:avLst/>
            </a:prstTxWarp>
            <a:spAutoFit/>
          </a:bodyPr>
          <a:lstStyle/>
          <a:p>
            <a:r>
              <a:rPr lang="sv-SE" sz="4000" b="1" dirty="0"/>
              <a:t>Invändning -  </a:t>
            </a:r>
            <a:r>
              <a:rPr lang="sv-SE" sz="4000" b="1"/>
              <a:t>Ett snabbt  </a:t>
            </a:r>
            <a:r>
              <a:rPr lang="sv-SE" sz="4000" b="1" dirty="0">
                <a:solidFill>
                  <a:srgbClr val="FF0000"/>
                </a:solidFill>
              </a:rPr>
              <a:t>Nej!</a:t>
            </a:r>
          </a:p>
        </p:txBody>
      </p:sp>
      <p:sp>
        <p:nvSpPr>
          <p:cNvPr id="6" name="textruta 5"/>
          <p:cNvSpPr txBox="1"/>
          <p:nvPr/>
        </p:nvSpPr>
        <p:spPr>
          <a:xfrm>
            <a:off x="611560" y="2917881"/>
            <a:ext cx="8208912" cy="2721001"/>
          </a:xfrm>
          <a:prstGeom prst="rect">
            <a:avLst/>
          </a:prstGeom>
          <a:noFill/>
        </p:spPr>
        <p:txBody>
          <a:bodyPr wrap="square" rtlCol="0">
            <a:spAutoFit/>
          </a:bodyPr>
          <a:lstStyle/>
          <a:p>
            <a:pPr>
              <a:lnSpc>
                <a:spcPct val="120000"/>
              </a:lnSpc>
              <a:buClr>
                <a:srgbClr val="349DEB"/>
              </a:buClr>
            </a:pPr>
            <a:r>
              <a:rPr lang="sv-SE" dirty="0">
                <a:ea typeface="Arial" charset="0"/>
                <a:cs typeface="Arial" charset="0"/>
              </a:rPr>
              <a:t>	- Okej,  men bara en fråga om det är det ok att skicka material och så 	ringer jag dig lite längre fram?</a:t>
            </a:r>
          </a:p>
          <a:p>
            <a:pPr>
              <a:lnSpc>
                <a:spcPct val="120000"/>
              </a:lnSpc>
              <a:buClr>
                <a:srgbClr val="349DEB"/>
              </a:buClr>
            </a:pPr>
            <a:r>
              <a:rPr lang="sv-SE" dirty="0">
                <a:ea typeface="Arial" charset="0"/>
                <a:cs typeface="Arial" charset="0"/>
              </a:rPr>
              <a:t>     </a:t>
            </a:r>
          </a:p>
          <a:p>
            <a:pPr>
              <a:lnSpc>
                <a:spcPct val="120000"/>
              </a:lnSpc>
              <a:buClr>
                <a:srgbClr val="349DEB"/>
              </a:buClr>
            </a:pPr>
            <a:r>
              <a:rPr lang="sv-SE" dirty="0">
                <a:ea typeface="Arial" charset="0"/>
                <a:cs typeface="Arial" charset="0"/>
              </a:rPr>
              <a:t>	Eller är du 100 % nöjd med din lösning idag?</a:t>
            </a:r>
          </a:p>
          <a:p>
            <a:pPr>
              <a:lnSpc>
                <a:spcPct val="120000"/>
              </a:lnSpc>
              <a:buClr>
                <a:srgbClr val="349DEB"/>
              </a:buClr>
            </a:pPr>
            <a:endParaRPr lang="sv-SE" dirty="0">
              <a:ea typeface="Arial" charset="0"/>
              <a:cs typeface="Arial" charset="0"/>
            </a:endParaRPr>
          </a:p>
          <a:p>
            <a:pPr>
              <a:lnSpc>
                <a:spcPct val="120000"/>
              </a:lnSpc>
              <a:buClr>
                <a:srgbClr val="349DEB"/>
              </a:buClr>
            </a:pPr>
            <a:r>
              <a:rPr lang="sv-SE" sz="1400" b="1" i="1" dirty="0">
                <a:ea typeface="Arial" charset="0"/>
                <a:cs typeface="Arial" charset="0"/>
              </a:rPr>
              <a:t>	- </a:t>
            </a:r>
            <a:r>
              <a:rPr lang="sv-SE" sz="1400" b="1" dirty="0">
                <a:ea typeface="Arial" charset="0"/>
                <a:cs typeface="Arial" charset="0"/>
              </a:rPr>
              <a:t>Det är ok att skicka material </a:t>
            </a:r>
          </a:p>
          <a:p>
            <a:pPr>
              <a:lnSpc>
                <a:spcPct val="120000"/>
              </a:lnSpc>
              <a:buClr>
                <a:srgbClr val="349DEB"/>
              </a:buClr>
            </a:pPr>
            <a:endParaRPr lang="sv-SE" b="1" i="1" dirty="0">
              <a:ea typeface="Arial" charset="0"/>
              <a:cs typeface="Arial" charset="0"/>
            </a:endParaRPr>
          </a:p>
          <a:p>
            <a:pPr>
              <a:lnSpc>
                <a:spcPct val="120000"/>
              </a:lnSpc>
              <a:buClr>
                <a:srgbClr val="349DEB"/>
              </a:buClr>
            </a:pPr>
            <a:r>
              <a:rPr lang="sv-SE" dirty="0">
                <a:ea typeface="Arial" charset="0"/>
                <a:cs typeface="Arial" charset="0"/>
              </a:rPr>
              <a:t>	- När kan jag ringa, fråga om datum och tid</a:t>
            </a:r>
          </a:p>
        </p:txBody>
      </p:sp>
      <p:pic>
        <p:nvPicPr>
          <p:cNvPr id="7" name="Bildobjekt 6" descr="Skärmavbild 2011-11-07 kl. 13.20.51.png"/>
          <p:cNvPicPr>
            <a:picLocks noChangeAspect="1"/>
          </p:cNvPicPr>
          <p:nvPr/>
        </p:nvPicPr>
        <p:blipFill>
          <a:blip r:embed="rId3"/>
          <a:stretch>
            <a:fillRect/>
          </a:stretch>
        </p:blipFill>
        <p:spPr>
          <a:xfrm>
            <a:off x="3275856" y="1293317"/>
            <a:ext cx="1887748" cy="1374488"/>
          </a:xfrm>
          <a:prstGeom prst="rect">
            <a:avLst/>
          </a:prstGeom>
        </p:spPr>
      </p:pic>
      <p:cxnSp>
        <p:nvCxnSpPr>
          <p:cNvPr id="8" name="Rak 7"/>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10" name="Bildobjekt 9" descr="Skärmklipp 2014-12-05 07.40.4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720" y="1293317"/>
            <a:ext cx="1066217" cy="1311976"/>
          </a:xfrm>
          <a:prstGeom prst="rect">
            <a:avLst/>
          </a:prstGeom>
        </p:spPr>
      </p:pic>
    </p:spTree>
    <p:extLst>
      <p:ext uri="{BB962C8B-B14F-4D97-AF65-F5344CB8AC3E}">
        <p14:creationId xmlns:p14="http://schemas.microsoft.com/office/powerpoint/2010/main" val="211705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descr="Skärmavbild 2011-11-07 kl. 13.20.51.png"/>
          <p:cNvPicPr>
            <a:picLocks noChangeAspect="1"/>
          </p:cNvPicPr>
          <p:nvPr/>
        </p:nvPicPr>
        <p:blipFill>
          <a:blip r:embed="rId2"/>
          <a:stretch>
            <a:fillRect/>
          </a:stretch>
        </p:blipFill>
        <p:spPr>
          <a:xfrm>
            <a:off x="3815916" y="1124744"/>
            <a:ext cx="1908212" cy="1389389"/>
          </a:xfrm>
          <a:prstGeom prst="rect">
            <a:avLst/>
          </a:prstGeom>
        </p:spPr>
      </p:pic>
      <p:pic>
        <p:nvPicPr>
          <p:cNvPr id="27650" name="Picture 3" descr="PPT_100301.jpg"/>
          <p:cNvPicPr>
            <a:picLocks noChangeAspect="1"/>
          </p:cNvPicPr>
          <p:nvPr/>
        </p:nvPicPr>
        <p:blipFill>
          <a:blip r:embed="rId3"/>
          <a:srcRect/>
          <a:stretch>
            <a:fillRect/>
          </a:stretch>
        </p:blipFill>
        <p:spPr bwMode="auto">
          <a:xfrm>
            <a:off x="0" y="5326063"/>
            <a:ext cx="9144000" cy="1531937"/>
          </a:xfrm>
          <a:prstGeom prst="rect">
            <a:avLst/>
          </a:prstGeom>
          <a:noFill/>
          <a:ln w="9525">
            <a:noFill/>
            <a:miter lim="800000"/>
            <a:headEnd/>
            <a:tailEnd/>
          </a:ln>
        </p:spPr>
      </p:pic>
      <p:sp>
        <p:nvSpPr>
          <p:cNvPr id="27651" name="textruta 6"/>
          <p:cNvSpPr txBox="1">
            <a:spLocks noChangeArrowheads="1"/>
          </p:cNvSpPr>
          <p:nvPr/>
        </p:nvSpPr>
        <p:spPr bwMode="auto">
          <a:xfrm>
            <a:off x="1449252" y="120129"/>
            <a:ext cx="7776864" cy="707886"/>
          </a:xfrm>
          <a:prstGeom prst="rect">
            <a:avLst/>
          </a:prstGeom>
          <a:noFill/>
          <a:ln w="9525">
            <a:noFill/>
            <a:miter lim="800000"/>
            <a:headEnd/>
            <a:tailEnd/>
          </a:ln>
        </p:spPr>
        <p:txBody>
          <a:bodyPr wrap="square">
            <a:prstTxWarp prst="textNoShape">
              <a:avLst/>
            </a:prstTxWarp>
            <a:spAutoFit/>
          </a:bodyPr>
          <a:lstStyle/>
          <a:p>
            <a:r>
              <a:rPr lang="sv-SE" sz="4000" b="1"/>
              <a:t>Invändning -  </a:t>
            </a:r>
            <a:r>
              <a:rPr lang="sv-SE" sz="4000" b="1">
                <a:solidFill>
                  <a:srgbClr val="FF0000"/>
                </a:solidFill>
              </a:rPr>
              <a:t>Har inte tid</a:t>
            </a:r>
          </a:p>
        </p:txBody>
      </p:sp>
      <p:sp>
        <p:nvSpPr>
          <p:cNvPr id="6" name="textruta 5"/>
          <p:cNvSpPr txBox="1"/>
          <p:nvPr/>
        </p:nvSpPr>
        <p:spPr>
          <a:xfrm>
            <a:off x="420463" y="3049691"/>
            <a:ext cx="8303073" cy="1824346"/>
          </a:xfrm>
          <a:prstGeom prst="rect">
            <a:avLst/>
          </a:prstGeom>
          <a:noFill/>
        </p:spPr>
        <p:txBody>
          <a:bodyPr wrap="square" rtlCol="0">
            <a:spAutoFit/>
          </a:bodyPr>
          <a:lstStyle/>
          <a:p>
            <a:pPr>
              <a:lnSpc>
                <a:spcPct val="120000"/>
              </a:lnSpc>
              <a:buClr>
                <a:srgbClr val="349DEB"/>
              </a:buClr>
            </a:pPr>
            <a:r>
              <a:rPr lang="sv-SE" dirty="0"/>
              <a:t>	- Okej jag förstår,  Kan jag prata med någon annan eller kan vi höras längre 	fram? Fråga om datum och tid?</a:t>
            </a:r>
          </a:p>
          <a:p>
            <a:pPr marL="342900" indent="-342900">
              <a:lnSpc>
                <a:spcPct val="120000"/>
              </a:lnSpc>
              <a:buClr>
                <a:srgbClr val="349DEB"/>
              </a:buClr>
              <a:buFont typeface="+mj-lt"/>
              <a:buAutoNum type="arabicPeriod"/>
            </a:pPr>
            <a:endParaRPr lang="sv-SE" dirty="0"/>
          </a:p>
          <a:p>
            <a:pPr>
              <a:lnSpc>
                <a:spcPct val="120000"/>
              </a:lnSpc>
              <a:buClr>
                <a:srgbClr val="349DEB"/>
              </a:buClr>
            </a:pPr>
            <a:r>
              <a:rPr lang="sv-SE" dirty="0"/>
              <a:t>	- Är det ok att skicka lite material att titta på tills vi hörs?</a:t>
            </a:r>
          </a:p>
          <a:p>
            <a:pPr marL="457200" indent="-457200">
              <a:lnSpc>
                <a:spcPct val="120000"/>
              </a:lnSpc>
              <a:buClr>
                <a:srgbClr val="349DEB"/>
              </a:buClr>
              <a:buFont typeface="+mj-lt"/>
              <a:buAutoNum type="arabicPeriod"/>
            </a:pPr>
            <a:endParaRPr lang="sv-SE" sz="2400" dirty="0"/>
          </a:p>
        </p:txBody>
      </p:sp>
      <p:cxnSp>
        <p:nvCxnSpPr>
          <p:cNvPr id="8" name="Rak 7"/>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1343884"/>
            <a:ext cx="1173632" cy="1170249"/>
          </a:xfrm>
          <a:prstGeom prst="rect">
            <a:avLst/>
          </a:prstGeom>
        </p:spPr>
      </p:pic>
    </p:spTree>
    <p:extLst>
      <p:ext uri="{BB962C8B-B14F-4D97-AF65-F5344CB8AC3E}">
        <p14:creationId xmlns:p14="http://schemas.microsoft.com/office/powerpoint/2010/main" val="52720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27651" name="textruta 6"/>
          <p:cNvSpPr txBox="1">
            <a:spLocks noChangeArrowheads="1"/>
          </p:cNvSpPr>
          <p:nvPr/>
        </p:nvSpPr>
        <p:spPr bwMode="auto">
          <a:xfrm>
            <a:off x="1403648" y="116632"/>
            <a:ext cx="7776864" cy="707886"/>
          </a:xfrm>
          <a:prstGeom prst="rect">
            <a:avLst/>
          </a:prstGeom>
          <a:noFill/>
          <a:ln w="9525">
            <a:noFill/>
            <a:miter lim="800000"/>
            <a:headEnd/>
            <a:tailEnd/>
          </a:ln>
        </p:spPr>
        <p:txBody>
          <a:bodyPr wrap="square">
            <a:prstTxWarp prst="textNoShape">
              <a:avLst/>
            </a:prstTxWarp>
            <a:spAutoFit/>
          </a:bodyPr>
          <a:lstStyle/>
          <a:p>
            <a:r>
              <a:rPr lang="sv-SE" sz="4000" b="1"/>
              <a:t>Invändning -  </a:t>
            </a:r>
            <a:r>
              <a:rPr lang="sv-SE" sz="4000" b="1">
                <a:solidFill>
                  <a:srgbClr val="FF0000"/>
                </a:solidFill>
              </a:rPr>
              <a:t>Har inte tid</a:t>
            </a:r>
          </a:p>
        </p:txBody>
      </p:sp>
      <p:sp>
        <p:nvSpPr>
          <p:cNvPr id="6" name="textruta 5"/>
          <p:cNvSpPr txBox="1"/>
          <p:nvPr/>
        </p:nvSpPr>
        <p:spPr>
          <a:xfrm>
            <a:off x="647564" y="2780928"/>
            <a:ext cx="7416824" cy="2862322"/>
          </a:xfrm>
          <a:prstGeom prst="rect">
            <a:avLst/>
          </a:prstGeom>
          <a:noFill/>
        </p:spPr>
        <p:txBody>
          <a:bodyPr wrap="square" rtlCol="0">
            <a:spAutoFit/>
          </a:bodyPr>
          <a:lstStyle/>
          <a:p>
            <a:pPr>
              <a:lnSpc>
                <a:spcPct val="150000"/>
              </a:lnSpc>
              <a:buClr>
                <a:srgbClr val="349DEB"/>
              </a:buClr>
            </a:pPr>
            <a:r>
              <a:rPr lang="sv-SE" dirty="0">
                <a:ea typeface="Arial" charset="0"/>
                <a:cs typeface="Arial" charset="0"/>
              </a:rPr>
              <a:t>	- Okej, jag förstår!</a:t>
            </a:r>
          </a:p>
          <a:p>
            <a:pPr>
              <a:lnSpc>
                <a:spcPct val="150000"/>
              </a:lnSpc>
              <a:buClr>
                <a:srgbClr val="349DEB"/>
              </a:buClr>
            </a:pPr>
            <a:r>
              <a:rPr lang="sv-SE" dirty="0">
                <a:ea typeface="Arial" charset="0"/>
                <a:cs typeface="Arial" charset="0"/>
              </a:rPr>
              <a:t>	- Men bara en kort fråga om är det ok eller ska vi höras senare?</a:t>
            </a:r>
          </a:p>
          <a:p>
            <a:pPr>
              <a:lnSpc>
                <a:spcPct val="150000"/>
              </a:lnSpc>
              <a:buClr>
                <a:srgbClr val="349DEB"/>
              </a:buClr>
            </a:pPr>
            <a:endParaRPr lang="sv-SE" sz="1200" dirty="0">
              <a:ea typeface="Arial" charset="0"/>
              <a:cs typeface="Arial" charset="0"/>
            </a:endParaRPr>
          </a:p>
          <a:p>
            <a:pPr>
              <a:buClr>
                <a:srgbClr val="349DEB"/>
              </a:buClr>
            </a:pPr>
            <a:r>
              <a:rPr lang="sv-SE" dirty="0">
                <a:ea typeface="Arial" charset="0"/>
                <a:cs typeface="Arial" charset="0"/>
              </a:rPr>
              <a:t>	- Om ni sparade 10 % på era energi kostnader och ökade er   	konkurrenskraft som Nisses verkstad gjorde här i xxx Skulle det 	intressant för ett kort möte för att se om det är möjligt hos er 	också?</a:t>
            </a:r>
          </a:p>
          <a:p>
            <a:pPr>
              <a:buClr>
                <a:srgbClr val="349DEB"/>
              </a:buClr>
            </a:pPr>
            <a:endParaRPr lang="sv-SE" dirty="0">
              <a:ea typeface="Arial" charset="0"/>
              <a:cs typeface="Arial" charset="0"/>
            </a:endParaRPr>
          </a:p>
          <a:p>
            <a:pPr>
              <a:buClr>
                <a:srgbClr val="349DEB"/>
              </a:buClr>
            </a:pPr>
            <a:r>
              <a:rPr lang="sv-SE" dirty="0">
                <a:ea typeface="Arial" charset="0"/>
                <a:cs typeface="Arial" charset="0"/>
              </a:rPr>
              <a:t>	- Eller har ni precis nyligen gjort en energianalys?</a:t>
            </a:r>
          </a:p>
        </p:txBody>
      </p:sp>
      <p:cxnSp>
        <p:nvCxnSpPr>
          <p:cNvPr id="8" name="Rak 7"/>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9" name="Bildobjekt 8" descr="Skärmavbild 2011-11-07 kl. 13.20.51.png"/>
          <p:cNvPicPr>
            <a:picLocks noChangeAspect="1"/>
          </p:cNvPicPr>
          <p:nvPr/>
        </p:nvPicPr>
        <p:blipFill>
          <a:blip r:embed="rId3"/>
          <a:stretch>
            <a:fillRect/>
          </a:stretch>
        </p:blipFill>
        <p:spPr>
          <a:xfrm>
            <a:off x="3815916" y="1052736"/>
            <a:ext cx="1908212" cy="1389389"/>
          </a:xfrm>
          <a:prstGeom prst="rect">
            <a:avLst/>
          </a:prstGeom>
        </p:spPr>
      </p:pic>
      <p:pic>
        <p:nvPicPr>
          <p:cNvPr id="10" name="Bildobjekt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1760" y="1271876"/>
            <a:ext cx="1173632" cy="1170249"/>
          </a:xfrm>
          <a:prstGeom prst="rect">
            <a:avLst/>
          </a:prstGeom>
        </p:spPr>
      </p:pic>
    </p:spTree>
    <p:extLst>
      <p:ext uri="{BB962C8B-B14F-4D97-AF65-F5344CB8AC3E}">
        <p14:creationId xmlns:p14="http://schemas.microsoft.com/office/powerpoint/2010/main" val="13593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21508" name="textruta 6"/>
          <p:cNvSpPr txBox="1">
            <a:spLocks noChangeArrowheads="1"/>
          </p:cNvSpPr>
          <p:nvPr/>
        </p:nvSpPr>
        <p:spPr bwMode="auto">
          <a:xfrm>
            <a:off x="5264150" y="2057400"/>
            <a:ext cx="3346450" cy="1200329"/>
          </a:xfrm>
          <a:prstGeom prst="rect">
            <a:avLst/>
          </a:prstGeom>
          <a:noFill/>
          <a:ln w="9525">
            <a:noFill/>
            <a:miter lim="800000"/>
            <a:headEnd/>
            <a:tailEnd/>
          </a:ln>
        </p:spPr>
        <p:txBody>
          <a:bodyPr wrap="square">
            <a:prstTxWarp prst="textNoShape">
              <a:avLst/>
            </a:prstTxWarp>
            <a:spAutoFit/>
          </a:bodyPr>
          <a:lstStyle/>
          <a:p>
            <a:pPr marL="342900" indent="-342900"/>
            <a:endParaRPr lang="sv-SE">
              <a:latin typeface="+mj-lt"/>
            </a:endParaRPr>
          </a:p>
          <a:p>
            <a:pPr marL="342900" indent="-342900"/>
            <a:endParaRPr lang="sv-SE">
              <a:latin typeface="+mj-lt"/>
            </a:endParaRPr>
          </a:p>
          <a:p>
            <a:pPr marL="342900" indent="-342900"/>
            <a:endParaRPr lang="sv-SE">
              <a:latin typeface="+mj-lt"/>
            </a:endParaRPr>
          </a:p>
          <a:p>
            <a:pPr marL="342900" indent="-342900">
              <a:buFontTx/>
              <a:buAutoNum type="arabicPeriod"/>
            </a:pPr>
            <a:endParaRPr lang="sv-SE">
              <a:latin typeface="+mj-lt"/>
            </a:endParaRPr>
          </a:p>
        </p:txBody>
      </p:sp>
      <p:cxnSp>
        <p:nvCxnSpPr>
          <p:cNvPr id="7" name="Rak 6"/>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4" name="textruta 3"/>
          <p:cNvSpPr txBox="1"/>
          <p:nvPr/>
        </p:nvSpPr>
        <p:spPr>
          <a:xfrm>
            <a:off x="1043608" y="116632"/>
            <a:ext cx="7200800" cy="707886"/>
          </a:xfrm>
          <a:prstGeom prst="rect">
            <a:avLst/>
          </a:prstGeom>
          <a:noFill/>
        </p:spPr>
        <p:txBody>
          <a:bodyPr wrap="square" rtlCol="0">
            <a:spAutoFit/>
          </a:bodyPr>
          <a:lstStyle/>
          <a:p>
            <a:r>
              <a:rPr lang="sv-SE" sz="4000" b="1">
                <a:solidFill>
                  <a:srgbClr val="000000"/>
                </a:solidFill>
                <a:latin typeface="Arial"/>
                <a:cs typeface="Arial"/>
              </a:rPr>
              <a:t>Säljmoment  – förväntningar</a:t>
            </a:r>
            <a:endParaRPr lang="sv-SE" sz="4000"/>
          </a:p>
        </p:txBody>
      </p:sp>
      <p:sp>
        <p:nvSpPr>
          <p:cNvPr id="2" name="textruta 1"/>
          <p:cNvSpPr txBox="1"/>
          <p:nvPr/>
        </p:nvSpPr>
        <p:spPr>
          <a:xfrm>
            <a:off x="4267572" y="2171742"/>
            <a:ext cx="5040560" cy="3167021"/>
          </a:xfrm>
          <a:prstGeom prst="rect">
            <a:avLst/>
          </a:prstGeom>
          <a:noFill/>
        </p:spPr>
        <p:txBody>
          <a:bodyPr wrap="square" rtlCol="0">
            <a:spAutoFit/>
          </a:bodyPr>
          <a:lstStyle/>
          <a:p>
            <a:pPr marL="171450" indent="-171450">
              <a:lnSpc>
                <a:spcPct val="120000"/>
              </a:lnSpc>
              <a:spcAft>
                <a:spcPts val="300"/>
              </a:spcAft>
              <a:buClr>
                <a:srgbClr val="349DEB"/>
              </a:buClr>
              <a:buSzPct val="120000"/>
              <a:buFont typeface="Arial"/>
              <a:buChar char="•"/>
            </a:pPr>
            <a:r>
              <a:rPr lang="sv-SE" sz="2400" dirty="0">
                <a:solidFill>
                  <a:srgbClr val="349DEB"/>
                </a:solidFill>
              </a:rPr>
              <a:t>Säljargument </a:t>
            </a:r>
          </a:p>
          <a:p>
            <a:pPr marL="171450" indent="-171450">
              <a:lnSpc>
                <a:spcPct val="120000"/>
              </a:lnSpc>
              <a:spcAft>
                <a:spcPts val="300"/>
              </a:spcAft>
              <a:buClr>
                <a:srgbClr val="349DEB"/>
              </a:buClr>
              <a:buSzPct val="120000"/>
              <a:buFont typeface="Arial"/>
              <a:buChar char="•"/>
            </a:pPr>
            <a:r>
              <a:rPr lang="sv-SE" sz="2400" dirty="0">
                <a:solidFill>
                  <a:srgbClr val="349DEB"/>
                </a:solidFill>
              </a:rPr>
              <a:t>Inledning mötesbokning</a:t>
            </a:r>
          </a:p>
          <a:p>
            <a:pPr marL="171450" indent="-171450">
              <a:lnSpc>
                <a:spcPct val="120000"/>
              </a:lnSpc>
              <a:spcAft>
                <a:spcPts val="300"/>
              </a:spcAft>
              <a:buClr>
                <a:srgbClr val="349DEB"/>
              </a:buClr>
              <a:buSzPct val="120000"/>
              <a:buFont typeface="Arial"/>
              <a:buChar char="•"/>
            </a:pPr>
            <a:r>
              <a:rPr lang="sv-SE" sz="2400" dirty="0"/>
              <a:t>Invändningar</a:t>
            </a:r>
          </a:p>
          <a:p>
            <a:pPr marL="171450" indent="-171450">
              <a:lnSpc>
                <a:spcPct val="120000"/>
              </a:lnSpc>
              <a:spcAft>
                <a:spcPts val="300"/>
              </a:spcAft>
              <a:buClr>
                <a:srgbClr val="349DEB"/>
              </a:buClr>
              <a:buSzPct val="120000"/>
              <a:buFont typeface="Arial"/>
              <a:buChar char="•"/>
            </a:pPr>
            <a:r>
              <a:rPr lang="sv-SE" sz="2400" dirty="0"/>
              <a:t>Intervjufrågor</a:t>
            </a:r>
          </a:p>
          <a:p>
            <a:pPr marL="171450" indent="-171450">
              <a:lnSpc>
                <a:spcPct val="120000"/>
              </a:lnSpc>
              <a:spcAft>
                <a:spcPts val="300"/>
              </a:spcAft>
              <a:buClr>
                <a:srgbClr val="349DEB"/>
              </a:buClr>
              <a:buSzPct val="120000"/>
              <a:buFont typeface="Arial"/>
              <a:buChar char="•"/>
            </a:pPr>
            <a:r>
              <a:rPr lang="sv-SE" sz="2400" dirty="0"/>
              <a:t>Behovsfrågor/presentation</a:t>
            </a:r>
          </a:p>
          <a:p>
            <a:pPr marL="171450" indent="-171450">
              <a:lnSpc>
                <a:spcPct val="120000"/>
              </a:lnSpc>
              <a:spcAft>
                <a:spcPts val="300"/>
              </a:spcAft>
              <a:buClr>
                <a:srgbClr val="349DEB"/>
              </a:buClr>
              <a:buSzPct val="120000"/>
              <a:buFont typeface="Arial"/>
              <a:buChar char="•"/>
            </a:pPr>
            <a:r>
              <a:rPr lang="sv-SE" sz="2400" dirty="0">
                <a:solidFill>
                  <a:srgbClr val="349DEB"/>
                </a:solidFill>
              </a:rPr>
              <a:t> Avslutningsfrågor</a:t>
            </a:r>
          </a:p>
          <a:p>
            <a:endParaRPr lang="sv-SE" sz="1200" dirty="0"/>
          </a:p>
        </p:txBody>
      </p: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420" y="2204864"/>
            <a:ext cx="2188037" cy="2560998"/>
          </a:xfrm>
          <a:prstGeom prst="rect">
            <a:avLst/>
          </a:prstGeom>
        </p:spPr>
      </p:pic>
      <p:sp>
        <p:nvSpPr>
          <p:cNvPr id="5" name="textruta 4"/>
          <p:cNvSpPr txBox="1"/>
          <p:nvPr/>
        </p:nvSpPr>
        <p:spPr>
          <a:xfrm>
            <a:off x="611560" y="4895147"/>
            <a:ext cx="4464496" cy="523220"/>
          </a:xfrm>
          <a:prstGeom prst="rect">
            <a:avLst/>
          </a:prstGeom>
          <a:noFill/>
        </p:spPr>
        <p:txBody>
          <a:bodyPr wrap="square" rtlCol="0">
            <a:spAutoFit/>
          </a:bodyPr>
          <a:lstStyle/>
          <a:p>
            <a:r>
              <a:rPr lang="sv-SE" sz="1400" dirty="0">
                <a:hlinkClick r:id="rId4"/>
              </a:rPr>
              <a:t>saljcoachen.se/saljtips-podcast/</a:t>
            </a:r>
            <a:endParaRPr lang="sv-SE" sz="1400" dirty="0"/>
          </a:p>
          <a:p>
            <a:endParaRPr lang="sv-SE" sz="1400" dirty="0"/>
          </a:p>
        </p:txBody>
      </p:sp>
    </p:spTree>
    <p:extLst>
      <p:ext uri="{BB962C8B-B14F-4D97-AF65-F5344CB8AC3E}">
        <p14:creationId xmlns:p14="http://schemas.microsoft.com/office/powerpoint/2010/main" val="179380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27651" name="textruta 6"/>
          <p:cNvSpPr txBox="1">
            <a:spLocks noChangeArrowheads="1"/>
          </p:cNvSpPr>
          <p:nvPr/>
        </p:nvSpPr>
        <p:spPr bwMode="auto">
          <a:xfrm>
            <a:off x="802896" y="206795"/>
            <a:ext cx="7538207" cy="707886"/>
          </a:xfrm>
          <a:prstGeom prst="rect">
            <a:avLst/>
          </a:prstGeom>
          <a:noFill/>
          <a:ln w="9525">
            <a:noFill/>
            <a:miter lim="800000"/>
            <a:headEnd/>
            <a:tailEnd/>
          </a:ln>
        </p:spPr>
        <p:txBody>
          <a:bodyPr wrap="square">
            <a:prstTxWarp prst="textNoShape">
              <a:avLst/>
            </a:prstTxWarp>
            <a:spAutoFit/>
          </a:bodyPr>
          <a:lstStyle/>
          <a:p>
            <a:r>
              <a:rPr lang="sv-SE" sz="4000" b="1"/>
              <a:t>Invändning -  </a:t>
            </a:r>
            <a:r>
              <a:rPr lang="sv-SE" sz="4000" b="1">
                <a:solidFill>
                  <a:srgbClr val="FF0000"/>
                </a:solidFill>
              </a:rPr>
              <a:t>Inget behov</a:t>
            </a:r>
            <a:r>
              <a:rPr lang="mr-IN" sz="4000" b="1">
                <a:solidFill>
                  <a:srgbClr val="FF0000"/>
                </a:solidFill>
              </a:rPr>
              <a:t>…</a:t>
            </a:r>
            <a:r>
              <a:rPr lang="sv-SE" sz="4000" b="1">
                <a:solidFill>
                  <a:srgbClr val="FF0000"/>
                </a:solidFill>
              </a:rPr>
              <a:t>.</a:t>
            </a:r>
          </a:p>
        </p:txBody>
      </p:sp>
      <p:sp>
        <p:nvSpPr>
          <p:cNvPr id="6" name="textruta 5"/>
          <p:cNvSpPr txBox="1"/>
          <p:nvPr/>
        </p:nvSpPr>
        <p:spPr>
          <a:xfrm>
            <a:off x="117574" y="2876275"/>
            <a:ext cx="8953680" cy="4815934"/>
          </a:xfrm>
          <a:prstGeom prst="rect">
            <a:avLst/>
          </a:prstGeom>
          <a:noFill/>
        </p:spPr>
        <p:txBody>
          <a:bodyPr wrap="square" rtlCol="0">
            <a:spAutoFit/>
          </a:bodyPr>
          <a:lstStyle/>
          <a:p>
            <a:pPr>
              <a:lnSpc>
                <a:spcPct val="120000"/>
              </a:lnSpc>
              <a:buClr>
                <a:srgbClr val="349DEB"/>
              </a:buClr>
            </a:pPr>
            <a:r>
              <a:rPr lang="sv-SE" dirty="0">
                <a:ea typeface="Arial" charset="0"/>
                <a:cs typeface="Arial" charset="0"/>
              </a:rPr>
              <a:t>	- Okej jag förstår och många av våra kunder som te x ”Nisses verkstad” sa 	samma sak innan de insåg fördelarna och nyttan!</a:t>
            </a:r>
          </a:p>
          <a:p>
            <a:pPr>
              <a:lnSpc>
                <a:spcPct val="120000"/>
              </a:lnSpc>
              <a:buClr>
                <a:srgbClr val="349DEB"/>
              </a:buClr>
            </a:pPr>
            <a:r>
              <a:rPr lang="sv-SE" dirty="0">
                <a:ea typeface="Arial" charset="0"/>
                <a:cs typeface="Arial" charset="0"/>
              </a:rPr>
              <a:t>	Men bara en kort fråga om är det ok?</a:t>
            </a:r>
          </a:p>
          <a:p>
            <a:pPr>
              <a:lnSpc>
                <a:spcPct val="120000"/>
              </a:lnSpc>
              <a:buClr>
                <a:srgbClr val="349DEB"/>
              </a:buClr>
            </a:pPr>
            <a:endParaRPr lang="sv-SE" dirty="0">
              <a:ea typeface="Arial" charset="0"/>
              <a:cs typeface="Arial" charset="0"/>
            </a:endParaRPr>
          </a:p>
          <a:p>
            <a:pPr>
              <a:lnSpc>
                <a:spcPct val="120000"/>
              </a:lnSpc>
              <a:buClr>
                <a:srgbClr val="349DEB"/>
              </a:buClr>
            </a:pPr>
            <a:r>
              <a:rPr lang="sv-SE" dirty="0">
                <a:ea typeface="Arial" charset="0"/>
                <a:cs typeface="Arial" charset="0"/>
              </a:rPr>
              <a:t>	- Och om ni sparade 10% av er energianvändning</a:t>
            </a:r>
            <a:r>
              <a:rPr lang="mr-IN" dirty="0">
                <a:ea typeface="Arial" charset="0"/>
                <a:cs typeface="Arial" charset="0"/>
              </a:rPr>
              <a:t>…</a:t>
            </a:r>
            <a:r>
              <a:rPr lang="sv-SE" dirty="0">
                <a:ea typeface="Arial" charset="0"/>
                <a:cs typeface="Arial" charset="0"/>
              </a:rPr>
              <a:t>..som ”Nisses verkstad” och 	Volvo gjorde, skulle det då vara intressant att se om ni kan göra samma sak? </a:t>
            </a:r>
          </a:p>
          <a:p>
            <a:pPr>
              <a:lnSpc>
                <a:spcPct val="120000"/>
              </a:lnSpc>
              <a:buClr>
                <a:srgbClr val="349DEB"/>
              </a:buClr>
            </a:pPr>
            <a:endParaRPr lang="sv-SE" dirty="0">
              <a:ea typeface="Arial" charset="0"/>
              <a:cs typeface="Arial" charset="0"/>
            </a:endParaRPr>
          </a:p>
          <a:p>
            <a:pPr>
              <a:lnSpc>
                <a:spcPct val="120000"/>
              </a:lnSpc>
              <a:buClr>
                <a:srgbClr val="349DEB"/>
              </a:buClr>
            </a:pPr>
            <a:r>
              <a:rPr lang="sv-SE" dirty="0">
                <a:ea typeface="Arial" charset="0"/>
                <a:cs typeface="Arial" charset="0"/>
              </a:rPr>
              <a:t>	Eller har ni tillräcklig kunskap och kännedom kan för att ha så låga 	energikostnader som möjligt?</a:t>
            </a:r>
          </a:p>
          <a:p>
            <a:pPr marL="457200" indent="-457200">
              <a:lnSpc>
                <a:spcPct val="120000"/>
              </a:lnSpc>
              <a:buClr>
                <a:srgbClr val="349DEB"/>
              </a:buClr>
              <a:buFont typeface="+mj-lt"/>
              <a:buAutoNum type="arabicPeriod"/>
            </a:pPr>
            <a:endParaRPr lang="sv-SE" sz="2400" dirty="0"/>
          </a:p>
          <a:p>
            <a:pPr marL="457200" indent="-457200">
              <a:lnSpc>
                <a:spcPct val="120000"/>
              </a:lnSpc>
              <a:buClr>
                <a:srgbClr val="349DEB"/>
              </a:buClr>
              <a:buFont typeface="+mj-lt"/>
              <a:buAutoNum type="arabicPeriod"/>
            </a:pPr>
            <a:endParaRPr lang="sv-SE" sz="2400" dirty="0"/>
          </a:p>
          <a:p>
            <a:pPr marL="457200" indent="-457200">
              <a:lnSpc>
                <a:spcPct val="120000"/>
              </a:lnSpc>
              <a:buClr>
                <a:srgbClr val="349DEB"/>
              </a:buClr>
              <a:buFont typeface="+mj-lt"/>
              <a:buAutoNum type="arabicPeriod"/>
            </a:pPr>
            <a:endParaRPr lang="sv-SE" sz="2400" dirty="0"/>
          </a:p>
          <a:p>
            <a:pPr marL="457200" indent="-457200">
              <a:lnSpc>
                <a:spcPct val="120000"/>
              </a:lnSpc>
              <a:buClr>
                <a:srgbClr val="349DEB"/>
              </a:buClr>
              <a:buFont typeface="+mj-lt"/>
              <a:buAutoNum type="arabicPeriod"/>
            </a:pPr>
            <a:endParaRPr lang="sv-SE" sz="2400" dirty="0"/>
          </a:p>
        </p:txBody>
      </p:sp>
      <p:cxnSp>
        <p:nvCxnSpPr>
          <p:cNvPr id="8" name="Rak 7"/>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310940"/>
            <a:ext cx="1882440" cy="1236136"/>
          </a:xfrm>
          <a:prstGeom prst="rect">
            <a:avLst/>
          </a:prstGeom>
        </p:spPr>
      </p:pic>
      <p:pic>
        <p:nvPicPr>
          <p:cNvPr id="9" name="Bildobjekt 8" descr="Skärmavbild 2011-11-07 kl. 13.20.51.png"/>
          <p:cNvPicPr>
            <a:picLocks noChangeAspect="1"/>
          </p:cNvPicPr>
          <p:nvPr/>
        </p:nvPicPr>
        <p:blipFill>
          <a:blip r:embed="rId4"/>
          <a:stretch>
            <a:fillRect/>
          </a:stretch>
        </p:blipFill>
        <p:spPr>
          <a:xfrm>
            <a:off x="3815916" y="1124744"/>
            <a:ext cx="1908212" cy="1389389"/>
          </a:xfrm>
          <a:prstGeom prst="rect">
            <a:avLst/>
          </a:prstGeom>
        </p:spPr>
      </p:pic>
    </p:spTree>
    <p:extLst>
      <p:ext uri="{BB962C8B-B14F-4D97-AF65-F5344CB8AC3E}">
        <p14:creationId xmlns:p14="http://schemas.microsoft.com/office/powerpoint/2010/main" val="482110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5" name="textruta 4"/>
          <p:cNvSpPr txBox="1"/>
          <p:nvPr/>
        </p:nvSpPr>
        <p:spPr>
          <a:xfrm>
            <a:off x="1371600" y="4671298"/>
            <a:ext cx="4572000" cy="646331"/>
          </a:xfrm>
          <a:prstGeom prst="rect">
            <a:avLst/>
          </a:prstGeom>
          <a:noFill/>
        </p:spPr>
        <p:txBody>
          <a:bodyPr wrap="square" rtlCol="0">
            <a:spAutoFit/>
          </a:bodyPr>
          <a:lstStyle/>
          <a:p>
            <a:endParaRPr lang="sv-SE">
              <a:latin typeface="Arial"/>
              <a:cs typeface="Arial"/>
            </a:endParaRPr>
          </a:p>
          <a:p>
            <a:endParaRPr lang="sv-SE">
              <a:latin typeface="Arial"/>
              <a:cs typeface="Arial"/>
            </a:endParaRPr>
          </a:p>
        </p:txBody>
      </p:sp>
      <p:sp>
        <p:nvSpPr>
          <p:cNvPr id="6" name="Rubrik 1"/>
          <p:cNvSpPr>
            <a:spLocks noGrp="1"/>
          </p:cNvSpPr>
          <p:nvPr>
            <p:ph type="title"/>
          </p:nvPr>
        </p:nvSpPr>
        <p:spPr>
          <a:xfrm>
            <a:off x="255984" y="2348880"/>
            <a:ext cx="8229600" cy="1143000"/>
          </a:xfrm>
        </p:spPr>
        <p:txBody>
          <a:bodyPr/>
          <a:lstStyle/>
          <a:p>
            <a:r>
              <a:rPr lang="sv-SE" sz="4000" b="1">
                <a:latin typeface="Arial"/>
                <a:cs typeface="Arial"/>
              </a:rPr>
              <a:t>Struktur </a:t>
            </a:r>
            <a:r>
              <a:rPr lang="mr-IN" sz="4000" b="1">
                <a:latin typeface="Arial"/>
                <a:cs typeface="Arial"/>
              </a:rPr>
              <a:t>–</a:t>
            </a:r>
            <a:r>
              <a:rPr lang="sv-SE" sz="4000" b="1">
                <a:latin typeface="Arial"/>
                <a:cs typeface="Arial"/>
              </a:rPr>
              <a:t> Kundmöte</a:t>
            </a:r>
          </a:p>
        </p:txBody>
      </p:sp>
      <p:cxnSp>
        <p:nvCxnSpPr>
          <p:cNvPr id="8" name="Rak 7"/>
          <p:cNvCxnSpPr/>
          <p:nvPr/>
        </p:nvCxnSpPr>
        <p:spPr>
          <a:xfrm>
            <a:off x="0" y="3573016"/>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5496" y="2348880"/>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50057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21508" name="textruta 6"/>
          <p:cNvSpPr txBox="1">
            <a:spLocks noChangeArrowheads="1"/>
          </p:cNvSpPr>
          <p:nvPr/>
        </p:nvSpPr>
        <p:spPr bwMode="auto">
          <a:xfrm>
            <a:off x="5264150" y="2057400"/>
            <a:ext cx="3346450" cy="1200329"/>
          </a:xfrm>
          <a:prstGeom prst="rect">
            <a:avLst/>
          </a:prstGeom>
          <a:noFill/>
          <a:ln w="9525">
            <a:noFill/>
            <a:miter lim="800000"/>
            <a:headEnd/>
            <a:tailEnd/>
          </a:ln>
        </p:spPr>
        <p:txBody>
          <a:bodyPr wrap="square">
            <a:prstTxWarp prst="textNoShape">
              <a:avLst/>
            </a:prstTxWarp>
            <a:spAutoFit/>
          </a:bodyPr>
          <a:lstStyle/>
          <a:p>
            <a:pPr marL="342900" indent="-342900"/>
            <a:endParaRPr lang="sv-SE">
              <a:latin typeface="+mj-lt"/>
            </a:endParaRPr>
          </a:p>
          <a:p>
            <a:pPr marL="342900" indent="-342900"/>
            <a:endParaRPr lang="sv-SE">
              <a:latin typeface="+mj-lt"/>
            </a:endParaRPr>
          </a:p>
          <a:p>
            <a:pPr marL="342900" indent="-342900"/>
            <a:endParaRPr lang="sv-SE">
              <a:latin typeface="+mj-lt"/>
            </a:endParaRPr>
          </a:p>
          <a:p>
            <a:pPr marL="342900" indent="-342900">
              <a:buFontTx/>
              <a:buAutoNum type="arabicPeriod"/>
            </a:pPr>
            <a:endParaRPr lang="sv-SE">
              <a:latin typeface="+mj-lt"/>
            </a:endParaRPr>
          </a:p>
        </p:txBody>
      </p:sp>
      <p:sp>
        <p:nvSpPr>
          <p:cNvPr id="9" name="textruta 8"/>
          <p:cNvSpPr txBox="1"/>
          <p:nvPr/>
        </p:nvSpPr>
        <p:spPr>
          <a:xfrm>
            <a:off x="3160712" y="1805766"/>
            <a:ext cx="6019800" cy="2930033"/>
          </a:xfrm>
          <a:prstGeom prst="rect">
            <a:avLst/>
          </a:prstGeom>
          <a:noFill/>
        </p:spPr>
        <p:txBody>
          <a:bodyPr wrap="square" rtlCol="0">
            <a:spAutoFit/>
          </a:bodyPr>
          <a:lstStyle/>
          <a:p>
            <a:pPr>
              <a:lnSpc>
                <a:spcPct val="130000"/>
              </a:lnSpc>
              <a:buClr>
                <a:srgbClr val="349DEB"/>
              </a:buClr>
              <a:buFont typeface="Arial"/>
              <a:buChar char="•"/>
            </a:pPr>
            <a:r>
              <a:rPr lang="sv-SE" sz="3200">
                <a:latin typeface="+mj-lt"/>
              </a:rPr>
              <a:t> Inledning 1-2 min</a:t>
            </a:r>
          </a:p>
          <a:p>
            <a:pPr>
              <a:lnSpc>
                <a:spcPct val="130000"/>
              </a:lnSpc>
              <a:buClr>
                <a:srgbClr val="349DEB"/>
              </a:buClr>
              <a:buFont typeface="Arial"/>
              <a:buChar char="•"/>
            </a:pPr>
            <a:r>
              <a:rPr lang="sv-SE" sz="3200">
                <a:latin typeface="+mj-lt"/>
              </a:rPr>
              <a:t> Intervjufrågor</a:t>
            </a:r>
          </a:p>
          <a:p>
            <a:pPr>
              <a:lnSpc>
                <a:spcPct val="130000"/>
              </a:lnSpc>
              <a:buClr>
                <a:srgbClr val="349DEB"/>
              </a:buClr>
              <a:buFont typeface="Arial"/>
              <a:buChar char="•"/>
            </a:pPr>
            <a:r>
              <a:rPr lang="sv-SE" sz="3200">
                <a:latin typeface="+mj-lt"/>
              </a:rPr>
              <a:t> Behovsfrågor + presentation</a:t>
            </a:r>
          </a:p>
          <a:p>
            <a:pPr>
              <a:lnSpc>
                <a:spcPct val="130000"/>
              </a:lnSpc>
              <a:buClr>
                <a:srgbClr val="349DEB"/>
              </a:buClr>
              <a:buFont typeface="Arial"/>
              <a:buChar char="•"/>
            </a:pPr>
            <a:r>
              <a:rPr lang="sv-SE" sz="3200">
                <a:latin typeface="+mj-lt"/>
              </a:rPr>
              <a:t> Coachande avslutningsfrågor</a:t>
            </a:r>
          </a:p>
          <a:p>
            <a:pPr>
              <a:buClr>
                <a:srgbClr val="349DEB"/>
              </a:buClr>
              <a:buFont typeface="Arial"/>
              <a:buChar char="•"/>
            </a:pPr>
            <a:endParaRPr lang="sv-SE">
              <a:latin typeface="+mj-lt"/>
            </a:endParaRPr>
          </a:p>
        </p:txBody>
      </p:sp>
      <p:cxnSp>
        <p:nvCxnSpPr>
          <p:cNvPr id="7" name="Rak 6"/>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4" name="textruta 3"/>
          <p:cNvSpPr txBox="1"/>
          <p:nvPr/>
        </p:nvSpPr>
        <p:spPr>
          <a:xfrm>
            <a:off x="1043608" y="116632"/>
            <a:ext cx="7200800" cy="707886"/>
          </a:xfrm>
          <a:prstGeom prst="rect">
            <a:avLst/>
          </a:prstGeom>
          <a:noFill/>
        </p:spPr>
        <p:txBody>
          <a:bodyPr wrap="square" rtlCol="0">
            <a:spAutoFit/>
          </a:bodyPr>
          <a:lstStyle/>
          <a:p>
            <a:r>
              <a:rPr lang="sv-SE" sz="4000" b="1">
                <a:solidFill>
                  <a:srgbClr val="000000"/>
                </a:solidFill>
                <a:latin typeface="Arial"/>
                <a:cs typeface="Arial"/>
              </a:rPr>
              <a:t>Struktur – Möte med kund</a:t>
            </a:r>
            <a:endParaRPr lang="sv-SE" sz="4000"/>
          </a:p>
        </p:txBody>
      </p:sp>
      <p:pic>
        <p:nvPicPr>
          <p:cNvPr id="5" name="Bildobjekt 4" descr="Skärmklipp 2014-12-08 12.59.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058144"/>
            <a:ext cx="2535331" cy="3171056"/>
          </a:xfrm>
          <a:prstGeom prst="rect">
            <a:avLst/>
          </a:prstGeom>
        </p:spPr>
      </p:pic>
      <p:pic>
        <p:nvPicPr>
          <p:cNvPr id="8" name="Bildobjek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713" y="168464"/>
            <a:ext cx="908901" cy="372501"/>
          </a:xfrm>
          <a:prstGeom prst="rect">
            <a:avLst/>
          </a:prstGeom>
        </p:spPr>
      </p:pic>
    </p:spTree>
    <p:extLst>
      <p:ext uri="{BB962C8B-B14F-4D97-AF65-F5344CB8AC3E}">
        <p14:creationId xmlns:p14="http://schemas.microsoft.com/office/powerpoint/2010/main" val="1319255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5" name="textruta 4"/>
          <p:cNvSpPr txBox="1"/>
          <p:nvPr/>
        </p:nvSpPr>
        <p:spPr>
          <a:xfrm>
            <a:off x="1371600" y="4671298"/>
            <a:ext cx="4572000" cy="646331"/>
          </a:xfrm>
          <a:prstGeom prst="rect">
            <a:avLst/>
          </a:prstGeom>
          <a:noFill/>
        </p:spPr>
        <p:txBody>
          <a:bodyPr wrap="square" rtlCol="0">
            <a:spAutoFit/>
          </a:bodyPr>
          <a:lstStyle/>
          <a:p>
            <a:endParaRPr lang="sv-SE">
              <a:latin typeface="Arial"/>
              <a:cs typeface="Arial"/>
            </a:endParaRPr>
          </a:p>
          <a:p>
            <a:endParaRPr lang="sv-SE">
              <a:latin typeface="Arial"/>
              <a:cs typeface="Arial"/>
            </a:endParaRPr>
          </a:p>
        </p:txBody>
      </p:sp>
      <p:sp>
        <p:nvSpPr>
          <p:cNvPr id="6" name="Rubrik 1"/>
          <p:cNvSpPr>
            <a:spLocks noGrp="1"/>
          </p:cNvSpPr>
          <p:nvPr>
            <p:ph type="title"/>
          </p:nvPr>
        </p:nvSpPr>
        <p:spPr>
          <a:xfrm>
            <a:off x="255984" y="2348880"/>
            <a:ext cx="8229600" cy="1143000"/>
          </a:xfrm>
        </p:spPr>
        <p:txBody>
          <a:bodyPr/>
          <a:lstStyle/>
          <a:p>
            <a:r>
              <a:rPr lang="sv-SE" sz="4000" b="1">
                <a:solidFill>
                  <a:srgbClr val="000000"/>
                </a:solidFill>
                <a:latin typeface="Arial"/>
                <a:cs typeface="Arial"/>
              </a:rPr>
              <a:t>Inledning - kundmöte</a:t>
            </a:r>
          </a:p>
        </p:txBody>
      </p:sp>
      <p:cxnSp>
        <p:nvCxnSpPr>
          <p:cNvPr id="8" name="Rak 7"/>
          <p:cNvCxnSpPr/>
          <p:nvPr/>
        </p:nvCxnSpPr>
        <p:spPr>
          <a:xfrm>
            <a:off x="0" y="3573016"/>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5496" y="2348880"/>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03064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Skärmklipp 2015-10-23 15.58.1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9872" y="2204864"/>
            <a:ext cx="4845065" cy="3312368"/>
          </a:xfrm>
          <a:prstGeom prst="rect">
            <a:avLst/>
          </a:prstGeom>
        </p:spPr>
      </p:pic>
      <p:pic>
        <p:nvPicPr>
          <p:cNvPr id="27650" name="Picture 3" descr="PPT_100301.jpg"/>
          <p:cNvPicPr>
            <a:picLocks noChangeAspect="1"/>
          </p:cNvPicPr>
          <p:nvPr/>
        </p:nvPicPr>
        <p:blipFill>
          <a:blip r:embed="rId3"/>
          <a:srcRect/>
          <a:stretch>
            <a:fillRect/>
          </a:stretch>
        </p:blipFill>
        <p:spPr bwMode="auto">
          <a:xfrm>
            <a:off x="0" y="5326063"/>
            <a:ext cx="9144000" cy="1531937"/>
          </a:xfrm>
          <a:prstGeom prst="rect">
            <a:avLst/>
          </a:prstGeom>
          <a:noFill/>
          <a:ln w="9525">
            <a:noFill/>
            <a:miter lim="800000"/>
            <a:headEnd/>
            <a:tailEnd/>
          </a:ln>
        </p:spPr>
      </p:pic>
      <p:sp>
        <p:nvSpPr>
          <p:cNvPr id="5" name="textruta 4"/>
          <p:cNvSpPr txBox="1"/>
          <p:nvPr/>
        </p:nvSpPr>
        <p:spPr>
          <a:xfrm>
            <a:off x="1371600" y="4671298"/>
            <a:ext cx="4572000" cy="646331"/>
          </a:xfrm>
          <a:prstGeom prst="rect">
            <a:avLst/>
          </a:prstGeom>
          <a:noFill/>
        </p:spPr>
        <p:txBody>
          <a:bodyPr wrap="square" rtlCol="0">
            <a:spAutoFit/>
          </a:bodyPr>
          <a:lstStyle/>
          <a:p>
            <a:endParaRPr lang="sv-SE">
              <a:latin typeface="Arial"/>
              <a:cs typeface="Arial"/>
            </a:endParaRPr>
          </a:p>
          <a:p>
            <a:endParaRPr lang="sv-SE">
              <a:latin typeface="Arial"/>
              <a:cs typeface="Arial"/>
            </a:endParaRPr>
          </a:p>
        </p:txBody>
      </p:sp>
      <p:sp>
        <p:nvSpPr>
          <p:cNvPr id="6" name="Rubrik 1"/>
          <p:cNvSpPr>
            <a:spLocks noGrp="1"/>
          </p:cNvSpPr>
          <p:nvPr>
            <p:ph type="title"/>
          </p:nvPr>
        </p:nvSpPr>
        <p:spPr>
          <a:xfrm>
            <a:off x="395536" y="-99392"/>
            <a:ext cx="8229600" cy="1143000"/>
          </a:xfrm>
        </p:spPr>
        <p:txBody>
          <a:bodyPr/>
          <a:lstStyle/>
          <a:p>
            <a:r>
              <a:rPr lang="sv-SE" sz="4000" b="1">
                <a:solidFill>
                  <a:srgbClr val="000000"/>
                </a:solidFill>
                <a:latin typeface="Arial"/>
                <a:cs typeface="Arial"/>
              </a:rPr>
              <a:t>Inledning</a:t>
            </a:r>
          </a:p>
        </p:txBody>
      </p:sp>
      <p:cxnSp>
        <p:nvCxnSpPr>
          <p:cNvPr id="10" name="Rak 9"/>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2" name="textruta 1"/>
          <p:cNvSpPr txBox="1"/>
          <p:nvPr/>
        </p:nvSpPr>
        <p:spPr>
          <a:xfrm>
            <a:off x="899592" y="2195801"/>
            <a:ext cx="2736304" cy="2745367"/>
          </a:xfrm>
          <a:prstGeom prst="rect">
            <a:avLst/>
          </a:prstGeom>
          <a:noFill/>
        </p:spPr>
        <p:txBody>
          <a:bodyPr wrap="square" rtlCol="0">
            <a:spAutoFit/>
          </a:bodyPr>
          <a:lstStyle/>
          <a:p>
            <a:pPr marL="342900" indent="-342900">
              <a:lnSpc>
                <a:spcPct val="130000"/>
              </a:lnSpc>
              <a:spcAft>
                <a:spcPts val="4800"/>
              </a:spcAft>
              <a:buClr>
                <a:srgbClr val="349DEB"/>
              </a:buClr>
              <a:buFont typeface="Arial"/>
              <a:buChar char="•"/>
            </a:pPr>
            <a:r>
              <a:rPr lang="sv-SE" sz="2400"/>
              <a:t>Förtroende</a:t>
            </a:r>
          </a:p>
          <a:p>
            <a:pPr marL="342900" indent="-342900">
              <a:lnSpc>
                <a:spcPct val="130000"/>
              </a:lnSpc>
              <a:spcAft>
                <a:spcPts val="4800"/>
              </a:spcAft>
              <a:buClr>
                <a:srgbClr val="349DEB"/>
              </a:buClr>
              <a:buFont typeface="Arial"/>
              <a:buChar char="•"/>
            </a:pPr>
            <a:r>
              <a:rPr lang="sv-SE" sz="2400"/>
              <a:t>Intresse</a:t>
            </a:r>
          </a:p>
          <a:p>
            <a:pPr marL="342900" indent="-342900">
              <a:lnSpc>
                <a:spcPct val="130000"/>
              </a:lnSpc>
              <a:spcAft>
                <a:spcPts val="4800"/>
              </a:spcAft>
              <a:buClr>
                <a:srgbClr val="349DEB"/>
              </a:buClr>
              <a:buFont typeface="Arial"/>
              <a:buChar char="•"/>
            </a:pPr>
            <a:r>
              <a:rPr lang="sv-SE" sz="2400"/>
              <a:t>1-2 minuter </a:t>
            </a:r>
          </a:p>
        </p:txBody>
      </p:sp>
      <p:pic>
        <p:nvPicPr>
          <p:cNvPr id="8" name="Bildobjekt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713" y="168464"/>
            <a:ext cx="908901" cy="372501"/>
          </a:xfrm>
          <a:prstGeom prst="rect">
            <a:avLst/>
          </a:prstGeom>
        </p:spPr>
      </p:pic>
    </p:spTree>
    <p:extLst>
      <p:ext uri="{BB962C8B-B14F-4D97-AF65-F5344CB8AC3E}">
        <p14:creationId xmlns:p14="http://schemas.microsoft.com/office/powerpoint/2010/main" val="171782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bwMode="auto">
          <a:xfrm>
            <a:off x="119752" y="332656"/>
            <a:ext cx="8449216" cy="7393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lnSpc>
                <a:spcPts val="4000"/>
              </a:lnSpc>
              <a:spcBef>
                <a:spcPct val="0"/>
              </a:spcBef>
              <a:spcAft>
                <a:spcPct val="0"/>
              </a:spcAft>
              <a:defRPr sz="3600" b="0">
                <a:solidFill>
                  <a:schemeClr val="tx2"/>
                </a:solidFill>
                <a:latin typeface="+mn-lt"/>
                <a:ea typeface="+mj-ea"/>
                <a:cs typeface="+mj-cs"/>
              </a:defRPr>
            </a:lvl1pPr>
            <a:lvl2pPr algn="l" rtl="0" eaLnBrk="1" fontAlgn="base" hangingPunct="1">
              <a:lnSpc>
                <a:spcPts val="4000"/>
              </a:lnSpc>
              <a:spcBef>
                <a:spcPct val="0"/>
              </a:spcBef>
              <a:spcAft>
                <a:spcPct val="0"/>
              </a:spcAft>
              <a:defRPr sz="3600" b="1">
                <a:solidFill>
                  <a:schemeClr val="tx2"/>
                </a:solidFill>
                <a:latin typeface="Arial" charset="0"/>
              </a:defRPr>
            </a:lvl2pPr>
            <a:lvl3pPr algn="l" rtl="0" eaLnBrk="1" fontAlgn="base" hangingPunct="1">
              <a:lnSpc>
                <a:spcPts val="4000"/>
              </a:lnSpc>
              <a:spcBef>
                <a:spcPct val="0"/>
              </a:spcBef>
              <a:spcAft>
                <a:spcPct val="0"/>
              </a:spcAft>
              <a:defRPr sz="3600" b="1">
                <a:solidFill>
                  <a:schemeClr val="tx2"/>
                </a:solidFill>
                <a:latin typeface="Arial" charset="0"/>
              </a:defRPr>
            </a:lvl3pPr>
            <a:lvl4pPr algn="l" rtl="0" eaLnBrk="1" fontAlgn="base" hangingPunct="1">
              <a:lnSpc>
                <a:spcPts val="4000"/>
              </a:lnSpc>
              <a:spcBef>
                <a:spcPct val="0"/>
              </a:spcBef>
              <a:spcAft>
                <a:spcPct val="0"/>
              </a:spcAft>
              <a:defRPr sz="3600" b="1">
                <a:solidFill>
                  <a:schemeClr val="tx2"/>
                </a:solidFill>
                <a:latin typeface="Arial" charset="0"/>
              </a:defRPr>
            </a:lvl4pPr>
            <a:lvl5pPr algn="l" rtl="0" eaLnBrk="1" fontAlgn="base" hangingPunct="1">
              <a:lnSpc>
                <a:spcPts val="4000"/>
              </a:lnSpc>
              <a:spcBef>
                <a:spcPct val="0"/>
              </a:spcBef>
              <a:spcAft>
                <a:spcPct val="0"/>
              </a:spcAft>
              <a:defRPr sz="3600" b="1">
                <a:solidFill>
                  <a:schemeClr val="tx2"/>
                </a:solidFill>
                <a:latin typeface="Arial" charset="0"/>
              </a:defRPr>
            </a:lvl5pPr>
            <a:lvl6pPr marL="457200" algn="l" rtl="0" eaLnBrk="1" fontAlgn="base" hangingPunct="1">
              <a:lnSpc>
                <a:spcPts val="4000"/>
              </a:lnSpc>
              <a:spcBef>
                <a:spcPct val="0"/>
              </a:spcBef>
              <a:spcAft>
                <a:spcPct val="0"/>
              </a:spcAft>
              <a:defRPr sz="3600" b="1">
                <a:solidFill>
                  <a:schemeClr val="tx2"/>
                </a:solidFill>
                <a:latin typeface="Arial" charset="0"/>
              </a:defRPr>
            </a:lvl6pPr>
            <a:lvl7pPr marL="914400" algn="l" rtl="0" eaLnBrk="1" fontAlgn="base" hangingPunct="1">
              <a:lnSpc>
                <a:spcPts val="4000"/>
              </a:lnSpc>
              <a:spcBef>
                <a:spcPct val="0"/>
              </a:spcBef>
              <a:spcAft>
                <a:spcPct val="0"/>
              </a:spcAft>
              <a:defRPr sz="3600" b="1">
                <a:solidFill>
                  <a:schemeClr val="tx2"/>
                </a:solidFill>
                <a:latin typeface="Arial" charset="0"/>
              </a:defRPr>
            </a:lvl7pPr>
            <a:lvl8pPr marL="1371600" algn="l" rtl="0" eaLnBrk="1" fontAlgn="base" hangingPunct="1">
              <a:lnSpc>
                <a:spcPts val="4000"/>
              </a:lnSpc>
              <a:spcBef>
                <a:spcPct val="0"/>
              </a:spcBef>
              <a:spcAft>
                <a:spcPct val="0"/>
              </a:spcAft>
              <a:defRPr sz="3600" b="1">
                <a:solidFill>
                  <a:schemeClr val="tx2"/>
                </a:solidFill>
                <a:latin typeface="Arial" charset="0"/>
              </a:defRPr>
            </a:lvl8pPr>
            <a:lvl9pPr marL="1828800" algn="l" rtl="0" eaLnBrk="1" fontAlgn="base" hangingPunct="1">
              <a:lnSpc>
                <a:spcPts val="4000"/>
              </a:lnSpc>
              <a:spcBef>
                <a:spcPct val="0"/>
              </a:spcBef>
              <a:spcAft>
                <a:spcPct val="0"/>
              </a:spcAft>
              <a:defRPr sz="3600" b="1">
                <a:solidFill>
                  <a:schemeClr val="tx2"/>
                </a:solidFill>
                <a:latin typeface="Arial" charset="0"/>
              </a:defRPr>
            </a:lvl9pPr>
          </a:lstStyle>
          <a:p>
            <a:r>
              <a:rPr lang="sv-SE" sz="3200" b="1" kern="0" dirty="0">
                <a:solidFill>
                  <a:srgbClr val="47A07C"/>
                </a:solidFill>
              </a:rPr>
              <a:t>Kostnadsfri energi-genomgång på 10 områden </a:t>
            </a:r>
          </a:p>
        </p:txBody>
      </p:sp>
      <p:sp>
        <p:nvSpPr>
          <p:cNvPr id="8" name="Platshållare för innehåll 2"/>
          <p:cNvSpPr txBox="1">
            <a:spLocks/>
          </p:cNvSpPr>
          <p:nvPr/>
        </p:nvSpPr>
        <p:spPr bwMode="auto">
          <a:xfrm>
            <a:off x="4958161" y="2850727"/>
            <a:ext cx="1156751" cy="39505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fontAlgn="base">
              <a:spcBef>
                <a:spcPct val="40000"/>
              </a:spcBef>
              <a:spcAft>
                <a:spcPct val="0"/>
              </a:spcAft>
              <a:buChar char="•"/>
              <a:defRPr sz="2800">
                <a:solidFill>
                  <a:schemeClr val="tx1"/>
                </a:solidFill>
                <a:latin typeface="+mn-lt"/>
                <a:ea typeface="+mn-ea"/>
                <a:cs typeface="+mn-cs"/>
              </a:defRPr>
            </a:lvl1pPr>
            <a:lvl2pPr marL="698500" indent="-354013" algn="l" rtl="0" fontAlgn="base">
              <a:spcBef>
                <a:spcPct val="40000"/>
              </a:spcBef>
              <a:spcAft>
                <a:spcPct val="0"/>
              </a:spcAft>
              <a:buChar char="–"/>
              <a:defRPr sz="2600">
                <a:solidFill>
                  <a:schemeClr val="tx1"/>
                </a:solidFill>
                <a:latin typeface="+mn-lt"/>
              </a:defRPr>
            </a:lvl2pPr>
            <a:lvl3pPr marL="963613" indent="-263525" algn="l" rtl="0" fontAlgn="base">
              <a:spcBef>
                <a:spcPct val="40000"/>
              </a:spcBef>
              <a:spcAft>
                <a:spcPct val="0"/>
              </a:spcAft>
              <a:buChar char="•"/>
              <a:defRPr sz="2400">
                <a:solidFill>
                  <a:schemeClr val="tx1"/>
                </a:solidFill>
                <a:latin typeface="+mn-lt"/>
              </a:defRPr>
            </a:lvl3pPr>
            <a:lvl4pPr marL="1214438" indent="-249238" algn="l" rtl="0" fontAlgn="base">
              <a:spcBef>
                <a:spcPct val="4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marL="0" indent="0" algn="ctr">
              <a:buNone/>
            </a:pPr>
            <a:r>
              <a:rPr lang="sv-SE" sz="1350" kern="0" dirty="0"/>
              <a:t>Analys &amp; åtgärdsförslag</a:t>
            </a:r>
          </a:p>
        </p:txBody>
      </p:sp>
      <p:sp>
        <p:nvSpPr>
          <p:cNvPr id="9" name="Platshållare för innehåll 2"/>
          <p:cNvSpPr txBox="1">
            <a:spLocks/>
          </p:cNvSpPr>
          <p:nvPr/>
        </p:nvSpPr>
        <p:spPr bwMode="auto">
          <a:xfrm>
            <a:off x="7259980" y="2850727"/>
            <a:ext cx="922224" cy="45674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fontAlgn="base">
              <a:spcBef>
                <a:spcPct val="40000"/>
              </a:spcBef>
              <a:spcAft>
                <a:spcPct val="0"/>
              </a:spcAft>
              <a:buChar char="•"/>
              <a:defRPr sz="2800">
                <a:solidFill>
                  <a:schemeClr val="tx1"/>
                </a:solidFill>
                <a:latin typeface="+mn-lt"/>
                <a:ea typeface="+mn-ea"/>
                <a:cs typeface="+mn-cs"/>
              </a:defRPr>
            </a:lvl1pPr>
            <a:lvl2pPr marL="698500" indent="-354013" algn="l" rtl="0" fontAlgn="base">
              <a:spcBef>
                <a:spcPct val="40000"/>
              </a:spcBef>
              <a:spcAft>
                <a:spcPct val="0"/>
              </a:spcAft>
              <a:buChar char="–"/>
              <a:defRPr sz="2600">
                <a:solidFill>
                  <a:schemeClr val="tx1"/>
                </a:solidFill>
                <a:latin typeface="+mn-lt"/>
              </a:defRPr>
            </a:lvl2pPr>
            <a:lvl3pPr marL="963613" indent="-263525" algn="l" rtl="0" fontAlgn="base">
              <a:spcBef>
                <a:spcPct val="40000"/>
              </a:spcBef>
              <a:spcAft>
                <a:spcPct val="0"/>
              </a:spcAft>
              <a:buChar char="•"/>
              <a:defRPr sz="2400">
                <a:solidFill>
                  <a:schemeClr val="tx1"/>
                </a:solidFill>
                <a:latin typeface="+mn-lt"/>
              </a:defRPr>
            </a:lvl3pPr>
            <a:lvl4pPr marL="1214438" indent="-249238" algn="l" rtl="0" fontAlgn="base">
              <a:spcBef>
                <a:spcPct val="4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marL="0" indent="0">
              <a:buNone/>
            </a:pPr>
            <a:r>
              <a:rPr lang="sv-SE" sz="1350" kern="0"/>
              <a:t>Coachning i nästa steg</a:t>
            </a:r>
          </a:p>
        </p:txBody>
      </p:sp>
      <p:sp>
        <p:nvSpPr>
          <p:cNvPr id="10" name="Platshållare för innehåll 2"/>
          <p:cNvSpPr txBox="1">
            <a:spLocks/>
          </p:cNvSpPr>
          <p:nvPr/>
        </p:nvSpPr>
        <p:spPr bwMode="auto">
          <a:xfrm>
            <a:off x="2557966" y="2905699"/>
            <a:ext cx="1703765" cy="4744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fontAlgn="base">
              <a:spcBef>
                <a:spcPct val="40000"/>
              </a:spcBef>
              <a:spcAft>
                <a:spcPct val="0"/>
              </a:spcAft>
              <a:buChar char="•"/>
              <a:defRPr sz="2800">
                <a:solidFill>
                  <a:schemeClr val="tx1"/>
                </a:solidFill>
                <a:latin typeface="+mn-lt"/>
                <a:ea typeface="+mn-ea"/>
                <a:cs typeface="+mn-cs"/>
              </a:defRPr>
            </a:lvl1pPr>
            <a:lvl2pPr marL="698500" indent="-354013" algn="l" rtl="0" fontAlgn="base">
              <a:spcBef>
                <a:spcPct val="40000"/>
              </a:spcBef>
              <a:spcAft>
                <a:spcPct val="0"/>
              </a:spcAft>
              <a:buChar char="–"/>
              <a:defRPr sz="2600">
                <a:solidFill>
                  <a:schemeClr val="tx1"/>
                </a:solidFill>
                <a:latin typeface="+mn-lt"/>
              </a:defRPr>
            </a:lvl2pPr>
            <a:lvl3pPr marL="963613" indent="-263525" algn="l" rtl="0" fontAlgn="base">
              <a:spcBef>
                <a:spcPct val="40000"/>
              </a:spcBef>
              <a:spcAft>
                <a:spcPct val="0"/>
              </a:spcAft>
              <a:buChar char="•"/>
              <a:defRPr sz="2400">
                <a:solidFill>
                  <a:schemeClr val="tx1"/>
                </a:solidFill>
                <a:latin typeface="+mn-lt"/>
              </a:defRPr>
            </a:lvl3pPr>
            <a:lvl4pPr marL="1214438" indent="-249238" algn="l" rtl="0" fontAlgn="base">
              <a:spcBef>
                <a:spcPct val="4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marL="0" indent="0" algn="ctr">
              <a:buNone/>
            </a:pPr>
            <a:r>
              <a:rPr lang="sv-SE" sz="1350" kern="0"/>
              <a:t>Energigenomgång</a:t>
            </a:r>
            <a:br>
              <a:rPr lang="sv-SE" sz="1350" kern="0"/>
            </a:br>
            <a:r>
              <a:rPr lang="sv-SE" sz="1350" kern="0"/>
              <a:t>på plats</a:t>
            </a:r>
          </a:p>
        </p:txBody>
      </p:sp>
      <p:cxnSp>
        <p:nvCxnSpPr>
          <p:cNvPr id="13" name="Rak koppling 12"/>
          <p:cNvCxnSpPr>
            <a:stCxn id="19" idx="6"/>
            <a:endCxn id="21" idx="2"/>
          </p:cNvCxnSpPr>
          <p:nvPr/>
        </p:nvCxnSpPr>
        <p:spPr bwMode="auto">
          <a:xfrm flipV="1">
            <a:off x="2182592" y="3146913"/>
            <a:ext cx="410376" cy="1"/>
          </a:xfrm>
          <a:prstGeom prst="line">
            <a:avLst/>
          </a:prstGeom>
          <a:ln w="28575">
            <a:solidFill>
              <a:srgbClr val="00576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4" name="Platshållare för innehåll 2"/>
          <p:cNvSpPr txBox="1">
            <a:spLocks/>
          </p:cNvSpPr>
          <p:nvPr/>
        </p:nvSpPr>
        <p:spPr bwMode="auto">
          <a:xfrm>
            <a:off x="564738" y="2850727"/>
            <a:ext cx="1412666" cy="47705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fontAlgn="base">
              <a:spcBef>
                <a:spcPct val="40000"/>
              </a:spcBef>
              <a:spcAft>
                <a:spcPct val="0"/>
              </a:spcAft>
              <a:buChar char="•"/>
              <a:defRPr sz="2800">
                <a:solidFill>
                  <a:schemeClr val="tx1"/>
                </a:solidFill>
                <a:latin typeface="+mn-lt"/>
                <a:ea typeface="+mn-ea"/>
                <a:cs typeface="+mn-cs"/>
              </a:defRPr>
            </a:lvl1pPr>
            <a:lvl2pPr marL="698500" indent="-354013" algn="l" rtl="0" fontAlgn="base">
              <a:spcBef>
                <a:spcPct val="40000"/>
              </a:spcBef>
              <a:spcAft>
                <a:spcPct val="0"/>
              </a:spcAft>
              <a:buChar char="–"/>
              <a:defRPr sz="2600">
                <a:solidFill>
                  <a:schemeClr val="tx1"/>
                </a:solidFill>
                <a:latin typeface="+mn-lt"/>
              </a:defRPr>
            </a:lvl2pPr>
            <a:lvl3pPr marL="963613" indent="-263525" algn="l" rtl="0" fontAlgn="base">
              <a:spcBef>
                <a:spcPct val="40000"/>
              </a:spcBef>
              <a:spcAft>
                <a:spcPct val="0"/>
              </a:spcAft>
              <a:buChar char="•"/>
              <a:defRPr sz="2400">
                <a:solidFill>
                  <a:schemeClr val="tx1"/>
                </a:solidFill>
                <a:latin typeface="+mn-lt"/>
              </a:defRPr>
            </a:lvl3pPr>
            <a:lvl4pPr marL="1214438" indent="-249238" algn="l" rtl="0" fontAlgn="base">
              <a:spcBef>
                <a:spcPct val="4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marL="0" indent="0" algn="ctr">
              <a:buNone/>
            </a:pPr>
            <a:r>
              <a:rPr lang="sv-SE" sz="1350" kern="0"/>
              <a:t>Förberedelser inför genomgång</a:t>
            </a:r>
          </a:p>
        </p:txBody>
      </p:sp>
      <p:cxnSp>
        <p:nvCxnSpPr>
          <p:cNvPr id="16" name="Rak koppling 15"/>
          <p:cNvCxnSpPr/>
          <p:nvPr/>
        </p:nvCxnSpPr>
        <p:spPr bwMode="auto">
          <a:xfrm flipV="1">
            <a:off x="4269737" y="3146912"/>
            <a:ext cx="410376" cy="1"/>
          </a:xfrm>
          <a:prstGeom prst="line">
            <a:avLst/>
          </a:prstGeom>
          <a:ln w="28575">
            <a:solidFill>
              <a:srgbClr val="00576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7" name="Rak koppling 16"/>
          <p:cNvCxnSpPr/>
          <p:nvPr/>
        </p:nvCxnSpPr>
        <p:spPr bwMode="auto">
          <a:xfrm flipV="1">
            <a:off x="6393060" y="3109754"/>
            <a:ext cx="410376" cy="1"/>
          </a:xfrm>
          <a:prstGeom prst="line">
            <a:avLst/>
          </a:prstGeom>
          <a:ln w="28575">
            <a:solidFill>
              <a:srgbClr val="00576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9" name="Flödesschema: Koppling 18"/>
          <p:cNvSpPr/>
          <p:nvPr/>
        </p:nvSpPr>
        <p:spPr bwMode="auto">
          <a:xfrm>
            <a:off x="454400" y="2282818"/>
            <a:ext cx="1728192" cy="1728191"/>
          </a:xfrm>
          <a:prstGeom prst="flowChartConnector">
            <a:avLst/>
          </a:prstGeom>
          <a:noFill/>
          <a:ln w="50800">
            <a:solidFill>
              <a:srgbClr val="005766">
                <a:alpha val="90000"/>
              </a:srgb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685800"/>
            <a:endParaRPr lang="sv-SE" sz="1650">
              <a:solidFill>
                <a:schemeClr val="tx1"/>
              </a:solidFill>
            </a:endParaRPr>
          </a:p>
        </p:txBody>
      </p:sp>
      <p:sp>
        <p:nvSpPr>
          <p:cNvPr id="20" name="Flödesschema: Koppling 19"/>
          <p:cNvSpPr/>
          <p:nvPr/>
        </p:nvSpPr>
        <p:spPr bwMode="auto">
          <a:xfrm>
            <a:off x="4680013" y="2282817"/>
            <a:ext cx="1730549" cy="1728192"/>
          </a:xfrm>
          <a:prstGeom prst="flowChartConnector">
            <a:avLst/>
          </a:prstGeom>
          <a:noFill/>
          <a:ln w="50800">
            <a:solidFill>
              <a:srgbClr val="005766">
                <a:alpha val="90000"/>
              </a:srgb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685800"/>
            <a:endParaRPr lang="sv-SE" sz="1650">
              <a:solidFill>
                <a:schemeClr val="tx1"/>
              </a:solidFill>
            </a:endParaRPr>
          </a:p>
        </p:txBody>
      </p:sp>
      <p:sp>
        <p:nvSpPr>
          <p:cNvPr id="21" name="Flödesschema: Koppling 20"/>
          <p:cNvSpPr/>
          <p:nvPr/>
        </p:nvSpPr>
        <p:spPr bwMode="auto">
          <a:xfrm>
            <a:off x="2592968" y="2282817"/>
            <a:ext cx="1676770" cy="1728192"/>
          </a:xfrm>
          <a:prstGeom prst="flowChartConnector">
            <a:avLst/>
          </a:prstGeom>
          <a:noFill/>
          <a:ln w="50800">
            <a:solidFill>
              <a:srgbClr val="005766">
                <a:alpha val="90000"/>
              </a:srgb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685800"/>
            <a:endParaRPr lang="sv-SE" sz="1650">
              <a:solidFill>
                <a:schemeClr val="tx1"/>
              </a:solidFill>
            </a:endParaRPr>
          </a:p>
        </p:txBody>
      </p:sp>
      <p:sp>
        <p:nvSpPr>
          <p:cNvPr id="29" name="Flödesschema: Koppling 28"/>
          <p:cNvSpPr/>
          <p:nvPr/>
        </p:nvSpPr>
        <p:spPr bwMode="auto">
          <a:xfrm>
            <a:off x="6803437" y="2278840"/>
            <a:ext cx="1730549" cy="1728192"/>
          </a:xfrm>
          <a:prstGeom prst="flowChartConnector">
            <a:avLst/>
          </a:prstGeom>
          <a:noFill/>
          <a:ln w="50800">
            <a:solidFill>
              <a:srgbClr val="005766">
                <a:alpha val="90000"/>
              </a:srgb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685800"/>
            <a:endParaRPr lang="sv-SE" sz="1650">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34" name="Pennanteckning 33"/>
              <p14:cNvContentPartPr/>
              <p14:nvPr/>
            </p14:nvContentPartPr>
            <p14:xfrm>
              <a:off x="4389030" y="2348128"/>
              <a:ext cx="270" cy="270"/>
            </p14:xfrm>
          </p:contentPart>
        </mc:Choice>
        <mc:Fallback xmlns="">
          <p:pic>
            <p:nvPicPr>
              <p:cNvPr id="34" name="Pennanteckning 33"/>
              <p:cNvPicPr/>
              <p:nvPr/>
            </p:nvPicPr>
            <p:blipFill/>
            <p:spPr/>
          </p:pic>
        </mc:Fallback>
      </mc:AlternateContent>
      <mc:AlternateContent xmlns:mc="http://schemas.openxmlformats.org/markup-compatibility/2006" xmlns:p14="http://schemas.microsoft.com/office/powerpoint/2010/main">
        <mc:Choice Requires="p14">
          <p:contentPart p14:bwMode="auto" r:id="rId4">
            <p14:nvContentPartPr>
              <p14:cNvPr id="35" name="Pennanteckning 34"/>
              <p14:cNvContentPartPr/>
              <p14:nvPr/>
            </p14:nvContentPartPr>
            <p14:xfrm>
              <a:off x="4225680" y="2106478"/>
              <a:ext cx="270" cy="270"/>
            </p14:xfrm>
          </p:contentPart>
        </mc:Choice>
        <mc:Fallback xmlns="">
          <p:pic>
            <p:nvPicPr>
              <p:cNvPr id="35" name="Pennanteckning 34"/>
              <p:cNvPicPr/>
              <p:nvPr/>
            </p:nvPicPr>
            <p:blipFill/>
            <p:spPr/>
          </p:pic>
        </mc:Fallback>
      </mc:AlternateContent>
      <mc:AlternateContent xmlns:mc="http://schemas.openxmlformats.org/markup-compatibility/2006" xmlns:p14="http://schemas.microsoft.com/office/powerpoint/2010/main">
        <mc:Choice Requires="p14">
          <p:contentPart p14:bwMode="auto" r:id="rId5">
            <p14:nvContentPartPr>
              <p14:cNvPr id="36" name="Pennanteckning 35"/>
              <p14:cNvContentPartPr/>
              <p14:nvPr/>
            </p14:nvContentPartPr>
            <p14:xfrm>
              <a:off x="4147380" y="2060848"/>
              <a:ext cx="270" cy="270"/>
            </p14:xfrm>
          </p:contentPart>
        </mc:Choice>
        <mc:Fallback xmlns="">
          <p:pic>
            <p:nvPicPr>
              <p:cNvPr id="36" name="Pennanteckning 35"/>
              <p:cNvPicPr/>
              <p:nvPr/>
            </p:nvPicPr>
            <p:blipFill/>
            <p:spPr/>
          </p:pic>
        </mc:Fallback>
      </mc:AlternateContent>
      <mc:AlternateContent xmlns:mc="http://schemas.openxmlformats.org/markup-compatibility/2006" xmlns:p14="http://schemas.microsoft.com/office/powerpoint/2010/main">
        <mc:Choice Requires="p14">
          <p:contentPart p14:bwMode="auto" r:id="rId6">
            <p14:nvContentPartPr>
              <p14:cNvPr id="39" name="Pennanteckning 38"/>
              <p14:cNvContentPartPr/>
              <p14:nvPr/>
            </p14:nvContentPartPr>
            <p14:xfrm>
              <a:off x="4950630" y="1895708"/>
              <a:ext cx="270" cy="270"/>
            </p14:xfrm>
          </p:contentPart>
        </mc:Choice>
        <mc:Fallback xmlns="">
          <p:pic>
            <p:nvPicPr>
              <p:cNvPr id="39" name="Pennanteckning 38"/>
              <p:cNvPicPr/>
              <p:nvPr/>
            </p:nvPicPr>
            <p:blipFill/>
            <p:spPr/>
          </p:pic>
        </mc:Fallback>
      </mc:AlternateContent>
      <p:grpSp>
        <p:nvGrpSpPr>
          <p:cNvPr id="60" name="Grupp 59"/>
          <p:cNvGrpSpPr/>
          <p:nvPr/>
        </p:nvGrpSpPr>
        <p:grpSpPr>
          <a:xfrm>
            <a:off x="1014517" y="3446904"/>
            <a:ext cx="614315" cy="304988"/>
            <a:chOff x="1132178" y="3250380"/>
            <a:chExt cx="819086" cy="406651"/>
          </a:xfrm>
        </p:grpSpPr>
        <p:sp>
          <p:nvSpPr>
            <p:cNvPr id="11" name="Shape 1673"/>
            <p:cNvSpPr>
              <a:spLocks/>
            </p:cNvSpPr>
            <p:nvPr/>
          </p:nvSpPr>
          <p:spPr bwMode="auto">
            <a:xfrm>
              <a:off x="1132178" y="3250380"/>
              <a:ext cx="819086" cy="406651"/>
            </a:xfrm>
            <a:custGeom>
              <a:avLst/>
              <a:gdLst>
                <a:gd name="T0" fmla="*/ 2466777 w 21600"/>
                <a:gd name="T1" fmla="*/ 1356519 h 21600"/>
                <a:gd name="T2" fmla="*/ 2466777 w 21600"/>
                <a:gd name="T3" fmla="*/ 1356519 h 21600"/>
                <a:gd name="T4" fmla="*/ 2466777 w 21600"/>
                <a:gd name="T5" fmla="*/ 1356519 h 21600"/>
                <a:gd name="T6" fmla="*/ 2466777 w 21600"/>
                <a:gd name="T7" fmla="*/ 135651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792" y="0"/>
                  </a:moveTo>
                  <a:cubicBezTo>
                    <a:pt x="2468" y="0"/>
                    <a:pt x="2205" y="476"/>
                    <a:pt x="2205" y="1065"/>
                  </a:cubicBezTo>
                  <a:lnTo>
                    <a:pt x="2205" y="19736"/>
                  </a:lnTo>
                  <a:lnTo>
                    <a:pt x="0" y="19736"/>
                  </a:lnTo>
                  <a:cubicBezTo>
                    <a:pt x="38" y="20777"/>
                    <a:pt x="516" y="21600"/>
                    <a:pt x="1100" y="21600"/>
                  </a:cubicBezTo>
                  <a:lnTo>
                    <a:pt x="10799" y="21600"/>
                  </a:lnTo>
                  <a:lnTo>
                    <a:pt x="20500" y="21600"/>
                  </a:lnTo>
                  <a:cubicBezTo>
                    <a:pt x="21084" y="21600"/>
                    <a:pt x="21562" y="20777"/>
                    <a:pt x="21600" y="19736"/>
                  </a:cubicBezTo>
                  <a:lnTo>
                    <a:pt x="19400" y="19736"/>
                  </a:lnTo>
                  <a:lnTo>
                    <a:pt x="19400" y="1065"/>
                  </a:lnTo>
                  <a:cubicBezTo>
                    <a:pt x="19400" y="476"/>
                    <a:pt x="19138" y="0"/>
                    <a:pt x="18813" y="0"/>
                  </a:cubicBezTo>
                  <a:lnTo>
                    <a:pt x="10803" y="0"/>
                  </a:lnTo>
                  <a:lnTo>
                    <a:pt x="2792" y="0"/>
                  </a:lnTo>
                  <a:close/>
                  <a:moveTo>
                    <a:pt x="10780" y="265"/>
                  </a:moveTo>
                  <a:cubicBezTo>
                    <a:pt x="10849" y="265"/>
                    <a:pt x="10907" y="367"/>
                    <a:pt x="10907" y="493"/>
                  </a:cubicBezTo>
                  <a:cubicBezTo>
                    <a:pt x="10907" y="618"/>
                    <a:pt x="10849" y="720"/>
                    <a:pt x="10780" y="720"/>
                  </a:cubicBezTo>
                  <a:cubicBezTo>
                    <a:pt x="10711" y="720"/>
                    <a:pt x="10655" y="618"/>
                    <a:pt x="10655" y="493"/>
                  </a:cubicBezTo>
                  <a:cubicBezTo>
                    <a:pt x="10655" y="367"/>
                    <a:pt x="10711" y="265"/>
                    <a:pt x="10780" y="265"/>
                  </a:cubicBezTo>
                  <a:close/>
                  <a:moveTo>
                    <a:pt x="2792" y="1065"/>
                  </a:moveTo>
                  <a:lnTo>
                    <a:pt x="10803" y="1065"/>
                  </a:lnTo>
                  <a:lnTo>
                    <a:pt x="18813" y="1065"/>
                  </a:lnTo>
                  <a:lnTo>
                    <a:pt x="18813" y="1333"/>
                  </a:lnTo>
                  <a:lnTo>
                    <a:pt x="18813" y="19316"/>
                  </a:lnTo>
                  <a:lnTo>
                    <a:pt x="18813" y="19581"/>
                  </a:lnTo>
                  <a:lnTo>
                    <a:pt x="10803" y="19581"/>
                  </a:lnTo>
                  <a:lnTo>
                    <a:pt x="2792" y="19581"/>
                  </a:lnTo>
                  <a:lnTo>
                    <a:pt x="2792" y="19316"/>
                  </a:lnTo>
                  <a:lnTo>
                    <a:pt x="2792" y="1333"/>
                  </a:lnTo>
                  <a:lnTo>
                    <a:pt x="2792" y="1065"/>
                  </a:lnTo>
                  <a:close/>
                </a:path>
              </a:pathLst>
            </a:custGeom>
            <a:solidFill>
              <a:srgbClr val="005766"/>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0" tIns="0" rIns="0" bIns="0" anchor="ctr"/>
            <a:lstStyle/>
            <a:p>
              <a:endParaRPr lang="sv-SE">
                <a:latin typeface="+mn-lt"/>
              </a:endParaRPr>
            </a:p>
          </p:txBody>
        </p:sp>
        <p:pic>
          <p:nvPicPr>
            <p:cNvPr id="59" name="Bildobjekt 58"/>
            <p:cNvPicPr>
              <a:picLocks noChangeAspect="1"/>
            </p:cNvPicPr>
            <p:nvPr/>
          </p:nvPicPr>
          <p:blipFill rotWithShape="1">
            <a:blip r:embed="rId7" cstate="print">
              <a:extLst>
                <a:ext uri="{28A0092B-C50C-407E-A947-70E740481C1C}">
                  <a14:useLocalDpi xmlns:a14="http://schemas.microsoft.com/office/drawing/2010/main" val="0"/>
                </a:ext>
              </a:extLst>
            </a:blip>
            <a:srcRect l="23784" t="26178" r="23153" b="23421"/>
            <a:stretch/>
          </p:blipFill>
          <p:spPr>
            <a:xfrm>
              <a:off x="1253689" y="3290517"/>
              <a:ext cx="576064" cy="313981"/>
            </a:xfrm>
            <a:prstGeom prst="rect">
              <a:avLst/>
            </a:prstGeom>
          </p:spPr>
        </p:pic>
      </p:grpSp>
      <p:grpSp>
        <p:nvGrpSpPr>
          <p:cNvPr id="66" name="Grupp 65"/>
          <p:cNvGrpSpPr/>
          <p:nvPr/>
        </p:nvGrpSpPr>
        <p:grpSpPr>
          <a:xfrm rot="18968865">
            <a:off x="3376261" y="3383680"/>
            <a:ext cx="231238" cy="392147"/>
            <a:chOff x="4088408" y="3395921"/>
            <a:chExt cx="308317" cy="522864"/>
          </a:xfrm>
        </p:grpSpPr>
        <p:sp>
          <p:nvSpPr>
            <p:cNvPr id="62" name="Flödesschema: Koppling 61"/>
            <p:cNvSpPr/>
            <p:nvPr/>
          </p:nvSpPr>
          <p:spPr bwMode="auto">
            <a:xfrm>
              <a:off x="4088408" y="3395921"/>
              <a:ext cx="308317" cy="288032"/>
            </a:xfrm>
            <a:prstGeom prst="flowChartConnector">
              <a:avLst/>
            </a:prstGeom>
            <a:noFill/>
            <a:ln w="28575" cap="flat" cmpd="sng" algn="ctr">
              <a:solidFill>
                <a:srgbClr val="2F5977"/>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1650">
                <a:latin typeface="+mn-lt"/>
              </a:endParaRPr>
            </a:p>
          </p:txBody>
        </p:sp>
        <p:sp>
          <p:nvSpPr>
            <p:cNvPr id="63" name="Flödesschema: Uppehåll 62"/>
            <p:cNvSpPr/>
            <p:nvPr/>
          </p:nvSpPr>
          <p:spPr bwMode="auto">
            <a:xfrm rot="5400000">
              <a:off x="4132404" y="3765073"/>
              <a:ext cx="212916" cy="94508"/>
            </a:xfrm>
            <a:prstGeom prst="flowChartDelay">
              <a:avLst/>
            </a:prstGeom>
            <a:solidFill>
              <a:srgbClr val="2F5977"/>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1650">
                <a:latin typeface="+mn-lt"/>
              </a:endParaRPr>
            </a:p>
          </p:txBody>
        </p:sp>
        <p:sp>
          <p:nvSpPr>
            <p:cNvPr id="64" name="Båge 63"/>
            <p:cNvSpPr/>
            <p:nvPr/>
          </p:nvSpPr>
          <p:spPr bwMode="auto">
            <a:xfrm rot="18856000">
              <a:off x="4150539" y="3485430"/>
              <a:ext cx="184050" cy="185266"/>
            </a:xfrm>
            <a:prstGeom prst="arc">
              <a:avLst/>
            </a:prstGeom>
            <a:noFill/>
            <a:ln w="28575" cap="flat" cmpd="sng" algn="ctr">
              <a:solidFill>
                <a:schemeClr val="accent1">
                  <a:lumMod val="20000"/>
                  <a:lumOff val="8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1650">
                <a:latin typeface="+mn-lt"/>
              </a:endParaRPr>
            </a:p>
          </p:txBody>
        </p:sp>
        <p:sp>
          <p:nvSpPr>
            <p:cNvPr id="65" name="Flödesschema: Uppehåll 64"/>
            <p:cNvSpPr/>
            <p:nvPr/>
          </p:nvSpPr>
          <p:spPr bwMode="auto">
            <a:xfrm rot="5400000">
              <a:off x="4216164" y="3672600"/>
              <a:ext cx="50411" cy="109668"/>
            </a:xfrm>
            <a:prstGeom prst="flowChartDelay">
              <a:avLst/>
            </a:prstGeom>
            <a:solidFill>
              <a:schemeClr val="bg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sv-SE" sz="1650">
                <a:latin typeface="+mn-lt"/>
              </a:endParaRPr>
            </a:p>
          </p:txBody>
        </p:sp>
      </p:grpSp>
      <p:grpSp>
        <p:nvGrpSpPr>
          <p:cNvPr id="67" name="Group 98"/>
          <p:cNvGrpSpPr/>
          <p:nvPr/>
        </p:nvGrpSpPr>
        <p:grpSpPr>
          <a:xfrm>
            <a:off x="5458451" y="3380173"/>
            <a:ext cx="256264" cy="372467"/>
            <a:chOff x="-1587" y="-1587"/>
            <a:chExt cx="4211637" cy="6119812"/>
          </a:xfrm>
          <a:solidFill>
            <a:schemeClr val="accent5"/>
          </a:solidFill>
        </p:grpSpPr>
        <p:sp>
          <p:nvSpPr>
            <p:cNvPr id="68" name="Freeform 39"/>
            <p:cNvSpPr>
              <a:spLocks noEditPoints="1"/>
            </p:cNvSpPr>
            <p:nvPr/>
          </p:nvSpPr>
          <p:spPr bwMode="auto">
            <a:xfrm>
              <a:off x="-1587" y="-1587"/>
              <a:ext cx="4211637" cy="6119812"/>
            </a:xfrm>
            <a:custGeom>
              <a:avLst/>
              <a:gdLst>
                <a:gd name="T0" fmla="*/ 560 w 1120"/>
                <a:gd name="T1" fmla="*/ 0 h 1629"/>
                <a:gd name="T2" fmla="*/ 0 w 1120"/>
                <a:gd name="T3" fmla="*/ 560 h 1629"/>
                <a:gd name="T4" fmla="*/ 256 w 1120"/>
                <a:gd name="T5" fmla="*/ 1174 h 1629"/>
                <a:gd name="T6" fmla="*/ 560 w 1120"/>
                <a:gd name="T7" fmla="*/ 1629 h 1629"/>
                <a:gd name="T8" fmla="*/ 864 w 1120"/>
                <a:gd name="T9" fmla="*/ 1175 h 1629"/>
                <a:gd name="T10" fmla="*/ 1120 w 1120"/>
                <a:gd name="T11" fmla="*/ 560 h 1629"/>
                <a:gd name="T12" fmla="*/ 560 w 1120"/>
                <a:gd name="T13" fmla="*/ 0 h 1629"/>
                <a:gd name="T14" fmla="*/ 692 w 1120"/>
                <a:gd name="T15" fmla="*/ 1383 h 1629"/>
                <a:gd name="T16" fmla="*/ 440 w 1120"/>
                <a:gd name="T17" fmla="*/ 1415 h 1629"/>
                <a:gd name="T18" fmla="*/ 409 w 1120"/>
                <a:gd name="T19" fmla="*/ 1319 h 1629"/>
                <a:gd name="T20" fmla="*/ 409 w 1120"/>
                <a:gd name="T21" fmla="*/ 1317 h 1629"/>
                <a:gd name="T22" fmla="*/ 724 w 1120"/>
                <a:gd name="T23" fmla="*/ 1278 h 1629"/>
                <a:gd name="T24" fmla="*/ 710 w 1120"/>
                <a:gd name="T25" fmla="*/ 1323 h 1629"/>
                <a:gd name="T26" fmla="*/ 692 w 1120"/>
                <a:gd name="T27" fmla="*/ 1383 h 1629"/>
                <a:gd name="T28" fmla="*/ 394 w 1120"/>
                <a:gd name="T29" fmla="*/ 1268 h 1629"/>
                <a:gd name="T30" fmla="*/ 363 w 1120"/>
                <a:gd name="T31" fmla="*/ 1171 h 1629"/>
                <a:gd name="T32" fmla="*/ 758 w 1120"/>
                <a:gd name="T33" fmla="*/ 1171 h 1629"/>
                <a:gd name="T34" fmla="*/ 740 w 1120"/>
                <a:gd name="T35" fmla="*/ 1225 h 1629"/>
                <a:gd name="T36" fmla="*/ 394 w 1120"/>
                <a:gd name="T37" fmla="*/ 1268 h 1629"/>
                <a:gd name="T38" fmla="*/ 560 w 1120"/>
                <a:gd name="T39" fmla="*/ 1527 h 1629"/>
                <a:gd name="T40" fmla="*/ 458 w 1120"/>
                <a:gd name="T41" fmla="*/ 1464 h 1629"/>
                <a:gd name="T42" fmla="*/ 674 w 1120"/>
                <a:gd name="T43" fmla="*/ 1437 h 1629"/>
                <a:gd name="T44" fmla="*/ 560 w 1120"/>
                <a:gd name="T45" fmla="*/ 1527 h 1629"/>
                <a:gd name="T46" fmla="*/ 798 w 1120"/>
                <a:gd name="T47" fmla="*/ 1069 h 1629"/>
                <a:gd name="T48" fmla="*/ 323 w 1120"/>
                <a:gd name="T49" fmla="*/ 1069 h 1629"/>
                <a:gd name="T50" fmla="*/ 237 w 1120"/>
                <a:gd name="T51" fmla="*/ 905 h 1629"/>
                <a:gd name="T52" fmla="*/ 102 w 1120"/>
                <a:gd name="T53" fmla="*/ 560 h 1629"/>
                <a:gd name="T54" fmla="*/ 560 w 1120"/>
                <a:gd name="T55" fmla="*/ 102 h 1629"/>
                <a:gd name="T56" fmla="*/ 1018 w 1120"/>
                <a:gd name="T57" fmla="*/ 560 h 1629"/>
                <a:gd name="T58" fmla="*/ 883 w 1120"/>
                <a:gd name="T59" fmla="*/ 906 h 1629"/>
                <a:gd name="T60" fmla="*/ 798 w 1120"/>
                <a:gd name="T61" fmla="*/ 106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0" h="1629">
                  <a:moveTo>
                    <a:pt x="560" y="0"/>
                  </a:moveTo>
                  <a:cubicBezTo>
                    <a:pt x="251" y="0"/>
                    <a:pt x="0" y="251"/>
                    <a:pt x="0" y="560"/>
                  </a:cubicBezTo>
                  <a:cubicBezTo>
                    <a:pt x="0" y="765"/>
                    <a:pt x="188" y="983"/>
                    <a:pt x="256" y="1174"/>
                  </a:cubicBezTo>
                  <a:cubicBezTo>
                    <a:pt x="358" y="1459"/>
                    <a:pt x="347" y="1629"/>
                    <a:pt x="560" y="1629"/>
                  </a:cubicBezTo>
                  <a:cubicBezTo>
                    <a:pt x="776" y="1629"/>
                    <a:pt x="762" y="1459"/>
                    <a:pt x="864" y="1175"/>
                  </a:cubicBezTo>
                  <a:cubicBezTo>
                    <a:pt x="932" y="983"/>
                    <a:pt x="1120" y="764"/>
                    <a:pt x="1120" y="560"/>
                  </a:cubicBezTo>
                  <a:cubicBezTo>
                    <a:pt x="1120" y="251"/>
                    <a:pt x="869" y="0"/>
                    <a:pt x="560" y="0"/>
                  </a:cubicBezTo>
                  <a:close/>
                  <a:moveTo>
                    <a:pt x="692" y="1383"/>
                  </a:moveTo>
                  <a:cubicBezTo>
                    <a:pt x="440" y="1415"/>
                    <a:pt x="440" y="1415"/>
                    <a:pt x="440" y="1415"/>
                  </a:cubicBezTo>
                  <a:cubicBezTo>
                    <a:pt x="431" y="1389"/>
                    <a:pt x="421" y="1358"/>
                    <a:pt x="409" y="1319"/>
                  </a:cubicBezTo>
                  <a:cubicBezTo>
                    <a:pt x="409" y="1318"/>
                    <a:pt x="409" y="1318"/>
                    <a:pt x="409" y="1317"/>
                  </a:cubicBezTo>
                  <a:cubicBezTo>
                    <a:pt x="724" y="1278"/>
                    <a:pt x="724" y="1278"/>
                    <a:pt x="724" y="1278"/>
                  </a:cubicBezTo>
                  <a:cubicBezTo>
                    <a:pt x="719" y="1293"/>
                    <a:pt x="714" y="1309"/>
                    <a:pt x="710" y="1323"/>
                  </a:cubicBezTo>
                  <a:cubicBezTo>
                    <a:pt x="704" y="1346"/>
                    <a:pt x="698" y="1365"/>
                    <a:pt x="692" y="1383"/>
                  </a:cubicBezTo>
                  <a:close/>
                  <a:moveTo>
                    <a:pt x="394" y="1268"/>
                  </a:moveTo>
                  <a:cubicBezTo>
                    <a:pt x="385" y="1237"/>
                    <a:pt x="374" y="1205"/>
                    <a:pt x="363" y="1171"/>
                  </a:cubicBezTo>
                  <a:cubicBezTo>
                    <a:pt x="758" y="1171"/>
                    <a:pt x="758" y="1171"/>
                    <a:pt x="758" y="1171"/>
                  </a:cubicBezTo>
                  <a:cubicBezTo>
                    <a:pt x="752" y="1189"/>
                    <a:pt x="745" y="1208"/>
                    <a:pt x="740" y="1225"/>
                  </a:cubicBezTo>
                  <a:lnTo>
                    <a:pt x="394" y="1268"/>
                  </a:lnTo>
                  <a:close/>
                  <a:moveTo>
                    <a:pt x="560" y="1527"/>
                  </a:moveTo>
                  <a:cubicBezTo>
                    <a:pt x="508" y="1527"/>
                    <a:pt x="485" y="1521"/>
                    <a:pt x="458" y="1464"/>
                  </a:cubicBezTo>
                  <a:cubicBezTo>
                    <a:pt x="674" y="1437"/>
                    <a:pt x="674" y="1437"/>
                    <a:pt x="674" y="1437"/>
                  </a:cubicBezTo>
                  <a:cubicBezTo>
                    <a:pt x="643" y="1521"/>
                    <a:pt x="620" y="1527"/>
                    <a:pt x="560" y="1527"/>
                  </a:cubicBezTo>
                  <a:close/>
                  <a:moveTo>
                    <a:pt x="798" y="1069"/>
                  </a:moveTo>
                  <a:cubicBezTo>
                    <a:pt x="323" y="1069"/>
                    <a:pt x="323" y="1069"/>
                    <a:pt x="323" y="1069"/>
                  </a:cubicBezTo>
                  <a:cubicBezTo>
                    <a:pt x="297" y="1014"/>
                    <a:pt x="267" y="959"/>
                    <a:pt x="237" y="905"/>
                  </a:cubicBezTo>
                  <a:cubicBezTo>
                    <a:pt x="170" y="786"/>
                    <a:pt x="102" y="664"/>
                    <a:pt x="102" y="560"/>
                  </a:cubicBezTo>
                  <a:cubicBezTo>
                    <a:pt x="102" y="307"/>
                    <a:pt x="307" y="102"/>
                    <a:pt x="560" y="102"/>
                  </a:cubicBezTo>
                  <a:cubicBezTo>
                    <a:pt x="813" y="102"/>
                    <a:pt x="1018" y="307"/>
                    <a:pt x="1018" y="560"/>
                  </a:cubicBezTo>
                  <a:cubicBezTo>
                    <a:pt x="1018" y="663"/>
                    <a:pt x="949" y="786"/>
                    <a:pt x="883" y="906"/>
                  </a:cubicBezTo>
                  <a:cubicBezTo>
                    <a:pt x="853" y="960"/>
                    <a:pt x="823" y="1014"/>
                    <a:pt x="798" y="1069"/>
                  </a:cubicBezTo>
                  <a:close/>
                </a:path>
              </a:pathLst>
            </a:custGeom>
            <a:solidFill>
              <a:srgbClr val="2F597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371326" fontAlgn="auto">
                <a:spcBef>
                  <a:spcPts val="0"/>
                </a:spcBef>
                <a:spcAft>
                  <a:spcPts val="0"/>
                </a:spcAft>
                <a:defRPr/>
              </a:pPr>
              <a:endParaRPr lang="id-ID">
                <a:latin typeface="+mn-lt"/>
                <a:ea typeface="+mn-ea"/>
              </a:endParaRPr>
            </a:p>
          </p:txBody>
        </p:sp>
        <p:sp>
          <p:nvSpPr>
            <p:cNvPr id="69" name="Freeform 40"/>
            <p:cNvSpPr>
              <a:spLocks/>
            </p:cNvSpPr>
            <p:nvPr/>
          </p:nvSpPr>
          <p:spPr bwMode="auto">
            <a:xfrm>
              <a:off x="957263" y="955675"/>
              <a:ext cx="1239837" cy="1239837"/>
            </a:xfrm>
            <a:custGeom>
              <a:avLst/>
              <a:gdLst>
                <a:gd name="T0" fmla="*/ 305 w 330"/>
                <a:gd name="T1" fmla="*/ 0 h 330"/>
                <a:gd name="T2" fmla="*/ 0 w 330"/>
                <a:gd name="T3" fmla="*/ 305 h 330"/>
                <a:gd name="T4" fmla="*/ 25 w 330"/>
                <a:gd name="T5" fmla="*/ 330 h 330"/>
                <a:gd name="T6" fmla="*/ 50 w 330"/>
                <a:gd name="T7" fmla="*/ 305 h 330"/>
                <a:gd name="T8" fmla="*/ 305 w 330"/>
                <a:gd name="T9" fmla="*/ 50 h 330"/>
                <a:gd name="T10" fmla="*/ 330 w 330"/>
                <a:gd name="T11" fmla="*/ 25 h 330"/>
                <a:gd name="T12" fmla="*/ 305 w 330"/>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330" h="330">
                  <a:moveTo>
                    <a:pt x="305" y="0"/>
                  </a:moveTo>
                  <a:cubicBezTo>
                    <a:pt x="137" y="0"/>
                    <a:pt x="0" y="137"/>
                    <a:pt x="0" y="305"/>
                  </a:cubicBezTo>
                  <a:cubicBezTo>
                    <a:pt x="0" y="319"/>
                    <a:pt x="11" y="330"/>
                    <a:pt x="25" y="330"/>
                  </a:cubicBezTo>
                  <a:cubicBezTo>
                    <a:pt x="39" y="330"/>
                    <a:pt x="50" y="319"/>
                    <a:pt x="50" y="305"/>
                  </a:cubicBezTo>
                  <a:cubicBezTo>
                    <a:pt x="50" y="165"/>
                    <a:pt x="165" y="50"/>
                    <a:pt x="305" y="50"/>
                  </a:cubicBezTo>
                  <a:cubicBezTo>
                    <a:pt x="319" y="50"/>
                    <a:pt x="330" y="39"/>
                    <a:pt x="330" y="25"/>
                  </a:cubicBezTo>
                  <a:cubicBezTo>
                    <a:pt x="330" y="11"/>
                    <a:pt x="319" y="0"/>
                    <a:pt x="30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371326" fontAlgn="auto">
                <a:spcBef>
                  <a:spcPts val="0"/>
                </a:spcBef>
                <a:spcAft>
                  <a:spcPts val="0"/>
                </a:spcAft>
                <a:defRPr/>
              </a:pPr>
              <a:endParaRPr lang="id-ID">
                <a:latin typeface="+mn-lt"/>
                <a:ea typeface="+mn-ea"/>
              </a:endParaRPr>
            </a:p>
          </p:txBody>
        </p:sp>
      </p:grpSp>
      <p:pic>
        <p:nvPicPr>
          <p:cNvPr id="38" name="Bildobjekt 37"/>
          <p:cNvPicPr>
            <a:picLocks noChangeAspect="1"/>
          </p:cNvPicPr>
          <p:nvPr/>
        </p:nvPicPr>
        <p:blipFill rotWithShape="1">
          <a:blip r:embed="rId8"/>
          <a:srcRect t="-1" b="10017"/>
          <a:stretch/>
        </p:blipFill>
        <p:spPr>
          <a:xfrm>
            <a:off x="7450048" y="3373515"/>
            <a:ext cx="470324" cy="395041"/>
          </a:xfrm>
          <a:prstGeom prst="roundRect">
            <a:avLst/>
          </a:prstGeom>
        </p:spPr>
      </p:pic>
      <p:sp>
        <p:nvSpPr>
          <p:cNvPr id="2" name="textruta 1"/>
          <p:cNvSpPr txBox="1"/>
          <p:nvPr/>
        </p:nvSpPr>
        <p:spPr>
          <a:xfrm>
            <a:off x="364107" y="4413139"/>
            <a:ext cx="2981419" cy="1277273"/>
          </a:xfrm>
          <a:prstGeom prst="rect">
            <a:avLst/>
          </a:prstGeom>
          <a:noFill/>
        </p:spPr>
        <p:txBody>
          <a:bodyPr wrap="square" rtlCol="0">
            <a:spAutoFit/>
          </a:bodyPr>
          <a:lstStyle/>
          <a:p>
            <a:pPr marL="285750" indent="-285750">
              <a:spcAft>
                <a:spcPts val="200"/>
              </a:spcAft>
              <a:buClr>
                <a:srgbClr val="47A07C"/>
              </a:buClr>
              <a:buFont typeface="Arial" charset="0"/>
              <a:buChar char="•"/>
            </a:pPr>
            <a:r>
              <a:rPr lang="sv-SE" dirty="0">
                <a:latin typeface="+mn-lt"/>
              </a:rPr>
              <a:t>Lokaler &amp; </a:t>
            </a:r>
            <a:r>
              <a:rPr lang="sv-SE" dirty="0" err="1">
                <a:latin typeface="+mn-lt"/>
              </a:rPr>
              <a:t>Klimatskal</a:t>
            </a:r>
            <a:endParaRPr lang="sv-SE" dirty="0">
              <a:latin typeface="+mn-lt"/>
            </a:endParaRPr>
          </a:p>
          <a:p>
            <a:pPr marL="285750" indent="-285750">
              <a:spcAft>
                <a:spcPts val="200"/>
              </a:spcAft>
              <a:buClr>
                <a:srgbClr val="47A07C"/>
              </a:buClr>
              <a:buFont typeface="Arial" charset="0"/>
              <a:buChar char="•"/>
            </a:pPr>
            <a:r>
              <a:rPr lang="sv-SE" dirty="0">
                <a:latin typeface="+mn-lt"/>
              </a:rPr>
              <a:t>Kyla &amp; Uppvärmning</a:t>
            </a:r>
          </a:p>
          <a:p>
            <a:pPr marL="285750" indent="-285750">
              <a:spcAft>
                <a:spcPts val="200"/>
              </a:spcAft>
              <a:buClr>
                <a:srgbClr val="47A07C"/>
              </a:buClr>
              <a:buFont typeface="Arial" charset="0"/>
              <a:buChar char="•"/>
            </a:pPr>
            <a:r>
              <a:rPr lang="sv-SE" dirty="0">
                <a:latin typeface="+mn-lt"/>
              </a:rPr>
              <a:t>Varmvatten</a:t>
            </a:r>
          </a:p>
          <a:p>
            <a:pPr marL="285750" indent="-285750">
              <a:spcAft>
                <a:spcPts val="200"/>
              </a:spcAft>
              <a:buClr>
                <a:srgbClr val="47A07C"/>
              </a:buClr>
              <a:buFont typeface="Arial" charset="0"/>
              <a:buChar char="•"/>
            </a:pPr>
            <a:r>
              <a:rPr lang="sv-SE" dirty="0">
                <a:latin typeface="+mn-lt"/>
              </a:rPr>
              <a:t>Belysning</a:t>
            </a:r>
          </a:p>
        </p:txBody>
      </p:sp>
      <p:sp>
        <p:nvSpPr>
          <p:cNvPr id="3" name="textruta 2"/>
          <p:cNvSpPr txBox="1"/>
          <p:nvPr/>
        </p:nvSpPr>
        <p:spPr>
          <a:xfrm>
            <a:off x="3202714" y="4409162"/>
            <a:ext cx="3097478" cy="1579920"/>
          </a:xfrm>
          <a:prstGeom prst="rect">
            <a:avLst/>
          </a:prstGeom>
          <a:noFill/>
        </p:spPr>
        <p:txBody>
          <a:bodyPr wrap="square" rtlCol="0">
            <a:spAutoFit/>
          </a:bodyPr>
          <a:lstStyle/>
          <a:p>
            <a:pPr marL="285750" indent="-285750">
              <a:spcAft>
                <a:spcPts val="200"/>
              </a:spcAft>
              <a:buClr>
                <a:srgbClr val="47A07C"/>
              </a:buClr>
              <a:buFont typeface="Arial" charset="0"/>
              <a:buChar char="•"/>
            </a:pPr>
            <a:r>
              <a:rPr lang="sv-SE" dirty="0">
                <a:latin typeface="+mn-lt"/>
              </a:rPr>
              <a:t>Ventilation</a:t>
            </a:r>
          </a:p>
          <a:p>
            <a:pPr marL="285750" indent="-285750">
              <a:spcAft>
                <a:spcPts val="200"/>
              </a:spcAft>
              <a:buClr>
                <a:srgbClr val="47A07C"/>
              </a:buClr>
              <a:buFont typeface="Arial" charset="0"/>
              <a:buChar char="•"/>
            </a:pPr>
            <a:r>
              <a:rPr lang="sv-SE" dirty="0">
                <a:latin typeface="+mn-lt"/>
              </a:rPr>
              <a:t>El &amp; Tryckluft </a:t>
            </a:r>
          </a:p>
          <a:p>
            <a:pPr marL="285750" indent="-285750">
              <a:spcAft>
                <a:spcPts val="200"/>
              </a:spcAft>
              <a:buClr>
                <a:srgbClr val="47A07C"/>
              </a:buClr>
              <a:buFont typeface="Arial" charset="0"/>
              <a:buChar char="•"/>
            </a:pPr>
            <a:r>
              <a:rPr lang="sv-SE" dirty="0">
                <a:latin typeface="+mn-lt"/>
              </a:rPr>
              <a:t>Maskiner/utrustning</a:t>
            </a:r>
          </a:p>
          <a:p>
            <a:pPr marL="285750" indent="-285750">
              <a:spcAft>
                <a:spcPts val="200"/>
              </a:spcAft>
              <a:buClr>
                <a:srgbClr val="47A07C"/>
              </a:buClr>
              <a:buFont typeface="Arial" charset="0"/>
              <a:buChar char="•"/>
            </a:pPr>
            <a:r>
              <a:rPr lang="sv-SE" dirty="0">
                <a:latin typeface="+mn-lt"/>
              </a:rPr>
              <a:t>Transport</a:t>
            </a:r>
          </a:p>
          <a:p>
            <a:pPr>
              <a:spcAft>
                <a:spcPts val="200"/>
              </a:spcAft>
              <a:buClr>
                <a:srgbClr val="47A07C"/>
              </a:buClr>
            </a:pPr>
            <a:endParaRPr lang="sv-SE" dirty="0">
              <a:latin typeface="+mn-lt"/>
            </a:endParaRPr>
          </a:p>
        </p:txBody>
      </p:sp>
      <p:grpSp>
        <p:nvGrpSpPr>
          <p:cNvPr id="37" name="Grupp 36"/>
          <p:cNvGrpSpPr/>
          <p:nvPr/>
        </p:nvGrpSpPr>
        <p:grpSpPr>
          <a:xfrm>
            <a:off x="326084" y="1326396"/>
            <a:ext cx="8449216" cy="600058"/>
            <a:chOff x="96569" y="4886499"/>
            <a:chExt cx="12011563" cy="1401472"/>
          </a:xfrm>
        </p:grpSpPr>
        <p:pic>
          <p:nvPicPr>
            <p:cNvPr id="40" name="Bildobjekt 39"/>
            <p:cNvPicPr>
              <a:picLocks noChangeAspect="1"/>
            </p:cNvPicPr>
            <p:nvPr/>
          </p:nvPicPr>
          <p:blipFill rotWithShape="1">
            <a:blip r:embed="rId9"/>
            <a:srcRect r="1480"/>
            <a:stretch/>
          </p:blipFill>
          <p:spPr>
            <a:xfrm>
              <a:off x="96569" y="4886499"/>
              <a:ext cx="12011563" cy="1401472"/>
            </a:xfrm>
            <a:prstGeom prst="rect">
              <a:avLst/>
            </a:prstGeom>
          </p:spPr>
        </p:pic>
        <p:pic>
          <p:nvPicPr>
            <p:cNvPr id="41" name="Bildobjekt 40"/>
            <p:cNvPicPr>
              <a:picLocks noChangeAspect="1"/>
            </p:cNvPicPr>
            <p:nvPr/>
          </p:nvPicPr>
          <p:blipFill>
            <a:blip r:embed="rId8"/>
            <a:stretch>
              <a:fillRect/>
            </a:stretch>
          </p:blipFill>
          <p:spPr>
            <a:xfrm>
              <a:off x="2423592" y="5377543"/>
              <a:ext cx="752328" cy="692933"/>
            </a:xfrm>
            <a:prstGeom prst="rect">
              <a:avLst/>
            </a:prstGeom>
          </p:spPr>
        </p:pic>
      </p:grpSp>
      <p:pic>
        <p:nvPicPr>
          <p:cNvPr id="42" name="Picture 2" descr="C:\Users\stjo\Desktop\Nyhetsbrev EKS\EUlogo_c_RG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49023" y="170616"/>
            <a:ext cx="598911" cy="594571"/>
          </a:xfrm>
          <a:prstGeom prst="rect">
            <a:avLst/>
          </a:prstGeom>
          <a:noFill/>
          <a:extLst>
            <a:ext uri="{909E8E84-426E-40DD-AFC4-6F175D3DCCD1}">
              <a14:hiddenFill xmlns:a14="http://schemas.microsoft.com/office/drawing/2010/main">
                <a:solidFill>
                  <a:srgbClr val="FFFFFF"/>
                </a:solidFill>
              </a14:hiddenFill>
            </a:ext>
          </a:extLst>
        </p:spPr>
      </p:pic>
      <p:pic>
        <p:nvPicPr>
          <p:cNvPr id="43" name="Bildobjekt 4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20372" y="1632233"/>
            <a:ext cx="1084775" cy="444580"/>
          </a:xfrm>
          <a:prstGeom prst="rect">
            <a:avLst/>
          </a:prstGeom>
        </p:spPr>
      </p:pic>
      <p:cxnSp>
        <p:nvCxnSpPr>
          <p:cNvPr id="44" name="Rak 43"/>
          <p:cNvCxnSpPr/>
          <p:nvPr/>
        </p:nvCxnSpPr>
        <p:spPr>
          <a:xfrm>
            <a:off x="0" y="980728"/>
            <a:ext cx="9144000" cy="0"/>
          </a:xfrm>
          <a:prstGeom prst="line">
            <a:avLst/>
          </a:prstGeom>
          <a:ln>
            <a:solidFill>
              <a:srgbClr val="47A07C"/>
            </a:solidFill>
          </a:ln>
        </p:spPr>
        <p:style>
          <a:lnRef idx="2">
            <a:schemeClr val="accent1"/>
          </a:lnRef>
          <a:fillRef idx="0">
            <a:schemeClr val="accent1"/>
          </a:fillRef>
          <a:effectRef idx="1">
            <a:schemeClr val="accent1"/>
          </a:effectRef>
          <a:fontRef idx="minor">
            <a:schemeClr val="tx1"/>
          </a:fontRef>
        </p:style>
      </p:cxnSp>
      <p:cxnSp>
        <p:nvCxnSpPr>
          <p:cNvPr id="45" name="Rak 44"/>
          <p:cNvCxnSpPr/>
          <p:nvPr/>
        </p:nvCxnSpPr>
        <p:spPr>
          <a:xfrm>
            <a:off x="-21308" y="6381111"/>
            <a:ext cx="9144000" cy="0"/>
          </a:xfrm>
          <a:prstGeom prst="line">
            <a:avLst/>
          </a:prstGeom>
          <a:ln>
            <a:solidFill>
              <a:srgbClr val="47A07C"/>
            </a:solidFill>
          </a:ln>
        </p:spPr>
        <p:style>
          <a:lnRef idx="2">
            <a:schemeClr val="accent1"/>
          </a:lnRef>
          <a:fillRef idx="0">
            <a:schemeClr val="accent1"/>
          </a:fillRef>
          <a:effectRef idx="1">
            <a:schemeClr val="accent1"/>
          </a:effectRef>
          <a:fontRef idx="minor">
            <a:schemeClr val="tx1"/>
          </a:fontRef>
        </p:style>
      </p:cxnSp>
      <p:pic>
        <p:nvPicPr>
          <p:cNvPr id="47" name="Bildobjekt 46" descr="Setra.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20535" y="6553116"/>
            <a:ext cx="564358" cy="197185"/>
          </a:xfrm>
          <a:prstGeom prst="rect">
            <a:avLst/>
          </a:prstGeom>
        </p:spPr>
      </p:pic>
      <p:pic>
        <p:nvPicPr>
          <p:cNvPr id="48" name="Bildobjekt 47" descr="trelleborg.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12098" y="6559951"/>
            <a:ext cx="396113" cy="203715"/>
          </a:xfrm>
          <a:prstGeom prst="rect">
            <a:avLst/>
          </a:prstGeom>
        </p:spPr>
      </p:pic>
      <p:pic>
        <p:nvPicPr>
          <p:cNvPr id="49" name="Bildobjekt 48" descr="stora-enso-logo.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80846" y="6503882"/>
            <a:ext cx="933068" cy="272952"/>
          </a:xfrm>
          <a:prstGeom prst="rect">
            <a:avLst/>
          </a:prstGeom>
        </p:spPr>
      </p:pic>
      <p:pic>
        <p:nvPicPr>
          <p:cNvPr id="50" name="Bildobjekt 49"/>
          <p:cNvPicPr>
            <a:picLocks noChangeAspect="1"/>
          </p:cNvPicPr>
          <p:nvPr/>
        </p:nvPicPr>
        <p:blipFill rotWithShape="1">
          <a:blip r:embed="rId15"/>
          <a:srcRect r="9819"/>
          <a:stretch/>
        </p:blipFill>
        <p:spPr>
          <a:xfrm>
            <a:off x="4572000" y="6486022"/>
            <a:ext cx="698951" cy="341023"/>
          </a:xfrm>
          <a:prstGeom prst="rect">
            <a:avLst/>
          </a:prstGeom>
        </p:spPr>
      </p:pic>
      <p:sp>
        <p:nvSpPr>
          <p:cNvPr id="12" name="textruta 11"/>
          <p:cNvSpPr txBox="1"/>
          <p:nvPr/>
        </p:nvSpPr>
        <p:spPr>
          <a:xfrm>
            <a:off x="32739" y="6525344"/>
            <a:ext cx="1665829" cy="246221"/>
          </a:xfrm>
          <a:prstGeom prst="rect">
            <a:avLst/>
          </a:prstGeom>
          <a:noFill/>
        </p:spPr>
        <p:txBody>
          <a:bodyPr wrap="square" rtlCol="0">
            <a:spAutoFit/>
          </a:bodyPr>
          <a:lstStyle/>
          <a:p>
            <a:r>
              <a:rPr lang="sv-SE" sz="1000" dirty="0">
                <a:latin typeface="+mn-lt"/>
              </a:rPr>
              <a:t>Deltagande företag från </a:t>
            </a:r>
          </a:p>
        </p:txBody>
      </p:sp>
      <p:sp>
        <p:nvSpPr>
          <p:cNvPr id="52" name="textruta 51"/>
          <p:cNvSpPr txBox="1"/>
          <p:nvPr/>
        </p:nvSpPr>
        <p:spPr>
          <a:xfrm>
            <a:off x="6568701" y="6504080"/>
            <a:ext cx="1665829" cy="246221"/>
          </a:xfrm>
          <a:prstGeom prst="rect">
            <a:avLst/>
          </a:prstGeom>
          <a:noFill/>
        </p:spPr>
        <p:txBody>
          <a:bodyPr wrap="square" rtlCol="0">
            <a:spAutoFit/>
          </a:bodyPr>
          <a:lstStyle/>
          <a:p>
            <a:r>
              <a:rPr lang="sv-SE" sz="1000" dirty="0" err="1">
                <a:latin typeface="+mn-lt"/>
              </a:rPr>
              <a:t>www.energi</a:t>
            </a:r>
            <a:r>
              <a:rPr lang="mr-IN" sz="1000" dirty="0">
                <a:latin typeface="+mn-lt"/>
              </a:rPr>
              <a:t>……</a:t>
            </a:r>
            <a:r>
              <a:rPr lang="sv-SE" sz="1000" dirty="0">
                <a:latin typeface="+mn-lt"/>
              </a:rPr>
              <a:t>..se</a:t>
            </a:r>
          </a:p>
        </p:txBody>
      </p:sp>
      <p:pic>
        <p:nvPicPr>
          <p:cNvPr id="15" name="Bildobjekt 1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75957" y="6482628"/>
            <a:ext cx="1064333" cy="294206"/>
          </a:xfrm>
          <a:prstGeom prst="rect">
            <a:avLst/>
          </a:prstGeom>
        </p:spPr>
      </p:pic>
      <p:sp>
        <p:nvSpPr>
          <p:cNvPr id="5" name="Rektangel med rundade hörn 4"/>
          <p:cNvSpPr/>
          <p:nvPr/>
        </p:nvSpPr>
        <p:spPr>
          <a:xfrm>
            <a:off x="6604181" y="4437112"/>
            <a:ext cx="2000267" cy="1330394"/>
          </a:xfrm>
          <a:prstGeom prst="roundRect">
            <a:avLst/>
          </a:prstGeom>
          <a:solidFill>
            <a:srgbClr val="47A07C"/>
          </a:solidFill>
          <a:ln w="28575">
            <a:solidFill>
              <a:srgbClr val="47A07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solidFill>
                <a:schemeClr val="bg1"/>
              </a:solidFill>
            </a:endParaRPr>
          </a:p>
        </p:txBody>
      </p:sp>
      <p:sp>
        <p:nvSpPr>
          <p:cNvPr id="46" name="textruta 45"/>
          <p:cNvSpPr txBox="1"/>
          <p:nvPr/>
        </p:nvSpPr>
        <p:spPr>
          <a:xfrm>
            <a:off x="6598248" y="4519858"/>
            <a:ext cx="2357827" cy="1154162"/>
          </a:xfrm>
          <a:prstGeom prst="rect">
            <a:avLst/>
          </a:prstGeom>
          <a:noFill/>
          <a:ln w="28575">
            <a:noFill/>
          </a:ln>
        </p:spPr>
        <p:txBody>
          <a:bodyPr wrap="square" rtlCol="0">
            <a:spAutoFit/>
          </a:bodyPr>
          <a:lstStyle/>
          <a:p>
            <a:pPr marL="285750" indent="-285750">
              <a:spcAft>
                <a:spcPts val="200"/>
              </a:spcAft>
              <a:buClr>
                <a:schemeClr val="bg1"/>
              </a:buClr>
              <a:buFont typeface="Wingdings" charset="2"/>
              <a:buChar char="ü"/>
            </a:pPr>
            <a:r>
              <a:rPr lang="sv-SE" sz="1600" dirty="0">
                <a:solidFill>
                  <a:schemeClr val="bg1"/>
                </a:solidFill>
                <a:latin typeface="+mn-lt"/>
              </a:rPr>
              <a:t>Natur &amp; miljö  </a:t>
            </a:r>
          </a:p>
          <a:p>
            <a:pPr marL="285750" indent="-285750">
              <a:spcAft>
                <a:spcPts val="200"/>
              </a:spcAft>
              <a:buClr>
                <a:schemeClr val="bg1"/>
              </a:buClr>
              <a:buFont typeface="Wingdings" charset="2"/>
              <a:buChar char="ü"/>
            </a:pPr>
            <a:r>
              <a:rPr lang="sv-SE" sz="1600" dirty="0">
                <a:solidFill>
                  <a:schemeClr val="bg1"/>
                </a:solidFill>
                <a:latin typeface="+mn-lt"/>
              </a:rPr>
              <a:t>Arbetsmiljön</a:t>
            </a:r>
          </a:p>
          <a:p>
            <a:pPr marL="285750" indent="-285750">
              <a:spcAft>
                <a:spcPts val="200"/>
              </a:spcAft>
              <a:buClr>
                <a:schemeClr val="bg1"/>
              </a:buClr>
              <a:buFont typeface="Wingdings" charset="2"/>
              <a:buChar char="ü"/>
            </a:pPr>
            <a:r>
              <a:rPr lang="sv-SE" sz="1600" dirty="0">
                <a:solidFill>
                  <a:schemeClr val="bg1"/>
                </a:solidFill>
                <a:latin typeface="+mn-lt"/>
              </a:rPr>
              <a:t>Konkurrenskraft</a:t>
            </a:r>
          </a:p>
          <a:p>
            <a:pPr marL="285750" indent="-285750">
              <a:spcAft>
                <a:spcPts val="200"/>
              </a:spcAft>
              <a:buClr>
                <a:schemeClr val="bg1"/>
              </a:buClr>
              <a:buFont typeface="Wingdings" charset="2"/>
              <a:buChar char="ü"/>
            </a:pPr>
            <a:r>
              <a:rPr lang="sv-SE" sz="1600" dirty="0">
                <a:solidFill>
                  <a:schemeClr val="bg1"/>
                </a:solidFill>
                <a:latin typeface="+mn-lt"/>
              </a:rPr>
              <a:t>10 % Spara energi</a:t>
            </a:r>
          </a:p>
        </p:txBody>
      </p:sp>
    </p:spTree>
    <p:extLst>
      <p:ext uri="{BB962C8B-B14F-4D97-AF65-F5344CB8AC3E}">
        <p14:creationId xmlns:p14="http://schemas.microsoft.com/office/powerpoint/2010/main" val="1447901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0A54C5-D385-4933-8923-3DB603393310}"/>
              </a:ext>
            </a:extLst>
          </p:cNvPr>
          <p:cNvSpPr>
            <a:spLocks noGrp="1"/>
          </p:cNvSpPr>
          <p:nvPr>
            <p:ph type="title"/>
          </p:nvPr>
        </p:nvSpPr>
        <p:spPr/>
        <p:txBody>
          <a:bodyPr/>
          <a:lstStyle/>
          <a:p>
            <a:r>
              <a:rPr lang="sv-SE" dirty="0">
                <a:cs typeface="Arial" panose="020B0604020202020204" pitchFamily="34" charset="0"/>
              </a:rPr>
              <a:t>Kostnadsfri energigenomgång på 10 områden</a:t>
            </a:r>
            <a:endParaRPr lang="sv-SE" dirty="0"/>
          </a:p>
        </p:txBody>
      </p:sp>
      <p:pic>
        <p:nvPicPr>
          <p:cNvPr id="5" name="Bildobjekt 4" descr="landskap.png">
            <a:extLst>
              <a:ext uri="{FF2B5EF4-FFF2-40B4-BE49-F238E27FC236}">
                <a16:creationId xmlns:a16="http://schemas.microsoft.com/office/drawing/2014/main" id="{AFD9F046-9F94-43C1-B425-B8433609DA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5537" y="1086603"/>
            <a:ext cx="5098463" cy="1171426"/>
          </a:xfrm>
          <a:prstGeom prst="rect">
            <a:avLst/>
          </a:prstGeom>
        </p:spPr>
      </p:pic>
      <p:sp>
        <p:nvSpPr>
          <p:cNvPr id="6" name="Platshållare för innehåll 2">
            <a:extLst>
              <a:ext uri="{FF2B5EF4-FFF2-40B4-BE49-F238E27FC236}">
                <a16:creationId xmlns:a16="http://schemas.microsoft.com/office/drawing/2014/main" id="{4CA9E2B0-B3A3-494E-9476-C465AAAA952D}"/>
              </a:ext>
            </a:extLst>
          </p:cNvPr>
          <p:cNvSpPr txBox="1">
            <a:spLocks/>
          </p:cNvSpPr>
          <p:nvPr/>
        </p:nvSpPr>
        <p:spPr bwMode="auto">
          <a:xfrm>
            <a:off x="4779721" y="3044843"/>
            <a:ext cx="867563" cy="29628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fontAlgn="base">
              <a:spcBef>
                <a:spcPct val="40000"/>
              </a:spcBef>
              <a:spcAft>
                <a:spcPct val="0"/>
              </a:spcAft>
              <a:buChar char="•"/>
              <a:defRPr sz="2800">
                <a:solidFill>
                  <a:schemeClr val="tx1"/>
                </a:solidFill>
                <a:latin typeface="+mn-lt"/>
                <a:ea typeface="+mn-ea"/>
                <a:cs typeface="+mn-cs"/>
              </a:defRPr>
            </a:lvl1pPr>
            <a:lvl2pPr marL="698500" indent="-354013" algn="l" rtl="0" fontAlgn="base">
              <a:spcBef>
                <a:spcPct val="40000"/>
              </a:spcBef>
              <a:spcAft>
                <a:spcPct val="0"/>
              </a:spcAft>
              <a:buChar char="–"/>
              <a:defRPr sz="2600">
                <a:solidFill>
                  <a:schemeClr val="tx1"/>
                </a:solidFill>
                <a:latin typeface="+mn-lt"/>
              </a:defRPr>
            </a:lvl2pPr>
            <a:lvl3pPr marL="963613" indent="-263525" algn="l" rtl="0" fontAlgn="base">
              <a:spcBef>
                <a:spcPct val="40000"/>
              </a:spcBef>
              <a:spcAft>
                <a:spcPct val="0"/>
              </a:spcAft>
              <a:buChar char="•"/>
              <a:defRPr sz="2400">
                <a:solidFill>
                  <a:schemeClr val="tx1"/>
                </a:solidFill>
                <a:latin typeface="+mn-lt"/>
              </a:defRPr>
            </a:lvl3pPr>
            <a:lvl4pPr marL="1214438" indent="-249238" algn="l" rtl="0" fontAlgn="base">
              <a:spcBef>
                <a:spcPct val="4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marL="0" indent="0" algn="ctr">
              <a:buNone/>
            </a:pPr>
            <a:r>
              <a:rPr lang="sv-SE" sz="1013" kern="0" dirty="0"/>
              <a:t>Analys &amp; åtgärdsförslag</a:t>
            </a:r>
          </a:p>
        </p:txBody>
      </p:sp>
      <p:sp>
        <p:nvSpPr>
          <p:cNvPr id="7" name="Platshållare för innehåll 2">
            <a:extLst>
              <a:ext uri="{FF2B5EF4-FFF2-40B4-BE49-F238E27FC236}">
                <a16:creationId xmlns:a16="http://schemas.microsoft.com/office/drawing/2014/main" id="{C75EA05C-6BE4-4FF1-B84C-6760F29D57DB}"/>
              </a:ext>
            </a:extLst>
          </p:cNvPr>
          <p:cNvSpPr txBox="1">
            <a:spLocks/>
          </p:cNvSpPr>
          <p:nvPr/>
        </p:nvSpPr>
        <p:spPr bwMode="auto">
          <a:xfrm>
            <a:off x="6506085" y="3044843"/>
            <a:ext cx="691668" cy="34255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fontAlgn="base">
              <a:spcBef>
                <a:spcPct val="40000"/>
              </a:spcBef>
              <a:spcAft>
                <a:spcPct val="0"/>
              </a:spcAft>
              <a:buChar char="•"/>
              <a:defRPr sz="2800">
                <a:solidFill>
                  <a:schemeClr val="tx1"/>
                </a:solidFill>
                <a:latin typeface="+mn-lt"/>
                <a:ea typeface="+mn-ea"/>
                <a:cs typeface="+mn-cs"/>
              </a:defRPr>
            </a:lvl1pPr>
            <a:lvl2pPr marL="698500" indent="-354013" algn="l" rtl="0" fontAlgn="base">
              <a:spcBef>
                <a:spcPct val="40000"/>
              </a:spcBef>
              <a:spcAft>
                <a:spcPct val="0"/>
              </a:spcAft>
              <a:buChar char="–"/>
              <a:defRPr sz="2600">
                <a:solidFill>
                  <a:schemeClr val="tx1"/>
                </a:solidFill>
                <a:latin typeface="+mn-lt"/>
              </a:defRPr>
            </a:lvl2pPr>
            <a:lvl3pPr marL="963613" indent="-263525" algn="l" rtl="0" fontAlgn="base">
              <a:spcBef>
                <a:spcPct val="40000"/>
              </a:spcBef>
              <a:spcAft>
                <a:spcPct val="0"/>
              </a:spcAft>
              <a:buChar char="•"/>
              <a:defRPr sz="2400">
                <a:solidFill>
                  <a:schemeClr val="tx1"/>
                </a:solidFill>
                <a:latin typeface="+mn-lt"/>
              </a:defRPr>
            </a:lvl3pPr>
            <a:lvl4pPr marL="1214438" indent="-249238" algn="l" rtl="0" fontAlgn="base">
              <a:spcBef>
                <a:spcPct val="4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marL="0" indent="0">
              <a:buNone/>
            </a:pPr>
            <a:r>
              <a:rPr lang="sv-SE" sz="1013" kern="0"/>
              <a:t>Coachning i nästa steg</a:t>
            </a:r>
          </a:p>
        </p:txBody>
      </p:sp>
      <p:sp>
        <p:nvSpPr>
          <p:cNvPr id="8" name="Platshållare för innehåll 2">
            <a:extLst>
              <a:ext uri="{FF2B5EF4-FFF2-40B4-BE49-F238E27FC236}">
                <a16:creationId xmlns:a16="http://schemas.microsoft.com/office/drawing/2014/main" id="{8CFB2570-65FC-4BD2-9716-61BBE4878412}"/>
              </a:ext>
            </a:extLst>
          </p:cNvPr>
          <p:cNvSpPr txBox="1">
            <a:spLocks/>
          </p:cNvSpPr>
          <p:nvPr/>
        </p:nvSpPr>
        <p:spPr bwMode="auto">
          <a:xfrm>
            <a:off x="2979575" y="3086072"/>
            <a:ext cx="1277824" cy="355856"/>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fontAlgn="base">
              <a:spcBef>
                <a:spcPct val="40000"/>
              </a:spcBef>
              <a:spcAft>
                <a:spcPct val="0"/>
              </a:spcAft>
              <a:buChar char="•"/>
              <a:defRPr sz="2800">
                <a:solidFill>
                  <a:schemeClr val="tx1"/>
                </a:solidFill>
                <a:latin typeface="+mn-lt"/>
                <a:ea typeface="+mn-ea"/>
                <a:cs typeface="+mn-cs"/>
              </a:defRPr>
            </a:lvl1pPr>
            <a:lvl2pPr marL="698500" indent="-354013" algn="l" rtl="0" fontAlgn="base">
              <a:spcBef>
                <a:spcPct val="40000"/>
              </a:spcBef>
              <a:spcAft>
                <a:spcPct val="0"/>
              </a:spcAft>
              <a:buChar char="–"/>
              <a:defRPr sz="2600">
                <a:solidFill>
                  <a:schemeClr val="tx1"/>
                </a:solidFill>
                <a:latin typeface="+mn-lt"/>
              </a:defRPr>
            </a:lvl2pPr>
            <a:lvl3pPr marL="963613" indent="-263525" algn="l" rtl="0" fontAlgn="base">
              <a:spcBef>
                <a:spcPct val="40000"/>
              </a:spcBef>
              <a:spcAft>
                <a:spcPct val="0"/>
              </a:spcAft>
              <a:buChar char="•"/>
              <a:defRPr sz="2400">
                <a:solidFill>
                  <a:schemeClr val="tx1"/>
                </a:solidFill>
                <a:latin typeface="+mn-lt"/>
              </a:defRPr>
            </a:lvl3pPr>
            <a:lvl4pPr marL="1214438" indent="-249238" algn="l" rtl="0" fontAlgn="base">
              <a:spcBef>
                <a:spcPct val="4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marL="0" indent="0" algn="ctr">
              <a:buNone/>
            </a:pPr>
            <a:r>
              <a:rPr lang="sv-SE" sz="1013" kern="0"/>
              <a:t>Energigenomgång</a:t>
            </a:r>
            <a:br>
              <a:rPr lang="sv-SE" sz="1013" kern="0"/>
            </a:br>
            <a:r>
              <a:rPr lang="sv-SE" sz="1013" kern="0"/>
              <a:t>på plats</a:t>
            </a:r>
          </a:p>
        </p:txBody>
      </p:sp>
      <p:cxnSp>
        <p:nvCxnSpPr>
          <p:cNvPr id="9" name="Rak koppling 8">
            <a:extLst>
              <a:ext uri="{FF2B5EF4-FFF2-40B4-BE49-F238E27FC236}">
                <a16:creationId xmlns:a16="http://schemas.microsoft.com/office/drawing/2014/main" id="{24BD2F6B-A24B-4EC0-BE8D-D3F1E6661D88}"/>
              </a:ext>
            </a:extLst>
          </p:cNvPr>
          <p:cNvCxnSpPr>
            <a:stCxn id="13" idx="6"/>
            <a:endCxn id="15" idx="2"/>
          </p:cNvCxnSpPr>
          <p:nvPr/>
        </p:nvCxnSpPr>
        <p:spPr bwMode="auto">
          <a:xfrm flipV="1">
            <a:off x="2698044" y="3266982"/>
            <a:ext cx="307782" cy="1"/>
          </a:xfrm>
          <a:prstGeom prst="line">
            <a:avLst/>
          </a:prstGeom>
          <a:ln w="28575">
            <a:solidFill>
              <a:srgbClr val="00576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0" name="Platshållare för innehåll 2">
            <a:extLst>
              <a:ext uri="{FF2B5EF4-FFF2-40B4-BE49-F238E27FC236}">
                <a16:creationId xmlns:a16="http://schemas.microsoft.com/office/drawing/2014/main" id="{11E408FC-C816-47EE-AC08-60C8ADFA278D}"/>
              </a:ext>
            </a:extLst>
          </p:cNvPr>
          <p:cNvSpPr txBox="1">
            <a:spLocks/>
          </p:cNvSpPr>
          <p:nvPr/>
        </p:nvSpPr>
        <p:spPr bwMode="auto">
          <a:xfrm>
            <a:off x="1484653" y="3044843"/>
            <a:ext cx="1059500" cy="35779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342900" indent="-342900" algn="l" rtl="0" fontAlgn="base">
              <a:spcBef>
                <a:spcPct val="40000"/>
              </a:spcBef>
              <a:spcAft>
                <a:spcPct val="0"/>
              </a:spcAft>
              <a:buChar char="•"/>
              <a:defRPr sz="2800">
                <a:solidFill>
                  <a:schemeClr val="tx1"/>
                </a:solidFill>
                <a:latin typeface="+mn-lt"/>
                <a:ea typeface="+mn-ea"/>
                <a:cs typeface="+mn-cs"/>
              </a:defRPr>
            </a:lvl1pPr>
            <a:lvl2pPr marL="698500" indent="-354013" algn="l" rtl="0" fontAlgn="base">
              <a:spcBef>
                <a:spcPct val="40000"/>
              </a:spcBef>
              <a:spcAft>
                <a:spcPct val="0"/>
              </a:spcAft>
              <a:buChar char="–"/>
              <a:defRPr sz="2600">
                <a:solidFill>
                  <a:schemeClr val="tx1"/>
                </a:solidFill>
                <a:latin typeface="+mn-lt"/>
              </a:defRPr>
            </a:lvl2pPr>
            <a:lvl3pPr marL="963613" indent="-263525" algn="l" rtl="0" fontAlgn="base">
              <a:spcBef>
                <a:spcPct val="40000"/>
              </a:spcBef>
              <a:spcAft>
                <a:spcPct val="0"/>
              </a:spcAft>
              <a:buChar char="•"/>
              <a:defRPr sz="2400">
                <a:solidFill>
                  <a:schemeClr val="tx1"/>
                </a:solidFill>
                <a:latin typeface="+mn-lt"/>
              </a:defRPr>
            </a:lvl3pPr>
            <a:lvl4pPr marL="1214438" indent="-249238" algn="l" rtl="0" fontAlgn="base">
              <a:spcBef>
                <a:spcPct val="40000"/>
              </a:spcBef>
              <a:spcAft>
                <a:spcPct val="0"/>
              </a:spcAft>
              <a:buChar char="-"/>
              <a:defRPr sz="2200">
                <a:solidFill>
                  <a:schemeClr val="tx1"/>
                </a:solidFill>
                <a:latin typeface="+mn-lt"/>
              </a:defRPr>
            </a:lvl4pPr>
            <a:lvl5pPr marL="2057400" indent="-228600" algn="l" rtl="0" fontAlgn="base">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a:lstStyle>
          <a:p>
            <a:pPr marL="0" indent="0" algn="ctr">
              <a:buNone/>
            </a:pPr>
            <a:r>
              <a:rPr lang="sv-SE" sz="1013" kern="0"/>
              <a:t>Förberedelser inför genomgång</a:t>
            </a:r>
          </a:p>
        </p:txBody>
      </p:sp>
      <p:cxnSp>
        <p:nvCxnSpPr>
          <p:cNvPr id="11" name="Rak koppling 10">
            <a:extLst>
              <a:ext uri="{FF2B5EF4-FFF2-40B4-BE49-F238E27FC236}">
                <a16:creationId xmlns:a16="http://schemas.microsoft.com/office/drawing/2014/main" id="{3E6846D5-CEED-4180-82AD-68F35429FFEE}"/>
              </a:ext>
            </a:extLst>
          </p:cNvPr>
          <p:cNvCxnSpPr/>
          <p:nvPr/>
        </p:nvCxnSpPr>
        <p:spPr bwMode="auto">
          <a:xfrm flipV="1">
            <a:off x="4263403" y="3266982"/>
            <a:ext cx="307782" cy="1"/>
          </a:xfrm>
          <a:prstGeom prst="line">
            <a:avLst/>
          </a:prstGeom>
          <a:ln w="28575">
            <a:solidFill>
              <a:srgbClr val="00576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12" name="Rak koppling 11">
            <a:extLst>
              <a:ext uri="{FF2B5EF4-FFF2-40B4-BE49-F238E27FC236}">
                <a16:creationId xmlns:a16="http://schemas.microsoft.com/office/drawing/2014/main" id="{AAF3FFE5-358C-425A-9FDA-F48426C3477C}"/>
              </a:ext>
            </a:extLst>
          </p:cNvPr>
          <p:cNvCxnSpPr/>
          <p:nvPr/>
        </p:nvCxnSpPr>
        <p:spPr bwMode="auto">
          <a:xfrm flipV="1">
            <a:off x="5855895" y="3239113"/>
            <a:ext cx="307782" cy="1"/>
          </a:xfrm>
          <a:prstGeom prst="line">
            <a:avLst/>
          </a:prstGeom>
          <a:ln w="28575">
            <a:solidFill>
              <a:srgbClr val="005766"/>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3" name="Flödesschema: Koppling 12">
            <a:extLst>
              <a:ext uri="{FF2B5EF4-FFF2-40B4-BE49-F238E27FC236}">
                <a16:creationId xmlns:a16="http://schemas.microsoft.com/office/drawing/2014/main" id="{99EFD53A-83AA-4A71-ABD3-47F9E6D1CD15}"/>
              </a:ext>
            </a:extLst>
          </p:cNvPr>
          <p:cNvSpPr/>
          <p:nvPr/>
        </p:nvSpPr>
        <p:spPr bwMode="auto">
          <a:xfrm>
            <a:off x="1401900" y="2618911"/>
            <a:ext cx="1296144" cy="1296143"/>
          </a:xfrm>
          <a:prstGeom prst="flowChartConnector">
            <a:avLst/>
          </a:prstGeom>
          <a:noFill/>
          <a:ln w="50800">
            <a:solidFill>
              <a:srgbClr val="005766">
                <a:alpha val="90000"/>
              </a:srgb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1435" tIns="25718" rIns="51435" bIns="25718" numCol="1" rtlCol="0" anchor="t" anchorCtr="0" compatLnSpc="1">
            <a:prstTxWarp prst="textNoShape">
              <a:avLst/>
            </a:prstTxWarp>
          </a:bodyPr>
          <a:lstStyle/>
          <a:p>
            <a:pPr defTabSz="514350"/>
            <a:endParaRPr lang="sv-SE" sz="1238">
              <a:solidFill>
                <a:schemeClr val="tx1"/>
              </a:solidFill>
            </a:endParaRPr>
          </a:p>
        </p:txBody>
      </p:sp>
      <p:sp>
        <p:nvSpPr>
          <p:cNvPr id="14" name="Flödesschema: Koppling 13">
            <a:extLst>
              <a:ext uri="{FF2B5EF4-FFF2-40B4-BE49-F238E27FC236}">
                <a16:creationId xmlns:a16="http://schemas.microsoft.com/office/drawing/2014/main" id="{8BDC5092-30F5-4FE8-9B0E-09F5DDB5FCFA}"/>
              </a:ext>
            </a:extLst>
          </p:cNvPr>
          <p:cNvSpPr/>
          <p:nvPr/>
        </p:nvSpPr>
        <p:spPr bwMode="auto">
          <a:xfrm>
            <a:off x="4571110" y="2618910"/>
            <a:ext cx="1297912" cy="1296144"/>
          </a:xfrm>
          <a:prstGeom prst="flowChartConnector">
            <a:avLst/>
          </a:prstGeom>
          <a:noFill/>
          <a:ln w="50800">
            <a:solidFill>
              <a:srgbClr val="005766">
                <a:alpha val="90000"/>
              </a:srgb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1435" tIns="25718" rIns="51435" bIns="25718" numCol="1" rtlCol="0" anchor="t" anchorCtr="0" compatLnSpc="1">
            <a:prstTxWarp prst="textNoShape">
              <a:avLst/>
            </a:prstTxWarp>
          </a:bodyPr>
          <a:lstStyle/>
          <a:p>
            <a:pPr defTabSz="514350"/>
            <a:endParaRPr lang="sv-SE" sz="1238">
              <a:solidFill>
                <a:schemeClr val="tx1"/>
              </a:solidFill>
            </a:endParaRPr>
          </a:p>
        </p:txBody>
      </p:sp>
      <p:sp>
        <p:nvSpPr>
          <p:cNvPr id="15" name="Flödesschema: Koppling 14">
            <a:extLst>
              <a:ext uri="{FF2B5EF4-FFF2-40B4-BE49-F238E27FC236}">
                <a16:creationId xmlns:a16="http://schemas.microsoft.com/office/drawing/2014/main" id="{73C1F8D1-DAC4-4C11-801F-FA2FCDBB408F}"/>
              </a:ext>
            </a:extLst>
          </p:cNvPr>
          <p:cNvSpPr/>
          <p:nvPr/>
        </p:nvSpPr>
        <p:spPr bwMode="auto">
          <a:xfrm>
            <a:off x="3005826" y="2618910"/>
            <a:ext cx="1257578" cy="1296144"/>
          </a:xfrm>
          <a:prstGeom prst="flowChartConnector">
            <a:avLst/>
          </a:prstGeom>
          <a:noFill/>
          <a:ln w="50800">
            <a:solidFill>
              <a:srgbClr val="005766">
                <a:alpha val="90000"/>
              </a:srgb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1435" tIns="25718" rIns="51435" bIns="25718" numCol="1" rtlCol="0" anchor="t" anchorCtr="0" compatLnSpc="1">
            <a:prstTxWarp prst="textNoShape">
              <a:avLst/>
            </a:prstTxWarp>
          </a:bodyPr>
          <a:lstStyle/>
          <a:p>
            <a:pPr defTabSz="514350"/>
            <a:endParaRPr lang="sv-SE" sz="1238">
              <a:solidFill>
                <a:schemeClr val="tx1"/>
              </a:solidFill>
            </a:endParaRPr>
          </a:p>
        </p:txBody>
      </p:sp>
      <p:sp>
        <p:nvSpPr>
          <p:cNvPr id="16" name="Flödesschema: Koppling 15">
            <a:extLst>
              <a:ext uri="{FF2B5EF4-FFF2-40B4-BE49-F238E27FC236}">
                <a16:creationId xmlns:a16="http://schemas.microsoft.com/office/drawing/2014/main" id="{0930780F-E455-4D1A-A0A5-85096065536D}"/>
              </a:ext>
            </a:extLst>
          </p:cNvPr>
          <p:cNvSpPr/>
          <p:nvPr/>
        </p:nvSpPr>
        <p:spPr bwMode="auto">
          <a:xfrm>
            <a:off x="6163678" y="2615927"/>
            <a:ext cx="1297912" cy="1296144"/>
          </a:xfrm>
          <a:prstGeom prst="flowChartConnector">
            <a:avLst/>
          </a:prstGeom>
          <a:noFill/>
          <a:ln w="50800">
            <a:solidFill>
              <a:srgbClr val="005766">
                <a:alpha val="90000"/>
              </a:srgb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51435" tIns="25718" rIns="51435" bIns="25718" numCol="1" rtlCol="0" anchor="t" anchorCtr="0" compatLnSpc="1">
            <a:prstTxWarp prst="textNoShape">
              <a:avLst/>
            </a:prstTxWarp>
          </a:bodyPr>
          <a:lstStyle/>
          <a:p>
            <a:pPr defTabSz="514350"/>
            <a:endParaRPr lang="sv-SE" sz="1238">
              <a:solidFill>
                <a:schemeClr val="tx1"/>
              </a:solidFill>
            </a:endParaRPr>
          </a:p>
        </p:txBody>
      </p:sp>
      <mc:AlternateContent xmlns:mc="http://schemas.openxmlformats.org/markup-compatibility/2006" xmlns:p14="http://schemas.microsoft.com/office/powerpoint/2010/main">
        <mc:Choice Requires="p14">
          <p:contentPart p14:bwMode="auto" r:id="rId3">
            <p14:nvContentPartPr>
              <p14:cNvPr id="17" name="Pennanteckning 16">
                <a:extLst>
                  <a:ext uri="{FF2B5EF4-FFF2-40B4-BE49-F238E27FC236}">
                    <a16:creationId xmlns:a16="http://schemas.microsoft.com/office/drawing/2014/main" id="{BF004C84-3BC8-42EE-A509-7A37F6B48C54}"/>
                  </a:ext>
                </a:extLst>
              </p14:cNvPr>
              <p14:cNvContentPartPr/>
              <p14:nvPr/>
            </p14:nvContentPartPr>
            <p14:xfrm>
              <a:off x="4352872" y="2667893"/>
              <a:ext cx="203" cy="203"/>
            </p14:xfrm>
          </p:contentPart>
        </mc:Choice>
        <mc:Fallback xmlns="">
          <p:pic>
            <p:nvPicPr>
              <p:cNvPr id="17" name="Pennanteckning 16">
                <a:extLst>
                  <a:ext uri="{FF2B5EF4-FFF2-40B4-BE49-F238E27FC236}">
                    <a16:creationId xmlns:a16="http://schemas.microsoft.com/office/drawing/2014/main" id="{BF004C84-3BC8-42EE-A509-7A37F6B48C54}"/>
                  </a:ext>
                </a:extLst>
              </p:cNvPr>
              <p:cNvPicPr/>
              <p:nvPr/>
            </p:nvPicPr>
            <p:blipFill>
              <a:blip r:embed="rId4"/>
              <a:stretch>
                <a:fillRect/>
              </a:stretch>
            </p:blipFill>
            <p:spPr>
              <a:xfrm>
                <a:off x="4349421" y="2664442"/>
                <a:ext cx="7105" cy="71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8" name="Pennanteckning 17">
                <a:extLst>
                  <a:ext uri="{FF2B5EF4-FFF2-40B4-BE49-F238E27FC236}">
                    <a16:creationId xmlns:a16="http://schemas.microsoft.com/office/drawing/2014/main" id="{48FCE4A0-F171-44B7-9145-FFD576B56FF3}"/>
                  </a:ext>
                </a:extLst>
              </p14:cNvPr>
              <p14:cNvContentPartPr/>
              <p14:nvPr/>
            </p14:nvContentPartPr>
            <p14:xfrm>
              <a:off x="4230360" y="2486656"/>
              <a:ext cx="203" cy="203"/>
            </p14:xfrm>
          </p:contentPart>
        </mc:Choice>
        <mc:Fallback xmlns="">
          <p:pic>
            <p:nvPicPr>
              <p:cNvPr id="18" name="Pennanteckning 17">
                <a:extLst>
                  <a:ext uri="{FF2B5EF4-FFF2-40B4-BE49-F238E27FC236}">
                    <a16:creationId xmlns:a16="http://schemas.microsoft.com/office/drawing/2014/main" id="{48FCE4A0-F171-44B7-9145-FFD576B56FF3}"/>
                  </a:ext>
                </a:extLst>
              </p:cNvPr>
              <p:cNvPicPr/>
              <p:nvPr/>
            </p:nvPicPr>
            <p:blipFill/>
            <p:spPr/>
          </p:pic>
        </mc:Fallback>
      </mc:AlternateContent>
      <p:grpSp>
        <p:nvGrpSpPr>
          <p:cNvPr id="19" name="Grupp 18">
            <a:extLst>
              <a:ext uri="{FF2B5EF4-FFF2-40B4-BE49-F238E27FC236}">
                <a16:creationId xmlns:a16="http://schemas.microsoft.com/office/drawing/2014/main" id="{D6C2DDE5-3DBE-4AA6-95B6-7CB51AFE35C3}"/>
              </a:ext>
            </a:extLst>
          </p:cNvPr>
          <p:cNvGrpSpPr/>
          <p:nvPr/>
        </p:nvGrpSpPr>
        <p:grpSpPr>
          <a:xfrm>
            <a:off x="1821988" y="3491975"/>
            <a:ext cx="460736" cy="228741"/>
            <a:chOff x="1132178" y="3250380"/>
            <a:chExt cx="819086" cy="406651"/>
          </a:xfrm>
        </p:grpSpPr>
        <p:sp>
          <p:nvSpPr>
            <p:cNvPr id="20" name="Shape 1673">
              <a:extLst>
                <a:ext uri="{FF2B5EF4-FFF2-40B4-BE49-F238E27FC236}">
                  <a16:creationId xmlns:a16="http://schemas.microsoft.com/office/drawing/2014/main" id="{D4A8CF0E-F62A-4EB3-AD02-4FF83A047E66}"/>
                </a:ext>
              </a:extLst>
            </p:cNvPr>
            <p:cNvSpPr>
              <a:spLocks/>
            </p:cNvSpPr>
            <p:nvPr/>
          </p:nvSpPr>
          <p:spPr bwMode="auto">
            <a:xfrm>
              <a:off x="1132178" y="3250380"/>
              <a:ext cx="819086" cy="406651"/>
            </a:xfrm>
            <a:custGeom>
              <a:avLst/>
              <a:gdLst>
                <a:gd name="T0" fmla="*/ 2466777 w 21600"/>
                <a:gd name="T1" fmla="*/ 1356519 h 21600"/>
                <a:gd name="T2" fmla="*/ 2466777 w 21600"/>
                <a:gd name="T3" fmla="*/ 1356519 h 21600"/>
                <a:gd name="T4" fmla="*/ 2466777 w 21600"/>
                <a:gd name="T5" fmla="*/ 1356519 h 21600"/>
                <a:gd name="T6" fmla="*/ 2466777 w 21600"/>
                <a:gd name="T7" fmla="*/ 135651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792" y="0"/>
                  </a:moveTo>
                  <a:cubicBezTo>
                    <a:pt x="2468" y="0"/>
                    <a:pt x="2205" y="476"/>
                    <a:pt x="2205" y="1065"/>
                  </a:cubicBezTo>
                  <a:lnTo>
                    <a:pt x="2205" y="19736"/>
                  </a:lnTo>
                  <a:lnTo>
                    <a:pt x="0" y="19736"/>
                  </a:lnTo>
                  <a:cubicBezTo>
                    <a:pt x="38" y="20777"/>
                    <a:pt x="516" y="21600"/>
                    <a:pt x="1100" y="21600"/>
                  </a:cubicBezTo>
                  <a:lnTo>
                    <a:pt x="10799" y="21600"/>
                  </a:lnTo>
                  <a:lnTo>
                    <a:pt x="20500" y="21600"/>
                  </a:lnTo>
                  <a:cubicBezTo>
                    <a:pt x="21084" y="21600"/>
                    <a:pt x="21562" y="20777"/>
                    <a:pt x="21600" y="19736"/>
                  </a:cubicBezTo>
                  <a:lnTo>
                    <a:pt x="19400" y="19736"/>
                  </a:lnTo>
                  <a:lnTo>
                    <a:pt x="19400" y="1065"/>
                  </a:lnTo>
                  <a:cubicBezTo>
                    <a:pt x="19400" y="476"/>
                    <a:pt x="19138" y="0"/>
                    <a:pt x="18813" y="0"/>
                  </a:cubicBezTo>
                  <a:lnTo>
                    <a:pt x="10803" y="0"/>
                  </a:lnTo>
                  <a:lnTo>
                    <a:pt x="2792" y="0"/>
                  </a:lnTo>
                  <a:close/>
                  <a:moveTo>
                    <a:pt x="10780" y="265"/>
                  </a:moveTo>
                  <a:cubicBezTo>
                    <a:pt x="10849" y="265"/>
                    <a:pt x="10907" y="367"/>
                    <a:pt x="10907" y="493"/>
                  </a:cubicBezTo>
                  <a:cubicBezTo>
                    <a:pt x="10907" y="618"/>
                    <a:pt x="10849" y="720"/>
                    <a:pt x="10780" y="720"/>
                  </a:cubicBezTo>
                  <a:cubicBezTo>
                    <a:pt x="10711" y="720"/>
                    <a:pt x="10655" y="618"/>
                    <a:pt x="10655" y="493"/>
                  </a:cubicBezTo>
                  <a:cubicBezTo>
                    <a:pt x="10655" y="367"/>
                    <a:pt x="10711" y="265"/>
                    <a:pt x="10780" y="265"/>
                  </a:cubicBezTo>
                  <a:close/>
                  <a:moveTo>
                    <a:pt x="2792" y="1065"/>
                  </a:moveTo>
                  <a:lnTo>
                    <a:pt x="10803" y="1065"/>
                  </a:lnTo>
                  <a:lnTo>
                    <a:pt x="18813" y="1065"/>
                  </a:lnTo>
                  <a:lnTo>
                    <a:pt x="18813" y="1333"/>
                  </a:lnTo>
                  <a:lnTo>
                    <a:pt x="18813" y="19316"/>
                  </a:lnTo>
                  <a:lnTo>
                    <a:pt x="18813" y="19581"/>
                  </a:lnTo>
                  <a:lnTo>
                    <a:pt x="10803" y="19581"/>
                  </a:lnTo>
                  <a:lnTo>
                    <a:pt x="2792" y="19581"/>
                  </a:lnTo>
                  <a:lnTo>
                    <a:pt x="2792" y="19316"/>
                  </a:lnTo>
                  <a:lnTo>
                    <a:pt x="2792" y="1333"/>
                  </a:lnTo>
                  <a:lnTo>
                    <a:pt x="2792" y="1065"/>
                  </a:lnTo>
                  <a:close/>
                </a:path>
              </a:pathLst>
            </a:custGeom>
            <a:solidFill>
              <a:srgbClr val="005766"/>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0" tIns="0" rIns="0" bIns="0" anchor="ctr"/>
            <a:lstStyle/>
            <a:p>
              <a:endParaRPr lang="sv-SE">
                <a:latin typeface="+mn-lt"/>
              </a:endParaRPr>
            </a:p>
          </p:txBody>
        </p:sp>
        <p:pic>
          <p:nvPicPr>
            <p:cNvPr id="21" name="Bildobjekt 20">
              <a:extLst>
                <a:ext uri="{FF2B5EF4-FFF2-40B4-BE49-F238E27FC236}">
                  <a16:creationId xmlns:a16="http://schemas.microsoft.com/office/drawing/2014/main" id="{F4953D7E-50B5-42BF-AFB9-F8D80DD9E2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3784" t="26178" r="23153" b="23421"/>
            <a:stretch/>
          </p:blipFill>
          <p:spPr>
            <a:xfrm>
              <a:off x="1253689" y="3290517"/>
              <a:ext cx="576064" cy="313981"/>
            </a:xfrm>
            <a:prstGeom prst="rect">
              <a:avLst/>
            </a:prstGeom>
          </p:spPr>
        </p:pic>
      </p:grpSp>
      <p:grpSp>
        <p:nvGrpSpPr>
          <p:cNvPr id="22" name="Grupp 21">
            <a:extLst>
              <a:ext uri="{FF2B5EF4-FFF2-40B4-BE49-F238E27FC236}">
                <a16:creationId xmlns:a16="http://schemas.microsoft.com/office/drawing/2014/main" id="{A1079C8D-50B2-48D0-9DD0-BAEBE7F2D479}"/>
              </a:ext>
            </a:extLst>
          </p:cNvPr>
          <p:cNvGrpSpPr/>
          <p:nvPr/>
        </p:nvGrpSpPr>
        <p:grpSpPr>
          <a:xfrm rot="18968865">
            <a:off x="3593296" y="3444558"/>
            <a:ext cx="173429" cy="294110"/>
            <a:chOff x="4088408" y="3395921"/>
            <a:chExt cx="308317" cy="522864"/>
          </a:xfrm>
        </p:grpSpPr>
        <p:sp>
          <p:nvSpPr>
            <p:cNvPr id="23" name="Flödesschema: Koppling 22">
              <a:extLst>
                <a:ext uri="{FF2B5EF4-FFF2-40B4-BE49-F238E27FC236}">
                  <a16:creationId xmlns:a16="http://schemas.microsoft.com/office/drawing/2014/main" id="{3437B1C3-7D3E-4253-93E3-8FDD8E4B0049}"/>
                </a:ext>
              </a:extLst>
            </p:cNvPr>
            <p:cNvSpPr/>
            <p:nvPr/>
          </p:nvSpPr>
          <p:spPr bwMode="auto">
            <a:xfrm>
              <a:off x="4088408" y="3395921"/>
              <a:ext cx="308317" cy="288032"/>
            </a:xfrm>
            <a:prstGeom prst="flowChartConnector">
              <a:avLst/>
            </a:prstGeom>
            <a:noFill/>
            <a:ln w="28575" cap="flat" cmpd="sng" algn="ctr">
              <a:solidFill>
                <a:srgbClr val="2F5977"/>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a:endParaRPr lang="sv-SE" sz="1238">
                <a:latin typeface="+mn-lt"/>
              </a:endParaRPr>
            </a:p>
          </p:txBody>
        </p:sp>
        <p:sp>
          <p:nvSpPr>
            <p:cNvPr id="24" name="Flödesschema: Uppehåll 23">
              <a:extLst>
                <a:ext uri="{FF2B5EF4-FFF2-40B4-BE49-F238E27FC236}">
                  <a16:creationId xmlns:a16="http://schemas.microsoft.com/office/drawing/2014/main" id="{9B5F76B4-6C64-465F-A719-82B8DFECCF8A}"/>
                </a:ext>
              </a:extLst>
            </p:cNvPr>
            <p:cNvSpPr/>
            <p:nvPr/>
          </p:nvSpPr>
          <p:spPr bwMode="auto">
            <a:xfrm rot="5400000">
              <a:off x="4132404" y="3765073"/>
              <a:ext cx="212916" cy="94508"/>
            </a:xfrm>
            <a:prstGeom prst="flowChartDelay">
              <a:avLst/>
            </a:prstGeom>
            <a:solidFill>
              <a:srgbClr val="2F5977"/>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a:endParaRPr lang="sv-SE" sz="1238">
                <a:latin typeface="+mn-lt"/>
              </a:endParaRPr>
            </a:p>
          </p:txBody>
        </p:sp>
        <p:sp>
          <p:nvSpPr>
            <p:cNvPr id="25" name="Båge 24">
              <a:extLst>
                <a:ext uri="{FF2B5EF4-FFF2-40B4-BE49-F238E27FC236}">
                  <a16:creationId xmlns:a16="http://schemas.microsoft.com/office/drawing/2014/main" id="{A2609F68-2863-4071-9BB1-04104D91118A}"/>
                </a:ext>
              </a:extLst>
            </p:cNvPr>
            <p:cNvSpPr/>
            <p:nvPr/>
          </p:nvSpPr>
          <p:spPr bwMode="auto">
            <a:xfrm rot="18856000">
              <a:off x="4150539" y="3485430"/>
              <a:ext cx="184050" cy="185266"/>
            </a:xfrm>
            <a:prstGeom prst="arc">
              <a:avLst/>
            </a:prstGeom>
            <a:noFill/>
            <a:ln w="28575" cap="flat" cmpd="sng" algn="ctr">
              <a:solidFill>
                <a:schemeClr val="accent1">
                  <a:lumMod val="20000"/>
                  <a:lumOff val="80000"/>
                </a:schemeClr>
              </a:solid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a:endParaRPr lang="sv-SE" sz="1238">
                <a:latin typeface="+mn-lt"/>
              </a:endParaRPr>
            </a:p>
          </p:txBody>
        </p:sp>
        <p:sp>
          <p:nvSpPr>
            <p:cNvPr id="26" name="Flödesschema: Uppehåll 25">
              <a:extLst>
                <a:ext uri="{FF2B5EF4-FFF2-40B4-BE49-F238E27FC236}">
                  <a16:creationId xmlns:a16="http://schemas.microsoft.com/office/drawing/2014/main" id="{2CBF0DE5-C878-4E78-9AF5-AC610FFE6618}"/>
                </a:ext>
              </a:extLst>
            </p:cNvPr>
            <p:cNvSpPr/>
            <p:nvPr/>
          </p:nvSpPr>
          <p:spPr bwMode="auto">
            <a:xfrm rot="5400000">
              <a:off x="4216164" y="3672600"/>
              <a:ext cx="50411" cy="109668"/>
            </a:xfrm>
            <a:prstGeom prst="flowChartDelay">
              <a:avLst/>
            </a:prstGeom>
            <a:solidFill>
              <a:schemeClr val="bg1"/>
            </a:solidFill>
            <a:ln w="9525" cap="flat" cmpd="sng" algn="ctr">
              <a:noFill/>
              <a:prstDash val="solid"/>
              <a:round/>
              <a:headEnd type="none" w="med" len="med"/>
              <a:tailEnd type="none" w="med" len="med"/>
            </a:ln>
            <a:effectLst/>
          </p:spPr>
          <p:txBody>
            <a:bodyPr vert="horz" wrap="square" lIns="51435" tIns="25718" rIns="51435" bIns="25718" numCol="1" rtlCol="0" anchor="t" anchorCtr="0" compatLnSpc="1">
              <a:prstTxWarp prst="textNoShape">
                <a:avLst/>
              </a:prstTxWarp>
            </a:bodyPr>
            <a:lstStyle/>
            <a:p>
              <a:pPr defTabSz="514350"/>
              <a:endParaRPr lang="sv-SE" sz="1238">
                <a:latin typeface="+mn-lt"/>
              </a:endParaRPr>
            </a:p>
          </p:txBody>
        </p:sp>
      </p:grpSp>
      <p:grpSp>
        <p:nvGrpSpPr>
          <p:cNvPr id="27" name="Group 98">
            <a:extLst>
              <a:ext uri="{FF2B5EF4-FFF2-40B4-BE49-F238E27FC236}">
                <a16:creationId xmlns:a16="http://schemas.microsoft.com/office/drawing/2014/main" id="{AA868B0F-B9C8-4D41-A1A1-CF983986DB76}"/>
              </a:ext>
            </a:extLst>
          </p:cNvPr>
          <p:cNvGrpSpPr/>
          <p:nvPr/>
        </p:nvGrpSpPr>
        <p:grpSpPr>
          <a:xfrm>
            <a:off x="5154938" y="3441928"/>
            <a:ext cx="192198" cy="279350"/>
            <a:chOff x="-1587" y="-1587"/>
            <a:chExt cx="4211637" cy="6119812"/>
          </a:xfrm>
          <a:solidFill>
            <a:schemeClr val="accent5"/>
          </a:solidFill>
        </p:grpSpPr>
        <p:sp>
          <p:nvSpPr>
            <p:cNvPr id="28" name="Freeform 39">
              <a:extLst>
                <a:ext uri="{FF2B5EF4-FFF2-40B4-BE49-F238E27FC236}">
                  <a16:creationId xmlns:a16="http://schemas.microsoft.com/office/drawing/2014/main" id="{8DF86D15-C80B-4CFF-B005-5FDFDE4DE0E8}"/>
                </a:ext>
              </a:extLst>
            </p:cNvPr>
            <p:cNvSpPr>
              <a:spLocks noEditPoints="1"/>
            </p:cNvSpPr>
            <p:nvPr/>
          </p:nvSpPr>
          <p:spPr bwMode="auto">
            <a:xfrm>
              <a:off x="-1587" y="-1587"/>
              <a:ext cx="4211637" cy="6119812"/>
            </a:xfrm>
            <a:custGeom>
              <a:avLst/>
              <a:gdLst>
                <a:gd name="T0" fmla="*/ 560 w 1120"/>
                <a:gd name="T1" fmla="*/ 0 h 1629"/>
                <a:gd name="T2" fmla="*/ 0 w 1120"/>
                <a:gd name="T3" fmla="*/ 560 h 1629"/>
                <a:gd name="T4" fmla="*/ 256 w 1120"/>
                <a:gd name="T5" fmla="*/ 1174 h 1629"/>
                <a:gd name="T6" fmla="*/ 560 w 1120"/>
                <a:gd name="T7" fmla="*/ 1629 h 1629"/>
                <a:gd name="T8" fmla="*/ 864 w 1120"/>
                <a:gd name="T9" fmla="*/ 1175 h 1629"/>
                <a:gd name="T10" fmla="*/ 1120 w 1120"/>
                <a:gd name="T11" fmla="*/ 560 h 1629"/>
                <a:gd name="T12" fmla="*/ 560 w 1120"/>
                <a:gd name="T13" fmla="*/ 0 h 1629"/>
                <a:gd name="T14" fmla="*/ 692 w 1120"/>
                <a:gd name="T15" fmla="*/ 1383 h 1629"/>
                <a:gd name="T16" fmla="*/ 440 w 1120"/>
                <a:gd name="T17" fmla="*/ 1415 h 1629"/>
                <a:gd name="T18" fmla="*/ 409 w 1120"/>
                <a:gd name="T19" fmla="*/ 1319 h 1629"/>
                <a:gd name="T20" fmla="*/ 409 w 1120"/>
                <a:gd name="T21" fmla="*/ 1317 h 1629"/>
                <a:gd name="T22" fmla="*/ 724 w 1120"/>
                <a:gd name="T23" fmla="*/ 1278 h 1629"/>
                <a:gd name="T24" fmla="*/ 710 w 1120"/>
                <a:gd name="T25" fmla="*/ 1323 h 1629"/>
                <a:gd name="T26" fmla="*/ 692 w 1120"/>
                <a:gd name="T27" fmla="*/ 1383 h 1629"/>
                <a:gd name="T28" fmla="*/ 394 w 1120"/>
                <a:gd name="T29" fmla="*/ 1268 h 1629"/>
                <a:gd name="T30" fmla="*/ 363 w 1120"/>
                <a:gd name="T31" fmla="*/ 1171 h 1629"/>
                <a:gd name="T32" fmla="*/ 758 w 1120"/>
                <a:gd name="T33" fmla="*/ 1171 h 1629"/>
                <a:gd name="T34" fmla="*/ 740 w 1120"/>
                <a:gd name="T35" fmla="*/ 1225 h 1629"/>
                <a:gd name="T36" fmla="*/ 394 w 1120"/>
                <a:gd name="T37" fmla="*/ 1268 h 1629"/>
                <a:gd name="T38" fmla="*/ 560 w 1120"/>
                <a:gd name="T39" fmla="*/ 1527 h 1629"/>
                <a:gd name="T40" fmla="*/ 458 w 1120"/>
                <a:gd name="T41" fmla="*/ 1464 h 1629"/>
                <a:gd name="T42" fmla="*/ 674 w 1120"/>
                <a:gd name="T43" fmla="*/ 1437 h 1629"/>
                <a:gd name="T44" fmla="*/ 560 w 1120"/>
                <a:gd name="T45" fmla="*/ 1527 h 1629"/>
                <a:gd name="T46" fmla="*/ 798 w 1120"/>
                <a:gd name="T47" fmla="*/ 1069 h 1629"/>
                <a:gd name="T48" fmla="*/ 323 w 1120"/>
                <a:gd name="T49" fmla="*/ 1069 h 1629"/>
                <a:gd name="T50" fmla="*/ 237 w 1120"/>
                <a:gd name="T51" fmla="*/ 905 h 1629"/>
                <a:gd name="T52" fmla="*/ 102 w 1120"/>
                <a:gd name="T53" fmla="*/ 560 h 1629"/>
                <a:gd name="T54" fmla="*/ 560 w 1120"/>
                <a:gd name="T55" fmla="*/ 102 h 1629"/>
                <a:gd name="T56" fmla="*/ 1018 w 1120"/>
                <a:gd name="T57" fmla="*/ 560 h 1629"/>
                <a:gd name="T58" fmla="*/ 883 w 1120"/>
                <a:gd name="T59" fmla="*/ 906 h 1629"/>
                <a:gd name="T60" fmla="*/ 798 w 1120"/>
                <a:gd name="T61" fmla="*/ 1069 h 1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0" h="1629">
                  <a:moveTo>
                    <a:pt x="560" y="0"/>
                  </a:moveTo>
                  <a:cubicBezTo>
                    <a:pt x="251" y="0"/>
                    <a:pt x="0" y="251"/>
                    <a:pt x="0" y="560"/>
                  </a:cubicBezTo>
                  <a:cubicBezTo>
                    <a:pt x="0" y="765"/>
                    <a:pt x="188" y="983"/>
                    <a:pt x="256" y="1174"/>
                  </a:cubicBezTo>
                  <a:cubicBezTo>
                    <a:pt x="358" y="1459"/>
                    <a:pt x="347" y="1629"/>
                    <a:pt x="560" y="1629"/>
                  </a:cubicBezTo>
                  <a:cubicBezTo>
                    <a:pt x="776" y="1629"/>
                    <a:pt x="762" y="1459"/>
                    <a:pt x="864" y="1175"/>
                  </a:cubicBezTo>
                  <a:cubicBezTo>
                    <a:pt x="932" y="983"/>
                    <a:pt x="1120" y="764"/>
                    <a:pt x="1120" y="560"/>
                  </a:cubicBezTo>
                  <a:cubicBezTo>
                    <a:pt x="1120" y="251"/>
                    <a:pt x="869" y="0"/>
                    <a:pt x="560" y="0"/>
                  </a:cubicBezTo>
                  <a:close/>
                  <a:moveTo>
                    <a:pt x="692" y="1383"/>
                  </a:moveTo>
                  <a:cubicBezTo>
                    <a:pt x="440" y="1415"/>
                    <a:pt x="440" y="1415"/>
                    <a:pt x="440" y="1415"/>
                  </a:cubicBezTo>
                  <a:cubicBezTo>
                    <a:pt x="431" y="1389"/>
                    <a:pt x="421" y="1358"/>
                    <a:pt x="409" y="1319"/>
                  </a:cubicBezTo>
                  <a:cubicBezTo>
                    <a:pt x="409" y="1318"/>
                    <a:pt x="409" y="1318"/>
                    <a:pt x="409" y="1317"/>
                  </a:cubicBezTo>
                  <a:cubicBezTo>
                    <a:pt x="724" y="1278"/>
                    <a:pt x="724" y="1278"/>
                    <a:pt x="724" y="1278"/>
                  </a:cubicBezTo>
                  <a:cubicBezTo>
                    <a:pt x="719" y="1293"/>
                    <a:pt x="714" y="1309"/>
                    <a:pt x="710" y="1323"/>
                  </a:cubicBezTo>
                  <a:cubicBezTo>
                    <a:pt x="704" y="1346"/>
                    <a:pt x="698" y="1365"/>
                    <a:pt x="692" y="1383"/>
                  </a:cubicBezTo>
                  <a:close/>
                  <a:moveTo>
                    <a:pt x="394" y="1268"/>
                  </a:moveTo>
                  <a:cubicBezTo>
                    <a:pt x="385" y="1237"/>
                    <a:pt x="374" y="1205"/>
                    <a:pt x="363" y="1171"/>
                  </a:cubicBezTo>
                  <a:cubicBezTo>
                    <a:pt x="758" y="1171"/>
                    <a:pt x="758" y="1171"/>
                    <a:pt x="758" y="1171"/>
                  </a:cubicBezTo>
                  <a:cubicBezTo>
                    <a:pt x="752" y="1189"/>
                    <a:pt x="745" y="1208"/>
                    <a:pt x="740" y="1225"/>
                  </a:cubicBezTo>
                  <a:lnTo>
                    <a:pt x="394" y="1268"/>
                  </a:lnTo>
                  <a:close/>
                  <a:moveTo>
                    <a:pt x="560" y="1527"/>
                  </a:moveTo>
                  <a:cubicBezTo>
                    <a:pt x="508" y="1527"/>
                    <a:pt x="485" y="1521"/>
                    <a:pt x="458" y="1464"/>
                  </a:cubicBezTo>
                  <a:cubicBezTo>
                    <a:pt x="674" y="1437"/>
                    <a:pt x="674" y="1437"/>
                    <a:pt x="674" y="1437"/>
                  </a:cubicBezTo>
                  <a:cubicBezTo>
                    <a:pt x="643" y="1521"/>
                    <a:pt x="620" y="1527"/>
                    <a:pt x="560" y="1527"/>
                  </a:cubicBezTo>
                  <a:close/>
                  <a:moveTo>
                    <a:pt x="798" y="1069"/>
                  </a:moveTo>
                  <a:cubicBezTo>
                    <a:pt x="323" y="1069"/>
                    <a:pt x="323" y="1069"/>
                    <a:pt x="323" y="1069"/>
                  </a:cubicBezTo>
                  <a:cubicBezTo>
                    <a:pt x="297" y="1014"/>
                    <a:pt x="267" y="959"/>
                    <a:pt x="237" y="905"/>
                  </a:cubicBezTo>
                  <a:cubicBezTo>
                    <a:pt x="170" y="786"/>
                    <a:pt x="102" y="664"/>
                    <a:pt x="102" y="560"/>
                  </a:cubicBezTo>
                  <a:cubicBezTo>
                    <a:pt x="102" y="307"/>
                    <a:pt x="307" y="102"/>
                    <a:pt x="560" y="102"/>
                  </a:cubicBezTo>
                  <a:cubicBezTo>
                    <a:pt x="813" y="102"/>
                    <a:pt x="1018" y="307"/>
                    <a:pt x="1018" y="560"/>
                  </a:cubicBezTo>
                  <a:cubicBezTo>
                    <a:pt x="1018" y="663"/>
                    <a:pt x="949" y="786"/>
                    <a:pt x="883" y="906"/>
                  </a:cubicBezTo>
                  <a:cubicBezTo>
                    <a:pt x="853" y="960"/>
                    <a:pt x="823" y="1014"/>
                    <a:pt x="798" y="1069"/>
                  </a:cubicBezTo>
                  <a:close/>
                </a:path>
              </a:pathLst>
            </a:custGeom>
            <a:solidFill>
              <a:srgbClr val="2F597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028495" fontAlgn="auto">
                <a:spcBef>
                  <a:spcPts val="0"/>
                </a:spcBef>
                <a:spcAft>
                  <a:spcPts val="0"/>
                </a:spcAft>
                <a:defRPr/>
              </a:pPr>
              <a:endParaRPr lang="id-ID">
                <a:latin typeface="+mn-lt"/>
                <a:ea typeface="+mn-ea"/>
              </a:endParaRPr>
            </a:p>
          </p:txBody>
        </p:sp>
        <p:sp>
          <p:nvSpPr>
            <p:cNvPr id="29" name="Freeform 40">
              <a:extLst>
                <a:ext uri="{FF2B5EF4-FFF2-40B4-BE49-F238E27FC236}">
                  <a16:creationId xmlns:a16="http://schemas.microsoft.com/office/drawing/2014/main" id="{A8C696CF-D2CC-46C0-BEF4-1CE6E020BAB5}"/>
                </a:ext>
              </a:extLst>
            </p:cNvPr>
            <p:cNvSpPr>
              <a:spLocks/>
            </p:cNvSpPr>
            <p:nvPr/>
          </p:nvSpPr>
          <p:spPr bwMode="auto">
            <a:xfrm>
              <a:off x="957263" y="955675"/>
              <a:ext cx="1239837" cy="1239837"/>
            </a:xfrm>
            <a:custGeom>
              <a:avLst/>
              <a:gdLst>
                <a:gd name="T0" fmla="*/ 305 w 330"/>
                <a:gd name="T1" fmla="*/ 0 h 330"/>
                <a:gd name="T2" fmla="*/ 0 w 330"/>
                <a:gd name="T3" fmla="*/ 305 h 330"/>
                <a:gd name="T4" fmla="*/ 25 w 330"/>
                <a:gd name="T5" fmla="*/ 330 h 330"/>
                <a:gd name="T6" fmla="*/ 50 w 330"/>
                <a:gd name="T7" fmla="*/ 305 h 330"/>
                <a:gd name="T8" fmla="*/ 305 w 330"/>
                <a:gd name="T9" fmla="*/ 50 h 330"/>
                <a:gd name="T10" fmla="*/ 330 w 330"/>
                <a:gd name="T11" fmla="*/ 25 h 330"/>
                <a:gd name="T12" fmla="*/ 305 w 330"/>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330" h="330">
                  <a:moveTo>
                    <a:pt x="305" y="0"/>
                  </a:moveTo>
                  <a:cubicBezTo>
                    <a:pt x="137" y="0"/>
                    <a:pt x="0" y="137"/>
                    <a:pt x="0" y="305"/>
                  </a:cubicBezTo>
                  <a:cubicBezTo>
                    <a:pt x="0" y="319"/>
                    <a:pt x="11" y="330"/>
                    <a:pt x="25" y="330"/>
                  </a:cubicBezTo>
                  <a:cubicBezTo>
                    <a:pt x="39" y="330"/>
                    <a:pt x="50" y="319"/>
                    <a:pt x="50" y="305"/>
                  </a:cubicBezTo>
                  <a:cubicBezTo>
                    <a:pt x="50" y="165"/>
                    <a:pt x="165" y="50"/>
                    <a:pt x="305" y="50"/>
                  </a:cubicBezTo>
                  <a:cubicBezTo>
                    <a:pt x="319" y="50"/>
                    <a:pt x="330" y="39"/>
                    <a:pt x="330" y="25"/>
                  </a:cubicBezTo>
                  <a:cubicBezTo>
                    <a:pt x="330" y="11"/>
                    <a:pt x="319" y="0"/>
                    <a:pt x="305"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1028495" fontAlgn="auto">
                <a:spcBef>
                  <a:spcPts val="0"/>
                </a:spcBef>
                <a:spcAft>
                  <a:spcPts val="0"/>
                </a:spcAft>
                <a:defRPr/>
              </a:pPr>
              <a:endParaRPr lang="id-ID">
                <a:latin typeface="+mn-lt"/>
                <a:ea typeface="+mn-ea"/>
              </a:endParaRPr>
            </a:p>
          </p:txBody>
        </p:sp>
      </p:grpSp>
      <p:pic>
        <p:nvPicPr>
          <p:cNvPr id="30" name="Bildobjekt 29">
            <a:extLst>
              <a:ext uri="{FF2B5EF4-FFF2-40B4-BE49-F238E27FC236}">
                <a16:creationId xmlns:a16="http://schemas.microsoft.com/office/drawing/2014/main" id="{9FD42152-72BB-482C-B4F2-67C54B7D502C}"/>
              </a:ext>
            </a:extLst>
          </p:cNvPr>
          <p:cNvPicPr>
            <a:picLocks noChangeAspect="1"/>
          </p:cNvPicPr>
          <p:nvPr/>
        </p:nvPicPr>
        <p:blipFill rotWithShape="1">
          <a:blip r:embed="rId7"/>
          <a:srcRect t="-1" b="10017"/>
          <a:stretch/>
        </p:blipFill>
        <p:spPr>
          <a:xfrm>
            <a:off x="6648636" y="3436934"/>
            <a:ext cx="352743" cy="296281"/>
          </a:xfrm>
          <a:prstGeom prst="roundRect">
            <a:avLst/>
          </a:prstGeom>
        </p:spPr>
      </p:pic>
      <p:sp>
        <p:nvSpPr>
          <p:cNvPr id="31" name="textruta 30">
            <a:extLst>
              <a:ext uri="{FF2B5EF4-FFF2-40B4-BE49-F238E27FC236}">
                <a16:creationId xmlns:a16="http://schemas.microsoft.com/office/drawing/2014/main" id="{C9884B8D-5C80-424B-9A3F-2421ED10324A}"/>
              </a:ext>
            </a:extLst>
          </p:cNvPr>
          <p:cNvSpPr txBox="1"/>
          <p:nvPr/>
        </p:nvSpPr>
        <p:spPr>
          <a:xfrm>
            <a:off x="1401901" y="4130315"/>
            <a:ext cx="2236064" cy="907941"/>
          </a:xfrm>
          <a:prstGeom prst="rect">
            <a:avLst/>
          </a:prstGeom>
          <a:noFill/>
        </p:spPr>
        <p:txBody>
          <a:bodyPr wrap="square" rtlCol="0">
            <a:spAutoFit/>
          </a:bodyPr>
          <a:lstStyle/>
          <a:p>
            <a:pPr marL="214313" indent="-214313">
              <a:spcAft>
                <a:spcPts val="150"/>
              </a:spcAft>
              <a:buClr>
                <a:srgbClr val="47A07C"/>
              </a:buClr>
              <a:buFont typeface="Arial" charset="0"/>
              <a:buChar char="•"/>
            </a:pPr>
            <a:r>
              <a:rPr lang="sv-SE" sz="1200" dirty="0">
                <a:latin typeface="+mn-lt"/>
              </a:rPr>
              <a:t>Lokaler &amp; </a:t>
            </a:r>
            <a:r>
              <a:rPr lang="sv-SE" sz="1200" dirty="0" err="1">
                <a:latin typeface="+mn-lt"/>
              </a:rPr>
              <a:t>Klimatskal</a:t>
            </a:r>
            <a:endParaRPr lang="sv-SE" sz="1200" dirty="0">
              <a:latin typeface="+mn-lt"/>
            </a:endParaRPr>
          </a:p>
          <a:p>
            <a:pPr marL="214313" indent="-214313">
              <a:spcAft>
                <a:spcPts val="150"/>
              </a:spcAft>
              <a:buClr>
                <a:srgbClr val="47A07C"/>
              </a:buClr>
              <a:buFont typeface="Arial" charset="0"/>
              <a:buChar char="•"/>
            </a:pPr>
            <a:r>
              <a:rPr lang="sv-SE" sz="1200" dirty="0">
                <a:latin typeface="+mn-lt"/>
              </a:rPr>
              <a:t>Kyla &amp; Uppvärmning</a:t>
            </a:r>
          </a:p>
          <a:p>
            <a:pPr marL="214313" indent="-214313">
              <a:spcAft>
                <a:spcPts val="150"/>
              </a:spcAft>
              <a:buClr>
                <a:srgbClr val="47A07C"/>
              </a:buClr>
              <a:buFont typeface="Arial" charset="0"/>
              <a:buChar char="•"/>
            </a:pPr>
            <a:r>
              <a:rPr lang="sv-SE" sz="1200" dirty="0">
                <a:latin typeface="+mn-lt"/>
              </a:rPr>
              <a:t>Varmvatten</a:t>
            </a:r>
          </a:p>
          <a:p>
            <a:pPr marL="214313" indent="-214313">
              <a:spcAft>
                <a:spcPts val="150"/>
              </a:spcAft>
              <a:buClr>
                <a:srgbClr val="47A07C"/>
              </a:buClr>
              <a:buFont typeface="Arial" charset="0"/>
              <a:buChar char="•"/>
            </a:pPr>
            <a:r>
              <a:rPr lang="sv-SE" sz="1200" dirty="0">
                <a:latin typeface="+mn-lt"/>
              </a:rPr>
              <a:t>Belysning</a:t>
            </a:r>
          </a:p>
        </p:txBody>
      </p:sp>
      <p:sp>
        <p:nvSpPr>
          <p:cNvPr id="32" name="textruta 31">
            <a:extLst>
              <a:ext uri="{FF2B5EF4-FFF2-40B4-BE49-F238E27FC236}">
                <a16:creationId xmlns:a16="http://schemas.microsoft.com/office/drawing/2014/main" id="{4802D4CF-8F22-4C5F-B65E-8FAE4161466C}"/>
              </a:ext>
            </a:extLst>
          </p:cNvPr>
          <p:cNvSpPr txBox="1"/>
          <p:nvPr/>
        </p:nvSpPr>
        <p:spPr>
          <a:xfrm>
            <a:off x="3691314" y="4138375"/>
            <a:ext cx="1759591" cy="1210588"/>
          </a:xfrm>
          <a:prstGeom prst="rect">
            <a:avLst/>
          </a:prstGeom>
          <a:noFill/>
        </p:spPr>
        <p:txBody>
          <a:bodyPr wrap="square" rtlCol="0">
            <a:spAutoFit/>
          </a:bodyPr>
          <a:lstStyle/>
          <a:p>
            <a:pPr marL="214313" indent="-214313">
              <a:spcAft>
                <a:spcPts val="150"/>
              </a:spcAft>
              <a:buClr>
                <a:srgbClr val="47A07C"/>
              </a:buClr>
              <a:buFont typeface="Arial" charset="0"/>
              <a:buChar char="•"/>
            </a:pPr>
            <a:r>
              <a:rPr lang="sv-SE" sz="1200" dirty="0">
                <a:latin typeface="+mn-lt"/>
              </a:rPr>
              <a:t>Ventilation</a:t>
            </a:r>
          </a:p>
          <a:p>
            <a:pPr marL="214313" indent="-214313">
              <a:spcAft>
                <a:spcPts val="150"/>
              </a:spcAft>
              <a:buClr>
                <a:srgbClr val="47A07C"/>
              </a:buClr>
              <a:buFont typeface="Arial" charset="0"/>
              <a:buChar char="•"/>
            </a:pPr>
            <a:r>
              <a:rPr lang="sv-SE" sz="1200" dirty="0">
                <a:latin typeface="+mn-lt"/>
              </a:rPr>
              <a:t>El &amp; Tryckluft </a:t>
            </a:r>
          </a:p>
          <a:p>
            <a:pPr marL="214313" indent="-214313">
              <a:spcAft>
                <a:spcPts val="150"/>
              </a:spcAft>
              <a:buClr>
                <a:srgbClr val="47A07C"/>
              </a:buClr>
              <a:buFont typeface="Arial" charset="0"/>
              <a:buChar char="•"/>
            </a:pPr>
            <a:r>
              <a:rPr lang="sv-SE" sz="1200" dirty="0">
                <a:latin typeface="+mn-lt"/>
              </a:rPr>
              <a:t>Maskiner/utrustning</a:t>
            </a:r>
          </a:p>
          <a:p>
            <a:pPr marL="214313" indent="-214313">
              <a:spcAft>
                <a:spcPts val="150"/>
              </a:spcAft>
              <a:buClr>
                <a:srgbClr val="47A07C"/>
              </a:buClr>
              <a:buFont typeface="Arial" charset="0"/>
              <a:buChar char="•"/>
            </a:pPr>
            <a:r>
              <a:rPr lang="sv-SE" sz="1200" dirty="0">
                <a:latin typeface="+mn-lt"/>
              </a:rPr>
              <a:t>Transport</a:t>
            </a:r>
          </a:p>
          <a:p>
            <a:pPr>
              <a:spcAft>
                <a:spcPts val="150"/>
              </a:spcAft>
              <a:buClr>
                <a:srgbClr val="47A07C"/>
              </a:buClr>
            </a:pPr>
            <a:endParaRPr lang="sv-SE" dirty="0">
              <a:latin typeface="+mn-lt"/>
            </a:endParaRPr>
          </a:p>
        </p:txBody>
      </p:sp>
      <p:sp>
        <p:nvSpPr>
          <p:cNvPr id="33" name="Rektangel med rundade hörn 4">
            <a:extLst>
              <a:ext uri="{FF2B5EF4-FFF2-40B4-BE49-F238E27FC236}">
                <a16:creationId xmlns:a16="http://schemas.microsoft.com/office/drawing/2014/main" id="{8181564A-F19B-493F-991A-734247F1CC87}"/>
              </a:ext>
            </a:extLst>
          </p:cNvPr>
          <p:cNvSpPr/>
          <p:nvPr/>
        </p:nvSpPr>
        <p:spPr>
          <a:xfrm>
            <a:off x="5961390" y="4064227"/>
            <a:ext cx="1500200" cy="997796"/>
          </a:xfrm>
          <a:prstGeom prst="roundRect">
            <a:avLst/>
          </a:prstGeom>
          <a:solidFill>
            <a:srgbClr val="47A07C"/>
          </a:solidFill>
          <a:ln w="28575">
            <a:solidFill>
              <a:srgbClr val="47A07C"/>
            </a:solidFill>
          </a:ln>
        </p:spPr>
        <p:style>
          <a:lnRef idx="1">
            <a:schemeClr val="accent1"/>
          </a:lnRef>
          <a:fillRef idx="3">
            <a:schemeClr val="accent1"/>
          </a:fillRef>
          <a:effectRef idx="2">
            <a:schemeClr val="accent1"/>
          </a:effectRef>
          <a:fontRef idx="minor">
            <a:schemeClr val="lt1"/>
          </a:fontRef>
        </p:style>
        <p:txBody>
          <a:bodyPr rtlCol="0" anchor="ctr"/>
          <a:lstStyle/>
          <a:p>
            <a:pPr marL="214313" indent="-214313">
              <a:spcAft>
                <a:spcPts val="150"/>
              </a:spcAft>
              <a:buClr>
                <a:schemeClr val="bg1"/>
              </a:buClr>
              <a:buFont typeface="Wingdings" charset="2"/>
              <a:buChar char="ü"/>
            </a:pPr>
            <a:r>
              <a:rPr lang="sv-SE" sz="1050" dirty="0">
                <a:solidFill>
                  <a:schemeClr val="bg1"/>
                </a:solidFill>
              </a:rPr>
              <a:t>Natur &amp; miljö  </a:t>
            </a:r>
          </a:p>
          <a:p>
            <a:pPr marL="214313" indent="-214313">
              <a:spcAft>
                <a:spcPts val="150"/>
              </a:spcAft>
              <a:buClr>
                <a:schemeClr val="bg1"/>
              </a:buClr>
              <a:buFont typeface="Wingdings" charset="2"/>
              <a:buChar char="ü"/>
            </a:pPr>
            <a:r>
              <a:rPr lang="sv-SE" sz="1050" dirty="0">
                <a:solidFill>
                  <a:schemeClr val="bg1"/>
                </a:solidFill>
              </a:rPr>
              <a:t>Arbetsmiljön</a:t>
            </a:r>
          </a:p>
          <a:p>
            <a:pPr marL="214313" indent="-214313">
              <a:spcAft>
                <a:spcPts val="150"/>
              </a:spcAft>
              <a:buClr>
                <a:schemeClr val="bg1"/>
              </a:buClr>
              <a:buFont typeface="Wingdings" charset="2"/>
              <a:buChar char="ü"/>
            </a:pPr>
            <a:r>
              <a:rPr lang="sv-SE" sz="1050" dirty="0">
                <a:solidFill>
                  <a:schemeClr val="bg1"/>
                </a:solidFill>
              </a:rPr>
              <a:t>Konkurrenskraft</a:t>
            </a:r>
          </a:p>
          <a:p>
            <a:pPr marL="214313" indent="-214313">
              <a:spcAft>
                <a:spcPts val="150"/>
              </a:spcAft>
              <a:buClr>
                <a:schemeClr val="bg1"/>
              </a:buClr>
              <a:buFont typeface="Wingdings" charset="2"/>
              <a:buChar char="ü"/>
            </a:pPr>
            <a:r>
              <a:rPr lang="sv-SE" sz="1050" dirty="0">
                <a:solidFill>
                  <a:schemeClr val="bg1"/>
                </a:solidFill>
              </a:rPr>
              <a:t>10 % Spara energi</a:t>
            </a:r>
          </a:p>
        </p:txBody>
      </p:sp>
      <p:pic>
        <p:nvPicPr>
          <p:cNvPr id="34" name="Bildobjekt 33">
            <a:extLst>
              <a:ext uri="{FF2B5EF4-FFF2-40B4-BE49-F238E27FC236}">
                <a16:creationId xmlns:a16="http://schemas.microsoft.com/office/drawing/2014/main" id="{2E3ED170-1EF3-4C6C-B7D8-750841B88139}"/>
              </a:ext>
            </a:extLst>
          </p:cNvPr>
          <p:cNvPicPr>
            <a:picLocks noChangeAspect="1"/>
          </p:cNvPicPr>
          <p:nvPr/>
        </p:nvPicPr>
        <p:blipFill>
          <a:blip r:embed="rId8"/>
          <a:stretch>
            <a:fillRect/>
          </a:stretch>
        </p:blipFill>
        <p:spPr>
          <a:xfrm>
            <a:off x="521549" y="6021289"/>
            <a:ext cx="2383715" cy="504056"/>
          </a:xfrm>
          <a:prstGeom prst="rect">
            <a:avLst/>
          </a:prstGeom>
        </p:spPr>
      </p:pic>
      <p:pic>
        <p:nvPicPr>
          <p:cNvPr id="35" name="Bildobjekt 34">
            <a:extLst>
              <a:ext uri="{FF2B5EF4-FFF2-40B4-BE49-F238E27FC236}">
                <a16:creationId xmlns:a16="http://schemas.microsoft.com/office/drawing/2014/main" id="{EFAD1F61-AFA6-40A9-9FED-9B659A55DF83}"/>
              </a:ext>
            </a:extLst>
          </p:cNvPr>
          <p:cNvPicPr>
            <a:picLocks noChangeAspect="1"/>
          </p:cNvPicPr>
          <p:nvPr/>
        </p:nvPicPr>
        <p:blipFill>
          <a:blip r:embed="rId9"/>
          <a:stretch>
            <a:fillRect/>
          </a:stretch>
        </p:blipFill>
        <p:spPr>
          <a:xfrm>
            <a:off x="6948264" y="5892734"/>
            <a:ext cx="1810916" cy="630172"/>
          </a:xfrm>
          <a:prstGeom prst="rect">
            <a:avLst/>
          </a:prstGeom>
        </p:spPr>
      </p:pic>
    </p:spTree>
    <p:extLst>
      <p:ext uri="{BB962C8B-B14F-4D97-AF65-F5344CB8AC3E}">
        <p14:creationId xmlns:p14="http://schemas.microsoft.com/office/powerpoint/2010/main" val="164900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xEl>
                                              <p:pRg st="3" end="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5" name="textruta 4"/>
          <p:cNvSpPr txBox="1"/>
          <p:nvPr/>
        </p:nvSpPr>
        <p:spPr>
          <a:xfrm>
            <a:off x="1371600" y="4671298"/>
            <a:ext cx="4572000" cy="646331"/>
          </a:xfrm>
          <a:prstGeom prst="rect">
            <a:avLst/>
          </a:prstGeom>
          <a:noFill/>
        </p:spPr>
        <p:txBody>
          <a:bodyPr wrap="square" rtlCol="0">
            <a:spAutoFit/>
          </a:bodyPr>
          <a:lstStyle/>
          <a:p>
            <a:endParaRPr lang="sv-SE">
              <a:latin typeface="Arial"/>
              <a:cs typeface="Arial"/>
            </a:endParaRPr>
          </a:p>
          <a:p>
            <a:endParaRPr lang="sv-SE">
              <a:latin typeface="Arial"/>
              <a:cs typeface="Arial"/>
            </a:endParaRPr>
          </a:p>
        </p:txBody>
      </p:sp>
      <p:sp>
        <p:nvSpPr>
          <p:cNvPr id="6" name="Rubrik 1"/>
          <p:cNvSpPr>
            <a:spLocks noGrp="1"/>
          </p:cNvSpPr>
          <p:nvPr>
            <p:ph type="title"/>
          </p:nvPr>
        </p:nvSpPr>
        <p:spPr>
          <a:xfrm>
            <a:off x="255984" y="2348880"/>
            <a:ext cx="8229600" cy="1143000"/>
          </a:xfrm>
        </p:spPr>
        <p:txBody>
          <a:bodyPr/>
          <a:lstStyle/>
          <a:p>
            <a:r>
              <a:rPr lang="sv-SE" sz="4000" b="1" dirty="0">
                <a:latin typeface="Arial"/>
                <a:cs typeface="Arial"/>
              </a:rPr>
              <a:t>Intervjufrågor - kundmöte</a:t>
            </a:r>
          </a:p>
        </p:txBody>
      </p:sp>
      <p:cxnSp>
        <p:nvCxnSpPr>
          <p:cNvPr id="8" name="Rak 7"/>
          <p:cNvCxnSpPr/>
          <p:nvPr/>
        </p:nvCxnSpPr>
        <p:spPr>
          <a:xfrm>
            <a:off x="0" y="3573016"/>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5496" y="2348880"/>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00406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16387" name="Text Box 2"/>
          <p:cNvSpPr txBox="1">
            <a:spLocks noChangeArrowheads="1"/>
          </p:cNvSpPr>
          <p:nvPr/>
        </p:nvSpPr>
        <p:spPr bwMode="auto">
          <a:xfrm>
            <a:off x="2736304" y="165100"/>
            <a:ext cx="3707904" cy="707886"/>
          </a:xfrm>
          <a:prstGeom prst="rect">
            <a:avLst/>
          </a:prstGeom>
          <a:noFill/>
          <a:ln w="9525">
            <a:noFill/>
            <a:miter lim="800000"/>
            <a:headEnd/>
            <a:tailEnd/>
          </a:ln>
        </p:spPr>
        <p:txBody>
          <a:bodyPr wrap="square">
            <a:prstTxWarp prst="textNoShape">
              <a:avLst/>
            </a:prstTxWarp>
            <a:spAutoFit/>
          </a:bodyPr>
          <a:lstStyle/>
          <a:p>
            <a:r>
              <a:rPr lang="sv-SE" sz="4000" b="1">
                <a:solidFill>
                  <a:srgbClr val="000000"/>
                </a:solidFill>
                <a:latin typeface="Arial"/>
                <a:cs typeface="Arial"/>
              </a:rPr>
              <a:t>Intervjufrågor</a:t>
            </a:r>
          </a:p>
        </p:txBody>
      </p:sp>
      <p:sp>
        <p:nvSpPr>
          <p:cNvPr id="16388" name="Rectangle 4"/>
          <p:cNvSpPr txBox="1">
            <a:spLocks noChangeArrowheads="1"/>
          </p:cNvSpPr>
          <p:nvPr/>
        </p:nvSpPr>
        <p:spPr bwMode="auto">
          <a:xfrm>
            <a:off x="1331913" y="1196975"/>
            <a:ext cx="3451225" cy="4276725"/>
          </a:xfrm>
          <a:prstGeom prst="rect">
            <a:avLst/>
          </a:prstGeom>
          <a:noFill/>
          <a:ln w="9525">
            <a:noFill/>
            <a:miter lim="800000"/>
            <a:headEnd/>
            <a:tailEnd/>
          </a:ln>
        </p:spPr>
        <p:txBody>
          <a:bodyPr>
            <a:prstTxWarp prst="textNoShape">
              <a:avLst/>
            </a:prstTxWarp>
          </a:bodyPr>
          <a:lstStyle/>
          <a:p>
            <a:pPr marL="342900" indent="-342900" defTabSz="914400">
              <a:spcBef>
                <a:spcPct val="20000"/>
              </a:spcBef>
              <a:buFontTx/>
              <a:buChar char="•"/>
            </a:pPr>
            <a:endParaRPr lang="sv-SE" sz="2400">
              <a:solidFill>
                <a:schemeClr val="accent2"/>
              </a:solidFill>
              <a:latin typeface="+mj-lt"/>
            </a:endParaRPr>
          </a:p>
          <a:p>
            <a:pPr marL="342900" indent="-342900" defTabSz="914400">
              <a:spcBef>
                <a:spcPct val="20000"/>
              </a:spcBef>
              <a:buFontTx/>
              <a:buChar char="•"/>
            </a:pPr>
            <a:endParaRPr lang="sv-SE" sz="2400">
              <a:solidFill>
                <a:schemeClr val="accent2"/>
              </a:solidFill>
              <a:latin typeface="+mj-lt"/>
            </a:endParaRPr>
          </a:p>
        </p:txBody>
      </p:sp>
      <p:sp>
        <p:nvSpPr>
          <p:cNvPr id="7" name="Text Box 5"/>
          <p:cNvSpPr txBox="1">
            <a:spLocks noChangeArrowheads="1"/>
          </p:cNvSpPr>
          <p:nvPr/>
        </p:nvSpPr>
        <p:spPr bwMode="auto">
          <a:xfrm>
            <a:off x="179512" y="1425832"/>
            <a:ext cx="6696744" cy="10572120"/>
          </a:xfrm>
          <a:prstGeom prst="rect">
            <a:avLst/>
          </a:prstGeom>
          <a:noFill/>
          <a:ln w="9525">
            <a:noFill/>
            <a:miter lim="800000"/>
            <a:headEnd/>
            <a:tailEnd/>
          </a:ln>
        </p:spPr>
        <p:txBody>
          <a:bodyPr wrap="square">
            <a:prstTxWarp prst="textNoShape">
              <a:avLst/>
            </a:prstTxWarp>
            <a:spAutoFit/>
          </a:bodyPr>
          <a:lstStyle/>
          <a:p>
            <a:pPr marL="342900" indent="-342900">
              <a:spcBef>
                <a:spcPct val="50000"/>
              </a:spcBef>
            </a:pPr>
            <a:endParaRPr lang="sv-SE" sz="2400" b="1">
              <a:latin typeface="+mj-lt"/>
            </a:endParaRPr>
          </a:p>
          <a:p>
            <a:pPr marL="342900" indent="-342900">
              <a:spcBef>
                <a:spcPct val="50000"/>
              </a:spcBef>
              <a:buClr>
                <a:srgbClr val="349DEB"/>
              </a:buClr>
              <a:buFont typeface="Arial"/>
              <a:buChar char="•"/>
            </a:pPr>
            <a:r>
              <a:rPr lang="sv-SE" sz="2400" b="1">
                <a:latin typeface="+mj-lt"/>
              </a:rPr>
              <a:t>Förväntningar/Viktigt</a:t>
            </a:r>
          </a:p>
          <a:p>
            <a:pPr marL="342900" indent="-342900">
              <a:spcBef>
                <a:spcPct val="50000"/>
              </a:spcBef>
              <a:buClr>
                <a:srgbClr val="349DEB"/>
              </a:buClr>
              <a:buFont typeface="Arial"/>
              <a:buChar char="•"/>
            </a:pPr>
            <a:endParaRPr lang="sv-SE" sz="2400" b="1">
              <a:latin typeface="+mj-lt"/>
            </a:endParaRPr>
          </a:p>
          <a:p>
            <a:pPr marL="342900" indent="-342900">
              <a:spcBef>
                <a:spcPct val="50000"/>
              </a:spcBef>
              <a:buClr>
                <a:srgbClr val="349DEB"/>
              </a:buClr>
              <a:buFont typeface="Arial"/>
              <a:buChar char="•"/>
            </a:pPr>
            <a:r>
              <a:rPr lang="sv-SE" sz="2400" b="1">
                <a:latin typeface="+mj-lt"/>
              </a:rPr>
              <a:t>Kunskap/erfarenhet</a:t>
            </a:r>
          </a:p>
          <a:p>
            <a:pPr marL="342900" indent="-342900">
              <a:spcBef>
                <a:spcPct val="50000"/>
              </a:spcBef>
              <a:buClr>
                <a:srgbClr val="349DEB"/>
              </a:buClr>
              <a:buFont typeface="Arial"/>
              <a:buChar char="•"/>
            </a:pPr>
            <a:endParaRPr lang="sv-SE" sz="2400" b="1">
              <a:latin typeface="+mj-lt"/>
            </a:endParaRPr>
          </a:p>
          <a:p>
            <a:pPr marL="342900" indent="-342900">
              <a:spcBef>
                <a:spcPct val="50000"/>
              </a:spcBef>
              <a:buClr>
                <a:srgbClr val="349DEB"/>
              </a:buClr>
              <a:buFont typeface="Arial"/>
              <a:buChar char="•"/>
            </a:pPr>
            <a:r>
              <a:rPr lang="sv-SE" sz="2400" b="1">
                <a:latin typeface="+mj-lt"/>
              </a:rPr>
              <a:t>Företag</a:t>
            </a:r>
          </a:p>
          <a:p>
            <a:pPr>
              <a:spcBef>
                <a:spcPct val="50000"/>
              </a:spcBef>
              <a:buClr>
                <a:srgbClr val="349DEB"/>
              </a:buClr>
            </a:pPr>
            <a:endParaRPr lang="sv-SE" sz="2400" b="1">
              <a:latin typeface="+mj-lt"/>
            </a:endParaRPr>
          </a:p>
          <a:p>
            <a:pPr marL="342900" indent="-342900">
              <a:spcBef>
                <a:spcPct val="50000"/>
              </a:spcBef>
              <a:buClr>
                <a:srgbClr val="349DEB"/>
              </a:buClr>
              <a:buFont typeface="Arial"/>
              <a:buChar char="•"/>
            </a:pPr>
            <a:r>
              <a:rPr lang="sv-SE" sz="2400" b="1">
                <a:latin typeface="+mj-lt"/>
              </a:rPr>
              <a:t>Konkurrens </a:t>
            </a:r>
          </a:p>
          <a:p>
            <a:pPr marL="342900" indent="-342900">
              <a:spcBef>
                <a:spcPct val="50000"/>
              </a:spcBef>
            </a:pPr>
            <a:endParaRPr lang="sv-SE" sz="2400" b="1">
              <a:latin typeface="+mj-lt"/>
            </a:endParaRPr>
          </a:p>
          <a:p>
            <a:pPr marL="342900" indent="-342900">
              <a:spcBef>
                <a:spcPct val="50000"/>
              </a:spcBef>
            </a:pPr>
            <a:endParaRPr lang="sv-SE" sz="2400" b="1">
              <a:latin typeface="+mj-lt"/>
            </a:endParaRPr>
          </a:p>
          <a:p>
            <a:pPr marL="342900" indent="-342900">
              <a:spcBef>
                <a:spcPct val="50000"/>
              </a:spcBef>
            </a:pPr>
            <a:endParaRPr lang="sv-SE" sz="2400" b="1">
              <a:latin typeface="+mj-lt"/>
            </a:endParaRPr>
          </a:p>
          <a:p>
            <a:pPr marL="342900" indent="-342900">
              <a:spcBef>
                <a:spcPct val="50000"/>
              </a:spcBef>
            </a:pPr>
            <a:endParaRPr lang="sv-SE" b="1">
              <a:latin typeface="+mj-lt"/>
            </a:endParaRPr>
          </a:p>
          <a:p>
            <a:pPr marL="342900" indent="-342900">
              <a:spcBef>
                <a:spcPct val="50000"/>
              </a:spcBef>
            </a:pPr>
            <a:endParaRPr lang="sv-SE" b="1">
              <a:latin typeface="+mj-lt"/>
            </a:endParaRPr>
          </a:p>
          <a:p>
            <a:pPr marL="342900" indent="-342900">
              <a:spcBef>
                <a:spcPct val="50000"/>
              </a:spcBef>
            </a:pPr>
            <a:endParaRPr lang="sv-SE" b="1">
              <a:latin typeface="+mj-lt"/>
            </a:endParaRPr>
          </a:p>
          <a:p>
            <a:pPr marL="342900" indent="-342900">
              <a:spcBef>
                <a:spcPct val="50000"/>
              </a:spcBef>
            </a:pPr>
            <a:r>
              <a:rPr lang="sv-SE" b="1">
                <a:latin typeface="+mj-lt"/>
              </a:rPr>
              <a:t> </a:t>
            </a:r>
          </a:p>
          <a:p>
            <a:pPr marL="342900" indent="-342900">
              <a:spcBef>
                <a:spcPct val="50000"/>
              </a:spcBef>
            </a:pPr>
            <a:endParaRPr lang="sv-SE" b="1">
              <a:latin typeface="+mj-lt"/>
            </a:endParaRPr>
          </a:p>
          <a:p>
            <a:pPr marL="342900" indent="-342900">
              <a:spcBef>
                <a:spcPct val="50000"/>
              </a:spcBef>
            </a:pPr>
            <a:r>
              <a:rPr lang="sv-SE" b="1">
                <a:latin typeface="+mj-lt"/>
              </a:rPr>
              <a:t> </a:t>
            </a:r>
          </a:p>
          <a:p>
            <a:pPr marL="342900" indent="-342900">
              <a:spcBef>
                <a:spcPct val="50000"/>
              </a:spcBef>
            </a:pPr>
            <a:endParaRPr lang="sv-SE" b="1">
              <a:latin typeface="+mj-lt"/>
            </a:endParaRPr>
          </a:p>
          <a:p>
            <a:pPr marL="342900" indent="-342900">
              <a:spcBef>
                <a:spcPct val="50000"/>
              </a:spcBef>
            </a:pPr>
            <a:endParaRPr lang="sv-SE" b="1">
              <a:latin typeface="+mj-lt"/>
            </a:endParaRPr>
          </a:p>
          <a:p>
            <a:pPr marL="342900" indent="-342900">
              <a:spcBef>
                <a:spcPct val="50000"/>
              </a:spcBef>
            </a:pPr>
            <a:endParaRPr lang="sv-SE" b="1">
              <a:latin typeface="+mj-lt"/>
            </a:endParaRPr>
          </a:p>
          <a:p>
            <a:pPr marL="342900" indent="-342900">
              <a:spcBef>
                <a:spcPct val="50000"/>
              </a:spcBef>
            </a:pPr>
            <a:endParaRPr lang="sv-SE" b="1">
              <a:latin typeface="+mj-lt"/>
            </a:endParaRPr>
          </a:p>
          <a:p>
            <a:pPr marL="342900" indent="-342900">
              <a:spcBef>
                <a:spcPct val="50000"/>
              </a:spcBef>
            </a:pPr>
            <a:endParaRPr lang="sv-SE" b="1">
              <a:latin typeface="+mj-lt"/>
            </a:endParaRPr>
          </a:p>
        </p:txBody>
      </p:sp>
      <p:pic>
        <p:nvPicPr>
          <p:cNvPr id="8" name="Bildobjekt 7" descr="Skärmavbild 2012-11-15 kl. 15.11.39.png"/>
          <p:cNvPicPr>
            <a:picLocks noChangeAspect="1"/>
          </p:cNvPicPr>
          <p:nvPr/>
        </p:nvPicPr>
        <p:blipFill>
          <a:blip r:embed="rId3"/>
          <a:stretch>
            <a:fillRect/>
          </a:stretch>
        </p:blipFill>
        <p:spPr>
          <a:xfrm>
            <a:off x="3598769" y="2088806"/>
            <a:ext cx="5240431" cy="3581400"/>
          </a:xfrm>
          <a:prstGeom prst="rect">
            <a:avLst/>
          </a:prstGeom>
        </p:spPr>
      </p:pic>
      <p:cxnSp>
        <p:nvCxnSpPr>
          <p:cNvPr id="10" name="Rak 9"/>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11" name="textruta 10"/>
          <p:cNvSpPr txBox="1"/>
          <p:nvPr/>
        </p:nvSpPr>
        <p:spPr>
          <a:xfrm>
            <a:off x="2133600" y="1052736"/>
            <a:ext cx="5102696" cy="369332"/>
          </a:xfrm>
          <a:prstGeom prst="rect">
            <a:avLst/>
          </a:prstGeom>
          <a:noFill/>
        </p:spPr>
        <p:txBody>
          <a:bodyPr wrap="square" rtlCol="0">
            <a:spAutoFit/>
          </a:bodyPr>
          <a:lstStyle/>
          <a:p>
            <a:r>
              <a:rPr lang="sv-SE" b="1">
                <a:solidFill>
                  <a:srgbClr val="349DEB"/>
                </a:solidFill>
              </a:rPr>
              <a:t>Uppgift</a:t>
            </a:r>
            <a:r>
              <a:rPr lang="sv-SE" b="1"/>
              <a:t>: </a:t>
            </a:r>
            <a:r>
              <a:rPr lang="sv-SE"/>
              <a:t>Gör egna intervjufrågor?</a:t>
            </a:r>
          </a:p>
        </p:txBody>
      </p:sp>
      <p:pic>
        <p:nvPicPr>
          <p:cNvPr id="9" name="Bildobjekt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9713" y="168464"/>
            <a:ext cx="908901" cy="372501"/>
          </a:xfrm>
          <a:prstGeom prst="rect">
            <a:avLst/>
          </a:prstGeom>
        </p:spPr>
      </p:pic>
    </p:spTree>
    <p:extLst>
      <p:ext uri="{BB962C8B-B14F-4D97-AF65-F5344CB8AC3E}">
        <p14:creationId xmlns:p14="http://schemas.microsoft.com/office/powerpoint/2010/main" val="102399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5" name="textruta 4"/>
          <p:cNvSpPr txBox="1"/>
          <p:nvPr/>
        </p:nvSpPr>
        <p:spPr>
          <a:xfrm>
            <a:off x="1371600" y="4671298"/>
            <a:ext cx="4572000" cy="646331"/>
          </a:xfrm>
          <a:prstGeom prst="rect">
            <a:avLst/>
          </a:prstGeom>
          <a:noFill/>
        </p:spPr>
        <p:txBody>
          <a:bodyPr wrap="square" rtlCol="0">
            <a:spAutoFit/>
          </a:bodyPr>
          <a:lstStyle/>
          <a:p>
            <a:endParaRPr lang="sv-SE">
              <a:latin typeface="Arial"/>
              <a:cs typeface="Arial"/>
            </a:endParaRPr>
          </a:p>
          <a:p>
            <a:endParaRPr lang="sv-SE">
              <a:latin typeface="Arial"/>
              <a:cs typeface="Arial"/>
            </a:endParaRPr>
          </a:p>
        </p:txBody>
      </p:sp>
      <p:sp>
        <p:nvSpPr>
          <p:cNvPr id="6" name="Rubrik 1"/>
          <p:cNvSpPr>
            <a:spLocks noGrp="1"/>
          </p:cNvSpPr>
          <p:nvPr>
            <p:ph type="title"/>
          </p:nvPr>
        </p:nvSpPr>
        <p:spPr>
          <a:xfrm>
            <a:off x="255984" y="2348880"/>
            <a:ext cx="8229600" cy="1143000"/>
          </a:xfrm>
        </p:spPr>
        <p:txBody>
          <a:bodyPr/>
          <a:lstStyle/>
          <a:p>
            <a:r>
              <a:rPr lang="sv-SE" sz="4000" b="1">
                <a:latin typeface="Arial"/>
                <a:cs typeface="Arial"/>
              </a:rPr>
              <a:t>Presentation och behovsfrågor</a:t>
            </a:r>
          </a:p>
        </p:txBody>
      </p:sp>
      <p:cxnSp>
        <p:nvCxnSpPr>
          <p:cNvPr id="8" name="Rak 7"/>
          <p:cNvCxnSpPr/>
          <p:nvPr/>
        </p:nvCxnSpPr>
        <p:spPr>
          <a:xfrm>
            <a:off x="0" y="3573016"/>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5496" y="2348880"/>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5596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5" name="textruta 4"/>
          <p:cNvSpPr txBox="1"/>
          <p:nvPr/>
        </p:nvSpPr>
        <p:spPr>
          <a:xfrm>
            <a:off x="1371600" y="4671298"/>
            <a:ext cx="4572000" cy="646331"/>
          </a:xfrm>
          <a:prstGeom prst="rect">
            <a:avLst/>
          </a:prstGeom>
          <a:noFill/>
        </p:spPr>
        <p:txBody>
          <a:bodyPr wrap="square" rtlCol="0">
            <a:spAutoFit/>
          </a:bodyPr>
          <a:lstStyle/>
          <a:p>
            <a:endParaRPr lang="sv-SE">
              <a:latin typeface="Arial"/>
              <a:cs typeface="Arial"/>
            </a:endParaRPr>
          </a:p>
          <a:p>
            <a:endParaRPr lang="sv-SE">
              <a:latin typeface="Arial"/>
              <a:cs typeface="Arial"/>
            </a:endParaRPr>
          </a:p>
        </p:txBody>
      </p:sp>
      <p:sp>
        <p:nvSpPr>
          <p:cNvPr id="6" name="Rubrik 1"/>
          <p:cNvSpPr>
            <a:spLocks noGrp="1"/>
          </p:cNvSpPr>
          <p:nvPr>
            <p:ph type="title"/>
          </p:nvPr>
        </p:nvSpPr>
        <p:spPr>
          <a:xfrm>
            <a:off x="255984" y="2348880"/>
            <a:ext cx="8229600" cy="1143000"/>
          </a:xfrm>
        </p:spPr>
        <p:txBody>
          <a:bodyPr/>
          <a:lstStyle/>
          <a:p>
            <a:r>
              <a:rPr lang="sv-SE" sz="4000" b="1">
                <a:latin typeface="Arial"/>
                <a:cs typeface="Arial"/>
              </a:rPr>
              <a:t>Säljargument</a:t>
            </a:r>
          </a:p>
        </p:txBody>
      </p:sp>
      <p:cxnSp>
        <p:nvCxnSpPr>
          <p:cNvPr id="8" name="Rak 7"/>
          <p:cNvCxnSpPr/>
          <p:nvPr/>
        </p:nvCxnSpPr>
        <p:spPr>
          <a:xfrm>
            <a:off x="0" y="3573016"/>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5496" y="2348880"/>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63746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ubrik 1"/>
          <p:cNvSpPr>
            <a:spLocks noGrp="1"/>
          </p:cNvSpPr>
          <p:nvPr>
            <p:ph type="title"/>
          </p:nvPr>
        </p:nvSpPr>
        <p:spPr>
          <a:xfrm>
            <a:off x="107504" y="-99392"/>
            <a:ext cx="8229600" cy="1143000"/>
          </a:xfrm>
        </p:spPr>
        <p:txBody>
          <a:bodyPr/>
          <a:lstStyle/>
          <a:p>
            <a:pPr>
              <a:defRPr/>
            </a:pPr>
            <a:r>
              <a:rPr lang="sv-SE" sz="4000" b="1">
                <a:latin typeface="Arial"/>
                <a:cs typeface="Arial"/>
              </a:rPr>
              <a:t>Ledarstil - säljstil</a:t>
            </a:r>
          </a:p>
        </p:txBody>
      </p:sp>
      <p:sp>
        <p:nvSpPr>
          <p:cNvPr id="18435" name="textruta 3"/>
          <p:cNvSpPr txBox="1">
            <a:spLocks noChangeArrowheads="1"/>
          </p:cNvSpPr>
          <p:nvPr/>
        </p:nvSpPr>
        <p:spPr bwMode="auto">
          <a:xfrm>
            <a:off x="5854700" y="4787900"/>
            <a:ext cx="1835150" cy="922338"/>
          </a:xfrm>
          <a:prstGeom prst="rect">
            <a:avLst/>
          </a:prstGeom>
          <a:noFill/>
          <a:ln w="9525">
            <a:noFill/>
            <a:miter lim="800000"/>
            <a:headEnd/>
            <a:tailEnd/>
          </a:ln>
        </p:spPr>
        <p:txBody>
          <a:bodyPr>
            <a:prstTxWarp prst="textNoShape">
              <a:avLst/>
            </a:prstTxWarp>
            <a:spAutoFit/>
          </a:bodyPr>
          <a:lstStyle/>
          <a:p>
            <a:r>
              <a:rPr lang="sv-SE">
                <a:latin typeface="Arial"/>
                <a:cs typeface="Arial"/>
              </a:rPr>
              <a:t>Auktoritära</a:t>
            </a:r>
          </a:p>
          <a:p>
            <a:endParaRPr lang="sv-SE">
              <a:latin typeface="Arial"/>
              <a:cs typeface="Arial"/>
            </a:endParaRPr>
          </a:p>
          <a:p>
            <a:r>
              <a:rPr lang="sv-SE">
                <a:latin typeface="Arial"/>
                <a:cs typeface="Arial"/>
              </a:rPr>
              <a:t>Den nya</a:t>
            </a:r>
          </a:p>
        </p:txBody>
      </p:sp>
      <p:pic>
        <p:nvPicPr>
          <p:cNvPr id="18437" name="Bildobjekt 5" descr="Skärmavbild 2010-10-08 kl. 15.55.24.png"/>
          <p:cNvPicPr>
            <a:picLocks noChangeAspect="1"/>
          </p:cNvPicPr>
          <p:nvPr/>
        </p:nvPicPr>
        <p:blipFill>
          <a:blip r:embed="rId2"/>
          <a:srcRect/>
          <a:stretch>
            <a:fillRect/>
          </a:stretch>
        </p:blipFill>
        <p:spPr bwMode="auto">
          <a:xfrm>
            <a:off x="5410200" y="1524000"/>
            <a:ext cx="2279650" cy="3263900"/>
          </a:xfrm>
          <a:prstGeom prst="rect">
            <a:avLst/>
          </a:prstGeom>
          <a:noFill/>
          <a:ln w="9525">
            <a:noFill/>
            <a:miter lim="800000"/>
            <a:headEnd/>
            <a:tailEnd/>
          </a:ln>
          <a:scene3d>
            <a:camera prst="orthographicFront"/>
            <a:lightRig rig="threePt" dir="t"/>
          </a:scene3d>
          <a:sp3d>
            <a:bevelB/>
          </a:sp3d>
        </p:spPr>
      </p:pic>
      <p:pic>
        <p:nvPicPr>
          <p:cNvPr id="2" name="Picture 3" descr="PPT_100301.jpg"/>
          <p:cNvPicPr>
            <a:picLocks noChangeAspect="1"/>
          </p:cNvPicPr>
          <p:nvPr/>
        </p:nvPicPr>
        <p:blipFill>
          <a:blip r:embed="rId3"/>
          <a:srcRect/>
          <a:stretch>
            <a:fillRect/>
          </a:stretch>
        </p:blipFill>
        <p:spPr bwMode="auto">
          <a:xfrm>
            <a:off x="0" y="5326063"/>
            <a:ext cx="9144000" cy="1531937"/>
          </a:xfrm>
          <a:prstGeom prst="rect">
            <a:avLst/>
          </a:prstGeom>
          <a:noFill/>
          <a:ln w="9525">
            <a:noFill/>
            <a:miter lim="800000"/>
            <a:headEnd/>
            <a:tailEnd/>
          </a:ln>
        </p:spPr>
      </p:pic>
      <p:pic>
        <p:nvPicPr>
          <p:cNvPr id="18439" name="Bildobjekt 7" descr="Skärmavbild 2010-10-12 kl. 08.21.54.png"/>
          <p:cNvPicPr>
            <a:picLocks noChangeAspect="1"/>
          </p:cNvPicPr>
          <p:nvPr/>
        </p:nvPicPr>
        <p:blipFill>
          <a:blip r:embed="rId4"/>
          <a:srcRect/>
          <a:stretch>
            <a:fillRect/>
          </a:stretch>
        </p:blipFill>
        <p:spPr bwMode="auto">
          <a:xfrm>
            <a:off x="1066800" y="2165350"/>
            <a:ext cx="3636963" cy="2622550"/>
          </a:xfrm>
          <a:prstGeom prst="rect">
            <a:avLst/>
          </a:prstGeom>
          <a:noFill/>
          <a:ln w="9525">
            <a:noFill/>
            <a:miter lim="800000"/>
            <a:headEnd/>
            <a:tailEnd/>
          </a:ln>
          <a:scene3d>
            <a:camera prst="orthographicFront"/>
            <a:lightRig rig="threePt" dir="t"/>
          </a:scene3d>
          <a:sp3d>
            <a:bevelB/>
          </a:sp3d>
        </p:spPr>
      </p:pic>
      <p:sp>
        <p:nvSpPr>
          <p:cNvPr id="3" name="textruta 8"/>
          <p:cNvSpPr txBox="1">
            <a:spLocks noChangeArrowheads="1"/>
          </p:cNvSpPr>
          <p:nvPr/>
        </p:nvSpPr>
        <p:spPr bwMode="auto">
          <a:xfrm>
            <a:off x="1670050" y="4572000"/>
            <a:ext cx="1835150" cy="646113"/>
          </a:xfrm>
          <a:prstGeom prst="rect">
            <a:avLst/>
          </a:prstGeom>
          <a:noFill/>
          <a:ln w="9525">
            <a:noFill/>
            <a:miter lim="800000"/>
            <a:headEnd/>
            <a:tailEnd/>
          </a:ln>
        </p:spPr>
        <p:txBody>
          <a:bodyPr>
            <a:prstTxWarp prst="textNoShape">
              <a:avLst/>
            </a:prstTxWarp>
            <a:spAutoFit/>
          </a:bodyPr>
          <a:lstStyle/>
          <a:p>
            <a:endParaRPr lang="sv-SE">
              <a:latin typeface="Arial"/>
              <a:cs typeface="Arial"/>
            </a:endParaRPr>
          </a:p>
          <a:p>
            <a:r>
              <a:rPr lang="sv-SE">
                <a:latin typeface="Arial"/>
                <a:cs typeface="Arial"/>
              </a:rPr>
              <a:t>Coachande</a:t>
            </a:r>
          </a:p>
        </p:txBody>
      </p:sp>
      <p:sp>
        <p:nvSpPr>
          <p:cNvPr id="9" name="textruta 8"/>
          <p:cNvSpPr txBox="1">
            <a:spLocks noChangeArrowheads="1"/>
          </p:cNvSpPr>
          <p:nvPr/>
        </p:nvSpPr>
        <p:spPr bwMode="auto">
          <a:xfrm>
            <a:off x="920080" y="5301208"/>
            <a:ext cx="6172200" cy="461665"/>
          </a:xfrm>
          <a:prstGeom prst="rect">
            <a:avLst/>
          </a:prstGeom>
          <a:noFill/>
          <a:ln w="9525">
            <a:noFill/>
            <a:miter lim="800000"/>
            <a:headEnd/>
            <a:tailEnd/>
          </a:ln>
        </p:spPr>
        <p:txBody>
          <a:bodyPr>
            <a:prstTxWarp prst="textNoShape">
              <a:avLst/>
            </a:prstTxWarp>
            <a:spAutoFit/>
          </a:bodyPr>
          <a:lstStyle/>
          <a:p>
            <a:r>
              <a:rPr lang="sv-SE" sz="2400" b="1">
                <a:solidFill>
                  <a:srgbClr val="349DEB"/>
                </a:solidFill>
                <a:latin typeface="Arial"/>
                <a:cs typeface="Arial"/>
              </a:rPr>
              <a:t>Fortsätta ställa frågor fast vi vet svaren</a:t>
            </a:r>
          </a:p>
        </p:txBody>
      </p:sp>
      <p:cxnSp>
        <p:nvCxnSpPr>
          <p:cNvPr id="10" name="Rak 9"/>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75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228600" y="-99392"/>
            <a:ext cx="8229600" cy="1143000"/>
          </a:xfrm>
        </p:spPr>
        <p:txBody>
          <a:bodyPr/>
          <a:lstStyle/>
          <a:p>
            <a:r>
              <a:rPr lang="sv-SE" sz="4000" b="1">
                <a:latin typeface="Arial"/>
                <a:cs typeface="Arial"/>
              </a:rPr>
              <a:t>Fördelar - coachande </a:t>
            </a:r>
            <a:r>
              <a:rPr lang="sv-SE" sz="4000" b="1" err="1">
                <a:latin typeface="Arial"/>
                <a:cs typeface="Arial"/>
              </a:rPr>
              <a:t>säljstilen</a:t>
            </a:r>
            <a:endParaRPr lang="sv-SE" sz="4000" b="1">
              <a:latin typeface="Arial"/>
              <a:cs typeface="Arial"/>
            </a:endParaRPr>
          </a:p>
        </p:txBody>
      </p:sp>
      <p:pic>
        <p:nvPicPr>
          <p:cNvPr id="4"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pic>
        <p:nvPicPr>
          <p:cNvPr id="7" name="Bildobjekt 7" descr="Skärmavbild 2010-10-12 kl. 08.21.54.png"/>
          <p:cNvPicPr>
            <a:picLocks noChangeAspect="1"/>
          </p:cNvPicPr>
          <p:nvPr/>
        </p:nvPicPr>
        <p:blipFill>
          <a:blip r:embed="rId3"/>
          <a:srcRect/>
          <a:stretch>
            <a:fillRect/>
          </a:stretch>
        </p:blipFill>
        <p:spPr bwMode="auto">
          <a:xfrm>
            <a:off x="835050" y="2165350"/>
            <a:ext cx="3636963" cy="2622550"/>
          </a:xfrm>
          <a:prstGeom prst="rect">
            <a:avLst/>
          </a:prstGeom>
          <a:noFill/>
          <a:ln w="9525">
            <a:noFill/>
            <a:miter lim="800000"/>
            <a:headEnd/>
            <a:tailEnd/>
          </a:ln>
          <a:scene3d>
            <a:camera prst="orthographicFront"/>
            <a:lightRig rig="threePt" dir="t"/>
          </a:scene3d>
          <a:sp3d>
            <a:bevelB/>
          </a:sp3d>
        </p:spPr>
      </p:pic>
      <p:sp>
        <p:nvSpPr>
          <p:cNvPr id="8" name="textruta 7"/>
          <p:cNvSpPr txBox="1"/>
          <p:nvPr/>
        </p:nvSpPr>
        <p:spPr>
          <a:xfrm>
            <a:off x="4661800" y="2636912"/>
            <a:ext cx="4590720" cy="1800493"/>
          </a:xfrm>
          <a:prstGeom prst="rect">
            <a:avLst/>
          </a:prstGeom>
          <a:noFill/>
        </p:spPr>
        <p:txBody>
          <a:bodyPr wrap="square" rtlCol="0">
            <a:spAutoFit/>
          </a:bodyPr>
          <a:lstStyle/>
          <a:p>
            <a:pPr marL="342900" indent="-342900">
              <a:lnSpc>
                <a:spcPct val="150000"/>
              </a:lnSpc>
              <a:spcAft>
                <a:spcPts val="300"/>
              </a:spcAft>
              <a:buClr>
                <a:srgbClr val="349DEB"/>
              </a:buClr>
              <a:buFont typeface="Arial"/>
              <a:buChar char="•"/>
            </a:pPr>
            <a:r>
              <a:rPr lang="sv-SE" sz="2400">
                <a:latin typeface="Arial"/>
                <a:cs typeface="Arial"/>
              </a:rPr>
              <a:t>Delaktighet</a:t>
            </a:r>
          </a:p>
          <a:p>
            <a:pPr marL="342900" indent="-342900">
              <a:lnSpc>
                <a:spcPct val="150000"/>
              </a:lnSpc>
              <a:spcAft>
                <a:spcPts val="300"/>
              </a:spcAft>
              <a:buClr>
                <a:srgbClr val="349DEB"/>
              </a:buClr>
              <a:buFont typeface="Arial"/>
              <a:buChar char="•"/>
            </a:pPr>
            <a:r>
              <a:rPr lang="sv-SE" sz="2400">
                <a:latin typeface="Arial"/>
                <a:cs typeface="Arial"/>
              </a:rPr>
              <a:t>Snabbare</a:t>
            </a:r>
          </a:p>
          <a:p>
            <a:pPr marL="342900" indent="-342900">
              <a:lnSpc>
                <a:spcPct val="150000"/>
              </a:lnSpc>
              <a:spcAft>
                <a:spcPts val="300"/>
              </a:spcAft>
              <a:buClr>
                <a:srgbClr val="349DEB"/>
              </a:buClr>
              <a:buFont typeface="Arial"/>
              <a:buChar char="•"/>
            </a:pPr>
            <a:r>
              <a:rPr lang="sv-SE" sz="2400">
                <a:latin typeface="Arial"/>
                <a:cs typeface="Arial"/>
              </a:rPr>
              <a:t>Bättre</a:t>
            </a:r>
          </a:p>
        </p:txBody>
      </p:sp>
      <p:sp>
        <p:nvSpPr>
          <p:cNvPr id="6" name="textruta 5"/>
          <p:cNvSpPr txBox="1"/>
          <p:nvPr/>
        </p:nvSpPr>
        <p:spPr>
          <a:xfrm>
            <a:off x="683568" y="5301208"/>
            <a:ext cx="8077200" cy="461665"/>
          </a:xfrm>
          <a:prstGeom prst="rect">
            <a:avLst/>
          </a:prstGeom>
          <a:noFill/>
        </p:spPr>
        <p:txBody>
          <a:bodyPr wrap="square" rtlCol="0">
            <a:spAutoFit/>
          </a:bodyPr>
          <a:lstStyle/>
          <a:p>
            <a:r>
              <a:rPr lang="sv-SE" sz="2400">
                <a:solidFill>
                  <a:srgbClr val="349DEB"/>
                </a:solidFill>
                <a:latin typeface="+mn-lt"/>
              </a:rPr>
              <a:t>Hur hänger detta ihop med försäljningen? </a:t>
            </a:r>
          </a:p>
        </p:txBody>
      </p:sp>
      <p:cxnSp>
        <p:nvCxnSpPr>
          <p:cNvPr id="9" name="Rak 8"/>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445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6"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5" name="textruta 4"/>
          <p:cNvSpPr txBox="1"/>
          <p:nvPr/>
        </p:nvSpPr>
        <p:spPr>
          <a:xfrm>
            <a:off x="1371600" y="4671298"/>
            <a:ext cx="4572000" cy="646331"/>
          </a:xfrm>
          <a:prstGeom prst="rect">
            <a:avLst/>
          </a:prstGeom>
          <a:noFill/>
        </p:spPr>
        <p:txBody>
          <a:bodyPr wrap="square" rtlCol="0">
            <a:spAutoFit/>
          </a:bodyPr>
          <a:lstStyle/>
          <a:p>
            <a:endParaRPr lang="sv-SE">
              <a:latin typeface="Arial"/>
              <a:cs typeface="Arial"/>
            </a:endParaRPr>
          </a:p>
          <a:p>
            <a:endParaRPr lang="sv-SE">
              <a:latin typeface="Arial"/>
              <a:cs typeface="Arial"/>
            </a:endParaRPr>
          </a:p>
        </p:txBody>
      </p:sp>
      <p:sp>
        <p:nvSpPr>
          <p:cNvPr id="6" name="Rubrik 1"/>
          <p:cNvSpPr>
            <a:spLocks noGrp="1"/>
          </p:cNvSpPr>
          <p:nvPr>
            <p:ph type="title"/>
          </p:nvPr>
        </p:nvSpPr>
        <p:spPr>
          <a:xfrm>
            <a:off x="255984" y="2348880"/>
            <a:ext cx="8229600" cy="1143000"/>
          </a:xfrm>
        </p:spPr>
        <p:txBody>
          <a:bodyPr/>
          <a:lstStyle/>
          <a:p>
            <a:r>
              <a:rPr lang="sv-SE" sz="4000" b="1">
                <a:latin typeface="Arial"/>
                <a:cs typeface="Arial"/>
              </a:rPr>
              <a:t>Coachande avslut</a:t>
            </a:r>
          </a:p>
        </p:txBody>
      </p:sp>
      <p:cxnSp>
        <p:nvCxnSpPr>
          <p:cNvPr id="8" name="Rak 7"/>
          <p:cNvCxnSpPr/>
          <p:nvPr/>
        </p:nvCxnSpPr>
        <p:spPr>
          <a:xfrm>
            <a:off x="0" y="3573016"/>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5496" y="2348880"/>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7430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cxnSp>
        <p:nvCxnSpPr>
          <p:cNvPr id="8" name="Rak 7"/>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9" name="textruta 8"/>
          <p:cNvSpPr txBox="1"/>
          <p:nvPr/>
        </p:nvSpPr>
        <p:spPr>
          <a:xfrm>
            <a:off x="1774304" y="1052736"/>
            <a:ext cx="5750024" cy="369332"/>
          </a:xfrm>
          <a:prstGeom prst="rect">
            <a:avLst/>
          </a:prstGeom>
          <a:noFill/>
        </p:spPr>
        <p:txBody>
          <a:bodyPr wrap="square" rtlCol="0">
            <a:spAutoFit/>
          </a:bodyPr>
          <a:lstStyle/>
          <a:p>
            <a:r>
              <a:rPr lang="sv-SE" b="1">
                <a:solidFill>
                  <a:srgbClr val="349DEB"/>
                </a:solidFill>
                <a:latin typeface="Arial"/>
                <a:cs typeface="Arial"/>
              </a:rPr>
              <a:t>Uppgift</a:t>
            </a:r>
            <a:r>
              <a:rPr lang="sv-SE">
                <a:solidFill>
                  <a:srgbClr val="349DEB"/>
                </a:solidFill>
                <a:latin typeface="Arial"/>
                <a:cs typeface="Arial"/>
              </a:rPr>
              <a:t>: </a:t>
            </a:r>
            <a:r>
              <a:rPr lang="sv-SE" b="1">
                <a:solidFill>
                  <a:srgbClr val="000000"/>
                </a:solidFill>
                <a:latin typeface="Arial"/>
                <a:cs typeface="Arial"/>
              </a:rPr>
              <a:t>Formulera era egna avslutningsfrågor</a:t>
            </a:r>
          </a:p>
        </p:txBody>
      </p:sp>
      <p:sp>
        <p:nvSpPr>
          <p:cNvPr id="4" name="textruta 3"/>
          <p:cNvSpPr txBox="1"/>
          <p:nvPr/>
        </p:nvSpPr>
        <p:spPr>
          <a:xfrm>
            <a:off x="2326432" y="1703124"/>
            <a:ext cx="6336704" cy="3385542"/>
          </a:xfrm>
          <a:prstGeom prst="rect">
            <a:avLst/>
          </a:prstGeom>
          <a:noFill/>
        </p:spPr>
        <p:txBody>
          <a:bodyPr wrap="square" rtlCol="0">
            <a:spAutoFit/>
          </a:bodyPr>
          <a:lstStyle/>
          <a:p>
            <a:pPr marL="457200" indent="-457200">
              <a:spcAft>
                <a:spcPts val="1200"/>
              </a:spcAft>
              <a:buFont typeface="+mj-lt"/>
              <a:buAutoNum type="arabicPeriod"/>
              <a:defRPr/>
            </a:pPr>
            <a:r>
              <a:rPr lang="sv-SE" dirty="0">
                <a:latin typeface="Arial"/>
                <a:cs typeface="Arial"/>
              </a:rPr>
              <a:t>Vad tycker du spontant om ….</a:t>
            </a:r>
          </a:p>
          <a:p>
            <a:pPr marL="457200" indent="-457200">
              <a:spcAft>
                <a:spcPts val="1200"/>
              </a:spcAft>
              <a:buFont typeface="+mj-lt"/>
              <a:buAutoNum type="arabicPeriod"/>
              <a:defRPr/>
            </a:pPr>
            <a:r>
              <a:rPr lang="sv-SE" dirty="0">
                <a:latin typeface="Arial"/>
                <a:cs typeface="Arial"/>
              </a:rPr>
              <a:t>Ser du några fördelar med det här…….</a:t>
            </a:r>
          </a:p>
          <a:p>
            <a:pPr marL="457200" indent="-457200">
              <a:spcAft>
                <a:spcPts val="1200"/>
              </a:spcAft>
              <a:buFont typeface="+mj-lt"/>
              <a:buAutoNum type="arabicPeriod"/>
              <a:defRPr/>
            </a:pPr>
            <a:r>
              <a:rPr lang="sv-SE" dirty="0">
                <a:latin typeface="Arial"/>
                <a:cs typeface="Arial"/>
              </a:rPr>
              <a:t>Är det något du tvekar eller funderar på?</a:t>
            </a:r>
          </a:p>
          <a:p>
            <a:pPr marL="457200" indent="-457200">
              <a:spcAft>
                <a:spcPts val="1200"/>
              </a:spcAft>
              <a:buFont typeface="+mj-lt"/>
              <a:buAutoNum type="arabicPeriod"/>
              <a:defRPr/>
            </a:pPr>
            <a:r>
              <a:rPr lang="sv-SE" dirty="0">
                <a:latin typeface="Arial"/>
                <a:cs typeface="Arial"/>
              </a:rPr>
              <a:t>Vad behöver du för att kunna ta ett beslut?</a:t>
            </a:r>
          </a:p>
          <a:p>
            <a:pPr marL="457200" indent="-457200">
              <a:spcAft>
                <a:spcPts val="1200"/>
              </a:spcAft>
              <a:buFont typeface="+mj-lt"/>
              <a:buAutoNum type="arabicPeriod"/>
              <a:defRPr/>
            </a:pPr>
            <a:r>
              <a:rPr lang="sv-SE" dirty="0">
                <a:latin typeface="Arial"/>
                <a:cs typeface="Arial"/>
              </a:rPr>
              <a:t>Hur går er beslutsprocess till?</a:t>
            </a:r>
          </a:p>
          <a:p>
            <a:pPr marL="457200" indent="-457200">
              <a:spcAft>
                <a:spcPts val="1200"/>
              </a:spcAft>
              <a:buFont typeface="+mj-lt"/>
              <a:buAutoNum type="arabicPeriod"/>
              <a:defRPr/>
            </a:pPr>
            <a:r>
              <a:rPr lang="sv-SE" dirty="0">
                <a:latin typeface="Arial"/>
                <a:cs typeface="Arial"/>
              </a:rPr>
              <a:t>När tror du att har du fattat ett beslut?</a:t>
            </a:r>
          </a:p>
          <a:p>
            <a:pPr marL="457200" indent="-457200">
              <a:spcAft>
                <a:spcPts val="1200"/>
              </a:spcAft>
              <a:buFont typeface="+mj-lt"/>
              <a:buAutoNum type="arabicPeriod"/>
              <a:defRPr/>
            </a:pPr>
            <a:r>
              <a:rPr lang="sv-SE" dirty="0">
                <a:latin typeface="Arial"/>
                <a:cs typeface="Arial"/>
              </a:rPr>
              <a:t>Boka möte eller telefontid för nästa kontakt</a:t>
            </a:r>
          </a:p>
          <a:p>
            <a:endParaRPr lang="sv-SE" dirty="0"/>
          </a:p>
        </p:txBody>
      </p:sp>
      <p:sp>
        <p:nvSpPr>
          <p:cNvPr id="10" name="textruta 9"/>
          <p:cNvSpPr txBox="1"/>
          <p:nvPr/>
        </p:nvSpPr>
        <p:spPr>
          <a:xfrm>
            <a:off x="910208" y="116632"/>
            <a:ext cx="7406208" cy="707886"/>
          </a:xfrm>
          <a:prstGeom prst="rect">
            <a:avLst/>
          </a:prstGeom>
          <a:noFill/>
        </p:spPr>
        <p:txBody>
          <a:bodyPr wrap="square" rtlCol="0">
            <a:spAutoFit/>
          </a:bodyPr>
          <a:lstStyle/>
          <a:p>
            <a:r>
              <a:rPr lang="sv-SE" sz="4000" b="1">
                <a:solidFill>
                  <a:srgbClr val="000000"/>
                </a:solidFill>
              </a:rPr>
              <a:t>Beslutsfattare - avslutsfrågor </a:t>
            </a:r>
            <a:endParaRPr lang="sv-SE" sz="4000"/>
          </a:p>
        </p:txBody>
      </p:sp>
      <p:pic>
        <p:nvPicPr>
          <p:cNvPr id="11" name="Bildobjekt 10" descr="Skärmklipp 2014-12-08 12.20.4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844824"/>
            <a:ext cx="1981200" cy="2679700"/>
          </a:xfrm>
          <a:prstGeom prst="rect">
            <a:avLst/>
          </a:prstGeom>
        </p:spPr>
      </p:pic>
    </p:spTree>
    <p:extLst>
      <p:ext uri="{BB962C8B-B14F-4D97-AF65-F5344CB8AC3E}">
        <p14:creationId xmlns:p14="http://schemas.microsoft.com/office/powerpoint/2010/main" val="88971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 nodeType="clickEffect">
                                  <p:stCondLst>
                                    <p:cond delay="0"/>
                                  </p:stCondLst>
                                  <p:childTnLst>
                                    <p:set>
                                      <p:cBhvr>
                                        <p:cTn id="42" dur="1" fill="hold">
                                          <p:stCondLst>
                                            <p:cond delay="9"/>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9"/>
                                          </p:stCondLst>
                                        </p:cTn>
                                        <p:tgtEl>
                                          <p:spTgt spid="4">
                                            <p:txEl>
                                              <p:pRg st="1" end="1"/>
                                            </p:txEl>
                                          </p:spTgt>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9"/>
                                          </p:stCondLst>
                                        </p:cTn>
                                        <p:tgtEl>
                                          <p:spTgt spid="4">
                                            <p:txEl>
                                              <p:pRg st="2" end="2"/>
                                            </p:txEl>
                                          </p:spTgt>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9"/>
                                          </p:stCondLst>
                                        </p:cTn>
                                        <p:tgtEl>
                                          <p:spTgt spid="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9"/>
                                          </p:stCondLst>
                                        </p:cTn>
                                        <p:tgtEl>
                                          <p:spTgt spid="4">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9"/>
                                          </p:stCondLst>
                                        </p:cTn>
                                        <p:tgtEl>
                                          <p:spTgt spid="4">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9"/>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4" grpId="1"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31747" name="Platshållare för innehåll 2"/>
          <p:cNvSpPr>
            <a:spLocks noGrp="1"/>
          </p:cNvSpPr>
          <p:nvPr>
            <p:ph idx="1"/>
          </p:nvPr>
        </p:nvSpPr>
        <p:spPr>
          <a:xfrm>
            <a:off x="1547664" y="4149080"/>
            <a:ext cx="6743328" cy="2514600"/>
          </a:xfrm>
        </p:spPr>
        <p:txBody>
          <a:bodyPr/>
          <a:lstStyle/>
          <a:p>
            <a:pPr marL="457200" indent="-457200">
              <a:buClr>
                <a:srgbClr val="349DEB"/>
              </a:buClr>
              <a:buNone/>
              <a:defRPr/>
            </a:pPr>
            <a:endParaRPr lang="sv-SE" sz="1600" b="1" dirty="0">
              <a:latin typeface="Arial"/>
              <a:cs typeface="Arial"/>
            </a:endParaRPr>
          </a:p>
          <a:p>
            <a:pPr marL="457200" indent="-457200">
              <a:buClr>
                <a:srgbClr val="349DEB"/>
              </a:buClr>
              <a:defRPr/>
            </a:pPr>
            <a:r>
              <a:rPr lang="sv-SE" sz="2400" dirty="0">
                <a:solidFill>
                  <a:srgbClr val="000000"/>
                </a:solidFill>
                <a:latin typeface="Arial"/>
                <a:cs typeface="Arial"/>
              </a:rPr>
              <a:t>Om du själv hade fattat beslutet</a:t>
            </a:r>
          </a:p>
          <a:p>
            <a:pPr marL="457200" indent="-457200">
              <a:buClr>
                <a:srgbClr val="349DEB"/>
              </a:buClr>
              <a:defRPr/>
            </a:pPr>
            <a:r>
              <a:rPr lang="sv-SE" sz="2400" dirty="0">
                <a:solidFill>
                  <a:srgbClr val="000000"/>
                </a:solidFill>
                <a:latin typeface="Arial"/>
                <a:cs typeface="Arial"/>
              </a:rPr>
              <a:t>Vad är det viktigaste </a:t>
            </a:r>
            <a:r>
              <a:rPr lang="sv-SE" sz="2400">
                <a:solidFill>
                  <a:srgbClr val="000000"/>
                </a:solidFill>
                <a:latin typeface="Arial"/>
                <a:cs typeface="Arial"/>
              </a:rPr>
              <a:t>för ledningen</a:t>
            </a:r>
            <a:r>
              <a:rPr lang="sv-SE" sz="2400" dirty="0">
                <a:solidFill>
                  <a:srgbClr val="000000"/>
                </a:solidFill>
                <a:latin typeface="Arial"/>
                <a:cs typeface="Arial"/>
              </a:rPr>
              <a:t>/chefen </a:t>
            </a:r>
          </a:p>
          <a:p>
            <a:pPr marL="457200" indent="-457200">
              <a:buClr>
                <a:srgbClr val="349DEB"/>
              </a:buClr>
              <a:defRPr/>
            </a:pPr>
            <a:r>
              <a:rPr lang="sv-SE" sz="2400" dirty="0">
                <a:solidFill>
                  <a:srgbClr val="000000"/>
                </a:solidFill>
                <a:latin typeface="Arial"/>
                <a:cs typeface="Arial"/>
              </a:rPr>
              <a:t>Hur är bästa sättet att gå vidare…..</a:t>
            </a:r>
          </a:p>
          <a:p>
            <a:pPr marL="457200" indent="-457200">
              <a:buFont typeface="+mj-lt"/>
              <a:buAutoNum type="arabicPeriod"/>
              <a:defRPr/>
            </a:pPr>
            <a:endParaRPr lang="sv-SE" sz="1800" dirty="0">
              <a:latin typeface="Arial"/>
              <a:cs typeface="Arial"/>
            </a:endParaRPr>
          </a:p>
          <a:p>
            <a:pPr marL="457200" indent="-457200">
              <a:buFont typeface="+mj-lt"/>
              <a:buAutoNum type="arabicPeriod"/>
              <a:defRPr/>
            </a:pPr>
            <a:endParaRPr lang="sv-SE" sz="2400" dirty="0">
              <a:latin typeface="Arial"/>
              <a:cs typeface="Arial"/>
            </a:endParaRPr>
          </a:p>
          <a:p>
            <a:pPr marL="457200" indent="-457200">
              <a:buFont typeface="+mj-lt"/>
              <a:buAutoNum type="arabicPeriod"/>
              <a:defRPr/>
            </a:pPr>
            <a:endParaRPr lang="sv-SE" sz="2400" dirty="0">
              <a:latin typeface="Arial"/>
              <a:cs typeface="Arial"/>
            </a:endParaRPr>
          </a:p>
          <a:p>
            <a:pPr>
              <a:buFont typeface="+mj-lt"/>
              <a:buAutoNum type="arabicPeriod"/>
              <a:defRPr/>
            </a:pPr>
            <a:endParaRPr lang="sv-SE" sz="1800" dirty="0">
              <a:latin typeface="Arial"/>
              <a:cs typeface="Arial"/>
            </a:endParaRPr>
          </a:p>
        </p:txBody>
      </p:sp>
      <p:cxnSp>
        <p:nvCxnSpPr>
          <p:cNvPr id="8" name="Rak 7"/>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3" name="textruta 2"/>
          <p:cNvSpPr txBox="1"/>
          <p:nvPr/>
        </p:nvSpPr>
        <p:spPr>
          <a:xfrm>
            <a:off x="755576" y="188640"/>
            <a:ext cx="8496944" cy="707886"/>
          </a:xfrm>
          <a:prstGeom prst="rect">
            <a:avLst/>
          </a:prstGeom>
          <a:noFill/>
        </p:spPr>
        <p:txBody>
          <a:bodyPr wrap="square" rtlCol="0">
            <a:spAutoFit/>
          </a:bodyPr>
          <a:lstStyle/>
          <a:p>
            <a:r>
              <a:rPr lang="sv-SE" sz="4000" b="1">
                <a:solidFill>
                  <a:srgbClr val="000000"/>
                </a:solidFill>
              </a:rPr>
              <a:t>Ej beslutsfattare - Avslutsfrågor </a:t>
            </a:r>
            <a:endParaRPr lang="sv-SE" sz="4000"/>
          </a:p>
        </p:txBody>
      </p:sp>
      <p:sp>
        <p:nvSpPr>
          <p:cNvPr id="10" name="textruta 9"/>
          <p:cNvSpPr txBox="1"/>
          <p:nvPr/>
        </p:nvSpPr>
        <p:spPr>
          <a:xfrm>
            <a:off x="1774304" y="1052736"/>
            <a:ext cx="5750024" cy="369332"/>
          </a:xfrm>
          <a:prstGeom prst="rect">
            <a:avLst/>
          </a:prstGeom>
          <a:noFill/>
        </p:spPr>
        <p:txBody>
          <a:bodyPr wrap="square" rtlCol="0">
            <a:spAutoFit/>
          </a:bodyPr>
          <a:lstStyle/>
          <a:p>
            <a:r>
              <a:rPr lang="sv-SE" b="1">
                <a:solidFill>
                  <a:srgbClr val="349DEB"/>
                </a:solidFill>
                <a:latin typeface="Arial"/>
                <a:cs typeface="Arial"/>
              </a:rPr>
              <a:t>Uppgift</a:t>
            </a:r>
            <a:r>
              <a:rPr lang="sv-SE">
                <a:solidFill>
                  <a:srgbClr val="349DEB"/>
                </a:solidFill>
                <a:latin typeface="Arial"/>
                <a:cs typeface="Arial"/>
              </a:rPr>
              <a:t>: </a:t>
            </a:r>
            <a:r>
              <a:rPr lang="sv-SE">
                <a:solidFill>
                  <a:srgbClr val="000000"/>
                </a:solidFill>
                <a:latin typeface="Arial"/>
                <a:cs typeface="Arial"/>
              </a:rPr>
              <a:t>Formulera era egna avslutningsfrågor</a:t>
            </a:r>
          </a:p>
        </p:txBody>
      </p:sp>
      <p:pic>
        <p:nvPicPr>
          <p:cNvPr id="4" name="Bildobjekt 3" descr="Skärmklipp 2014-12-08 12.27.5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1788137"/>
            <a:ext cx="5472608" cy="2648975"/>
          </a:xfrm>
          <a:prstGeom prst="rect">
            <a:avLst/>
          </a:prstGeom>
        </p:spPr>
      </p:pic>
    </p:spTree>
    <p:extLst>
      <p:ext uri="{BB962C8B-B14F-4D97-AF65-F5344CB8AC3E}">
        <p14:creationId xmlns:p14="http://schemas.microsoft.com/office/powerpoint/2010/main" val="314454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PPT_100301.jpg"/>
          <p:cNvPicPr>
            <a:picLocks noChangeAspect="1"/>
          </p:cNvPicPr>
          <p:nvPr/>
        </p:nvPicPr>
        <p:blipFill>
          <a:blip r:embed="rId2"/>
          <a:srcRect/>
          <a:stretch>
            <a:fillRect/>
          </a:stretch>
        </p:blipFill>
        <p:spPr bwMode="auto">
          <a:xfrm>
            <a:off x="0" y="5330031"/>
            <a:ext cx="9144000" cy="1531937"/>
          </a:xfrm>
          <a:prstGeom prst="rect">
            <a:avLst/>
          </a:prstGeom>
          <a:noFill/>
          <a:ln w="9525">
            <a:noFill/>
            <a:miter lim="800000"/>
            <a:headEnd/>
            <a:tailEnd/>
          </a:ln>
        </p:spPr>
      </p:pic>
      <p:sp>
        <p:nvSpPr>
          <p:cNvPr id="5" name="Rectangle 2"/>
          <p:cNvSpPr txBox="1">
            <a:spLocks noChangeArrowheads="1"/>
          </p:cNvSpPr>
          <p:nvPr/>
        </p:nvSpPr>
        <p:spPr bwMode="auto">
          <a:xfrm>
            <a:off x="879475" y="116632"/>
            <a:ext cx="7508875" cy="719137"/>
          </a:xfrm>
          <a:prstGeom prst="rect">
            <a:avLst/>
          </a:prstGeom>
          <a:solidFill>
            <a:schemeClr val="bg1">
              <a:alpha val="25882"/>
            </a:schemeClr>
          </a:solidFill>
          <a:ln w="9525">
            <a:noFill/>
            <a:miter lim="800000"/>
            <a:headEnd/>
            <a:tailEnd/>
          </a:ln>
        </p:spPr>
        <p:txBody>
          <a:bodyPr>
            <a:prstTxWarp prst="textNoShape">
              <a:avLst/>
            </a:prstTxWarp>
          </a:bodyPr>
          <a:lstStyle/>
          <a:p>
            <a:pPr defTabSz="914400" eaLnBrk="0" hangingPunct="0"/>
            <a:r>
              <a:rPr lang="sv-SE" sz="4000" b="1">
                <a:solidFill>
                  <a:srgbClr val="2A509C"/>
                </a:solidFill>
                <a:latin typeface="Arial"/>
                <a:cs typeface="Arial"/>
              </a:rPr>
              <a:t>		</a:t>
            </a:r>
            <a:r>
              <a:rPr lang="sv-SE" sz="4000" b="1">
                <a:solidFill>
                  <a:srgbClr val="000000"/>
                </a:solidFill>
                <a:latin typeface="Arial"/>
                <a:cs typeface="Arial"/>
              </a:rPr>
              <a:t>3 säljargument</a:t>
            </a:r>
          </a:p>
        </p:txBody>
      </p:sp>
      <p:sp>
        <p:nvSpPr>
          <p:cNvPr id="14" name="textruta 13"/>
          <p:cNvSpPr txBox="1"/>
          <p:nvPr/>
        </p:nvSpPr>
        <p:spPr>
          <a:xfrm>
            <a:off x="6711950" y="908050"/>
            <a:ext cx="1676400" cy="923330"/>
          </a:xfrm>
          <a:prstGeom prst="rect">
            <a:avLst/>
          </a:prstGeom>
          <a:noFill/>
        </p:spPr>
        <p:txBody>
          <a:bodyPr wrap="square" rtlCol="0">
            <a:spAutoFit/>
          </a:bodyPr>
          <a:lstStyle/>
          <a:p>
            <a:endParaRPr lang="sv-SE">
              <a:latin typeface="Arial"/>
              <a:cs typeface="Arial"/>
            </a:endParaRPr>
          </a:p>
          <a:p>
            <a:endParaRPr lang="sv-SE">
              <a:latin typeface="Arial"/>
              <a:cs typeface="Arial"/>
            </a:endParaRPr>
          </a:p>
          <a:p>
            <a:endParaRPr lang="sv-SE">
              <a:latin typeface="Arial"/>
              <a:cs typeface="Arial"/>
            </a:endParaRPr>
          </a:p>
        </p:txBody>
      </p:sp>
      <p:sp>
        <p:nvSpPr>
          <p:cNvPr id="27" name="textruta 26"/>
          <p:cNvSpPr txBox="1"/>
          <p:nvPr/>
        </p:nvSpPr>
        <p:spPr>
          <a:xfrm>
            <a:off x="3309516" y="4656618"/>
            <a:ext cx="2630636" cy="369332"/>
          </a:xfrm>
          <a:prstGeom prst="rect">
            <a:avLst/>
          </a:prstGeom>
          <a:noFill/>
        </p:spPr>
        <p:txBody>
          <a:bodyPr wrap="square" rtlCol="0">
            <a:spAutoFit/>
          </a:bodyPr>
          <a:lstStyle/>
          <a:p>
            <a:r>
              <a:rPr lang="sv-SE">
                <a:latin typeface="Arial"/>
                <a:cs typeface="Arial"/>
              </a:rPr>
              <a:t>Säkerhet - trygghet</a:t>
            </a:r>
          </a:p>
        </p:txBody>
      </p:sp>
      <p:sp>
        <p:nvSpPr>
          <p:cNvPr id="28" name="textruta 27"/>
          <p:cNvSpPr txBox="1"/>
          <p:nvPr/>
        </p:nvSpPr>
        <p:spPr>
          <a:xfrm>
            <a:off x="384076" y="4643844"/>
            <a:ext cx="2243708" cy="369332"/>
          </a:xfrm>
          <a:prstGeom prst="rect">
            <a:avLst/>
          </a:prstGeom>
          <a:noFill/>
        </p:spPr>
        <p:txBody>
          <a:bodyPr wrap="square" rtlCol="0">
            <a:spAutoFit/>
          </a:bodyPr>
          <a:lstStyle/>
          <a:p>
            <a:r>
              <a:rPr lang="sv-SE">
                <a:latin typeface="Arial"/>
                <a:cs typeface="Arial"/>
              </a:rPr>
              <a:t>Kvalité - körglädje</a:t>
            </a:r>
          </a:p>
        </p:txBody>
      </p:sp>
      <p:sp>
        <p:nvSpPr>
          <p:cNvPr id="31" name="textruta 30"/>
          <p:cNvSpPr txBox="1"/>
          <p:nvPr/>
        </p:nvSpPr>
        <p:spPr>
          <a:xfrm>
            <a:off x="6711950" y="4668007"/>
            <a:ext cx="1748482" cy="369332"/>
          </a:xfrm>
          <a:prstGeom prst="rect">
            <a:avLst/>
          </a:prstGeom>
          <a:noFill/>
        </p:spPr>
        <p:txBody>
          <a:bodyPr wrap="square" rtlCol="0">
            <a:spAutoFit/>
          </a:bodyPr>
          <a:lstStyle/>
          <a:p>
            <a:r>
              <a:rPr lang="sv-SE" b="1">
                <a:solidFill>
                  <a:srgbClr val="FF0000"/>
                </a:solidFill>
                <a:latin typeface="Arial"/>
                <a:cs typeface="Arial"/>
              </a:rPr>
              <a:t>???????????</a:t>
            </a:r>
          </a:p>
        </p:txBody>
      </p:sp>
      <p:cxnSp>
        <p:nvCxnSpPr>
          <p:cNvPr id="15" name="Rak 14"/>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3" name="textruta 2"/>
          <p:cNvSpPr txBox="1"/>
          <p:nvPr/>
        </p:nvSpPr>
        <p:spPr>
          <a:xfrm>
            <a:off x="683568" y="1052736"/>
            <a:ext cx="8064896" cy="369332"/>
          </a:xfrm>
          <a:prstGeom prst="rect">
            <a:avLst/>
          </a:prstGeom>
          <a:noFill/>
        </p:spPr>
        <p:txBody>
          <a:bodyPr wrap="square" rtlCol="0">
            <a:spAutoFit/>
          </a:bodyPr>
          <a:lstStyle/>
          <a:p>
            <a:r>
              <a:rPr lang="sv-SE" b="1" dirty="0">
                <a:solidFill>
                  <a:srgbClr val="349DEB"/>
                </a:solidFill>
              </a:rPr>
              <a:t>Uppgift: </a:t>
            </a:r>
            <a:r>
              <a:rPr lang="sv-SE" dirty="0"/>
              <a:t>Ta fram säljargument PROJKTET +  COACHING - TJÄNSTER</a:t>
            </a:r>
          </a:p>
        </p:txBody>
      </p:sp>
      <p:sp>
        <p:nvSpPr>
          <p:cNvPr id="21" name="Rektangel 20"/>
          <p:cNvSpPr/>
          <p:nvPr/>
        </p:nvSpPr>
        <p:spPr>
          <a:xfrm>
            <a:off x="3456384" y="1558533"/>
            <a:ext cx="4572000" cy="830997"/>
          </a:xfrm>
          <a:prstGeom prst="rect">
            <a:avLst/>
          </a:prstGeom>
        </p:spPr>
        <p:txBody>
          <a:bodyPr>
            <a:spAutoFit/>
          </a:bodyPr>
          <a:lstStyle/>
          <a:p>
            <a:pPr>
              <a:spcBef>
                <a:spcPts val="0"/>
              </a:spcBef>
              <a:buFont typeface="Arial"/>
              <a:buChar char="•"/>
            </a:pPr>
            <a:r>
              <a:rPr lang="sv-SE" sz="2400">
                <a:solidFill>
                  <a:srgbClr val="FF0000"/>
                </a:solidFill>
              </a:rPr>
              <a:t> Nytta </a:t>
            </a:r>
          </a:p>
          <a:p>
            <a:pPr>
              <a:spcBef>
                <a:spcPts val="0"/>
              </a:spcBef>
              <a:buFont typeface="Arial"/>
              <a:buChar char="•"/>
            </a:pPr>
            <a:r>
              <a:rPr lang="sv-SE" sz="2400">
                <a:solidFill>
                  <a:srgbClr val="FF0000"/>
                </a:solidFill>
              </a:rPr>
              <a:t> Slippa</a:t>
            </a:r>
          </a:p>
        </p:txBody>
      </p:sp>
      <p:pic>
        <p:nvPicPr>
          <p:cNvPr id="6" name="Bildobjekt 5" descr="Skärmklipp 2015-01-16 21.02.5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6660" y="2818640"/>
            <a:ext cx="3211844" cy="1825204"/>
          </a:xfrm>
          <a:prstGeom prst="rect">
            <a:avLst/>
          </a:prstGeom>
        </p:spPr>
      </p:pic>
      <p:pic>
        <p:nvPicPr>
          <p:cNvPr id="11" name="Bildobjekt 10" descr="Skärmklipp 2015-01-16 21.08.5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7196" y="2725576"/>
            <a:ext cx="2932956" cy="1792362"/>
          </a:xfrm>
          <a:prstGeom prst="rect">
            <a:avLst/>
          </a:prstGeom>
        </p:spPr>
      </p:pic>
      <p:pic>
        <p:nvPicPr>
          <p:cNvPr id="16" name="Bildobjekt 15" descr="Skärmklipp 2015-01-16 21.15.1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45" y="2860627"/>
            <a:ext cx="2965587" cy="1648493"/>
          </a:xfrm>
          <a:prstGeom prst="rect">
            <a:avLst/>
          </a:prstGeom>
        </p:spPr>
      </p:pic>
      <p:cxnSp>
        <p:nvCxnSpPr>
          <p:cNvPr id="18" name="Rak 17"/>
          <p:cNvCxnSpPr/>
          <p:nvPr/>
        </p:nvCxnSpPr>
        <p:spPr>
          <a:xfrm>
            <a:off x="6156176" y="2860627"/>
            <a:ext cx="2592288" cy="1648493"/>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Rak 22"/>
          <p:cNvCxnSpPr/>
          <p:nvPr/>
        </p:nvCxnSpPr>
        <p:spPr>
          <a:xfrm flipH="1">
            <a:off x="6156176" y="2860627"/>
            <a:ext cx="2520280" cy="1743082"/>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7" name="Bildobjekt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9713" y="168464"/>
            <a:ext cx="908901" cy="372501"/>
          </a:xfrm>
          <a:prstGeom prst="rect">
            <a:avLst/>
          </a:prstGeom>
        </p:spPr>
      </p:pic>
    </p:spTree>
    <p:extLst>
      <p:ext uri="{BB962C8B-B14F-4D97-AF65-F5344CB8AC3E}">
        <p14:creationId xmlns:p14="http://schemas.microsoft.com/office/powerpoint/2010/main" val="195969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1" grpId="0"/>
      <p:bldP spid="3"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065712" y="1772816"/>
            <a:ext cx="3610744" cy="4038600"/>
          </a:xfrm>
        </p:spPr>
        <p:txBody>
          <a:bodyPr/>
          <a:lstStyle/>
          <a:p>
            <a:pPr>
              <a:spcAft>
                <a:spcPts val="1200"/>
              </a:spcAft>
            </a:pPr>
            <a:r>
              <a:rPr lang="sv-SE" sz="2400">
                <a:latin typeface="Arial"/>
                <a:cs typeface="Arial"/>
              </a:rPr>
              <a:t>Historia- Bakgrund</a:t>
            </a:r>
          </a:p>
          <a:p>
            <a:pPr>
              <a:spcAft>
                <a:spcPts val="1200"/>
              </a:spcAft>
            </a:pPr>
            <a:r>
              <a:rPr lang="sv-SE" sz="2400">
                <a:latin typeface="Arial"/>
                <a:cs typeface="Arial"/>
              </a:rPr>
              <a:t>Målsättning</a:t>
            </a:r>
          </a:p>
          <a:p>
            <a:pPr>
              <a:spcAft>
                <a:spcPts val="1200"/>
              </a:spcAft>
            </a:pPr>
            <a:r>
              <a:rPr lang="sv-SE" sz="2400">
                <a:latin typeface="Arial"/>
                <a:cs typeface="Arial"/>
              </a:rPr>
              <a:t>Lokala referenser</a:t>
            </a:r>
          </a:p>
          <a:p>
            <a:pPr>
              <a:spcAft>
                <a:spcPts val="1200"/>
              </a:spcAft>
            </a:pPr>
            <a:r>
              <a:rPr lang="sv-SE" sz="2400">
                <a:solidFill>
                  <a:srgbClr val="349DEB"/>
                </a:solidFill>
                <a:latin typeface="Arial"/>
                <a:cs typeface="Arial"/>
              </a:rPr>
              <a:t>Garantier</a:t>
            </a:r>
          </a:p>
          <a:p>
            <a:pPr>
              <a:spcAft>
                <a:spcPts val="1200"/>
              </a:spcAft>
            </a:pPr>
            <a:r>
              <a:rPr lang="sv-SE" sz="2400">
                <a:latin typeface="Arial"/>
                <a:cs typeface="Arial"/>
              </a:rPr>
              <a:t>Kompetens</a:t>
            </a:r>
          </a:p>
          <a:p>
            <a:pPr>
              <a:spcAft>
                <a:spcPts val="1200"/>
              </a:spcAft>
            </a:pPr>
            <a:r>
              <a:rPr lang="sv-SE" sz="2400">
                <a:latin typeface="Arial"/>
                <a:cs typeface="Arial"/>
              </a:rPr>
              <a:t>Storlek på kunder</a:t>
            </a:r>
          </a:p>
          <a:p>
            <a:pPr>
              <a:spcAft>
                <a:spcPts val="1200"/>
              </a:spcAft>
            </a:pPr>
            <a:r>
              <a:rPr lang="sv-SE" sz="2400">
                <a:latin typeface="Arial"/>
                <a:cs typeface="Arial"/>
              </a:rPr>
              <a:t>Antal referenskunder</a:t>
            </a:r>
          </a:p>
          <a:p>
            <a:pPr>
              <a:spcAft>
                <a:spcPts val="1200"/>
              </a:spcAft>
            </a:pPr>
            <a:r>
              <a:rPr lang="sv-SE" sz="2400">
                <a:latin typeface="Arial"/>
                <a:cs typeface="Arial"/>
              </a:rPr>
              <a:t>Geografi</a:t>
            </a:r>
          </a:p>
          <a:p>
            <a:pPr>
              <a:buNone/>
            </a:pPr>
            <a:endParaRPr lang="sv-SE">
              <a:latin typeface="Arial"/>
              <a:cs typeface="Arial"/>
            </a:endParaRPr>
          </a:p>
          <a:p>
            <a:pPr>
              <a:buNone/>
            </a:pPr>
            <a:endParaRPr lang="sv-SE">
              <a:latin typeface="Arial"/>
              <a:cs typeface="Arial"/>
            </a:endParaRPr>
          </a:p>
          <a:p>
            <a:pPr>
              <a:buNone/>
            </a:pPr>
            <a:endParaRPr lang="sv-SE">
              <a:latin typeface="Arial"/>
              <a:cs typeface="Arial"/>
            </a:endParaRPr>
          </a:p>
          <a:p>
            <a:pPr>
              <a:buNone/>
            </a:pPr>
            <a:endParaRPr lang="sv-SE">
              <a:latin typeface="Arial"/>
              <a:cs typeface="Arial"/>
            </a:endParaRPr>
          </a:p>
        </p:txBody>
      </p:sp>
      <p:pic>
        <p:nvPicPr>
          <p:cNvPr id="4" name="Picture 3" descr="PPT_100301.jpg"/>
          <p:cNvPicPr>
            <a:picLocks noChangeAspect="1"/>
          </p:cNvPicPr>
          <p:nvPr/>
        </p:nvPicPr>
        <p:blipFill>
          <a:blip r:embed="rId3"/>
          <a:srcRect/>
          <a:stretch>
            <a:fillRect/>
          </a:stretch>
        </p:blipFill>
        <p:spPr bwMode="auto">
          <a:xfrm>
            <a:off x="0" y="5326063"/>
            <a:ext cx="9144000" cy="1531937"/>
          </a:xfrm>
          <a:prstGeom prst="rect">
            <a:avLst/>
          </a:prstGeom>
          <a:noFill/>
          <a:ln w="9525">
            <a:noFill/>
            <a:miter lim="800000"/>
            <a:headEnd/>
            <a:tailEnd/>
          </a:ln>
        </p:spPr>
      </p:pic>
      <p:pic>
        <p:nvPicPr>
          <p:cNvPr id="11" name="Bildobjekt 10" descr="Skärmavbild 2012-02-28 kl. 08.40.38.png"/>
          <p:cNvPicPr>
            <a:picLocks noChangeAspect="1"/>
          </p:cNvPicPr>
          <p:nvPr/>
        </p:nvPicPr>
        <p:blipFill>
          <a:blip r:embed="rId4"/>
          <a:stretch>
            <a:fillRect/>
          </a:stretch>
        </p:blipFill>
        <p:spPr>
          <a:xfrm>
            <a:off x="2339752" y="1713570"/>
            <a:ext cx="1828639" cy="2035280"/>
          </a:xfrm>
          <a:prstGeom prst="rect">
            <a:avLst/>
          </a:prstGeom>
        </p:spPr>
      </p:pic>
      <p:pic>
        <p:nvPicPr>
          <p:cNvPr id="12" name="Bildobjekt 11" descr="Skärmavbild 2012-02-28 kl. 08.38.11.png"/>
          <p:cNvPicPr>
            <a:picLocks noChangeAspect="1"/>
          </p:cNvPicPr>
          <p:nvPr/>
        </p:nvPicPr>
        <p:blipFill>
          <a:blip r:embed="rId5"/>
          <a:stretch>
            <a:fillRect/>
          </a:stretch>
        </p:blipFill>
        <p:spPr>
          <a:xfrm>
            <a:off x="168419" y="1786632"/>
            <a:ext cx="1955309" cy="1962218"/>
          </a:xfrm>
          <a:prstGeom prst="rect">
            <a:avLst/>
          </a:prstGeom>
        </p:spPr>
      </p:pic>
      <p:cxnSp>
        <p:nvCxnSpPr>
          <p:cNvPr id="15" name="Rak 14"/>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
        <p:nvSpPr>
          <p:cNvPr id="6" name="textruta 5"/>
          <p:cNvSpPr txBox="1"/>
          <p:nvPr/>
        </p:nvSpPr>
        <p:spPr>
          <a:xfrm>
            <a:off x="395536" y="116632"/>
            <a:ext cx="8352928" cy="707886"/>
          </a:xfrm>
          <a:prstGeom prst="rect">
            <a:avLst/>
          </a:prstGeom>
          <a:noFill/>
        </p:spPr>
        <p:txBody>
          <a:bodyPr wrap="square" rtlCol="0">
            <a:spAutoFit/>
          </a:bodyPr>
          <a:lstStyle/>
          <a:p>
            <a:r>
              <a:rPr lang="sv-SE" sz="4000" b="1">
                <a:solidFill>
                  <a:srgbClr val="000000"/>
                </a:solidFill>
                <a:latin typeface="Arial"/>
                <a:cs typeface="Arial"/>
              </a:rPr>
              <a:t>Säljargument – Skapa förtroende</a:t>
            </a:r>
          </a:p>
        </p:txBody>
      </p:sp>
      <p:pic>
        <p:nvPicPr>
          <p:cNvPr id="7" name="Bildobjekt 6" descr="Skärmklipp 2014-12-08 11.59.4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187" y="4131078"/>
            <a:ext cx="1944216" cy="1962218"/>
          </a:xfrm>
          <a:prstGeom prst="rect">
            <a:avLst/>
          </a:prstGeom>
        </p:spPr>
      </p:pic>
      <p:pic>
        <p:nvPicPr>
          <p:cNvPr id="9" name="Bildobjekt 8" descr="Skärmklipp 2014-12-08 12.03.01.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7744" y="4131078"/>
            <a:ext cx="1972655" cy="1962218"/>
          </a:xfrm>
          <a:prstGeom prst="rect">
            <a:avLst/>
          </a:prstGeom>
        </p:spPr>
      </p:pic>
      <p:sp>
        <p:nvSpPr>
          <p:cNvPr id="10" name="textruta 9"/>
          <p:cNvSpPr txBox="1"/>
          <p:nvPr/>
        </p:nvSpPr>
        <p:spPr>
          <a:xfrm>
            <a:off x="827584" y="1124744"/>
            <a:ext cx="8568952" cy="369332"/>
          </a:xfrm>
          <a:prstGeom prst="rect">
            <a:avLst/>
          </a:prstGeom>
          <a:noFill/>
        </p:spPr>
        <p:txBody>
          <a:bodyPr wrap="square" rtlCol="0">
            <a:spAutoFit/>
          </a:bodyPr>
          <a:lstStyle/>
          <a:p>
            <a:r>
              <a:rPr lang="sv-SE" b="1">
                <a:solidFill>
                  <a:srgbClr val="349DEB"/>
                </a:solidFill>
                <a:latin typeface="Arial"/>
                <a:cs typeface="Arial"/>
              </a:rPr>
              <a:t>Uppgift</a:t>
            </a:r>
            <a:r>
              <a:rPr lang="sv-SE">
                <a:solidFill>
                  <a:srgbClr val="349DEB"/>
                </a:solidFill>
                <a:latin typeface="Arial"/>
                <a:cs typeface="Arial"/>
              </a:rPr>
              <a:t>: </a:t>
            </a:r>
            <a:r>
              <a:rPr lang="sv-SE">
                <a:solidFill>
                  <a:srgbClr val="000000"/>
                </a:solidFill>
                <a:latin typeface="Arial"/>
                <a:cs typeface="Arial"/>
              </a:rPr>
              <a:t>Utveckla era säljargumenten för projektet  </a:t>
            </a:r>
          </a:p>
        </p:txBody>
      </p:sp>
    </p:spTree>
    <p:extLst>
      <p:ext uri="{BB962C8B-B14F-4D97-AF65-F5344CB8AC3E}">
        <p14:creationId xmlns:p14="http://schemas.microsoft.com/office/powerpoint/2010/main" val="3822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ubrik 1"/>
          <p:cNvSpPr>
            <a:spLocks noGrp="1"/>
          </p:cNvSpPr>
          <p:nvPr>
            <p:ph type="title"/>
          </p:nvPr>
        </p:nvSpPr>
        <p:spPr>
          <a:xfrm>
            <a:off x="76200" y="-99392"/>
            <a:ext cx="8229600" cy="1143000"/>
          </a:xfrm>
        </p:spPr>
        <p:txBody>
          <a:bodyPr/>
          <a:lstStyle/>
          <a:p>
            <a:r>
              <a:rPr lang="sv-SE" sz="4000" b="1">
                <a:latin typeface="Arial"/>
                <a:cs typeface="Arial"/>
              </a:rPr>
              <a:t>Säljargument - Intresse</a:t>
            </a:r>
          </a:p>
        </p:txBody>
      </p:sp>
      <p:sp>
        <p:nvSpPr>
          <p:cNvPr id="17" name="textruta 16"/>
          <p:cNvSpPr txBox="1"/>
          <p:nvPr/>
        </p:nvSpPr>
        <p:spPr>
          <a:xfrm>
            <a:off x="1107252" y="4917887"/>
            <a:ext cx="721548" cy="461665"/>
          </a:xfrm>
          <a:prstGeom prst="rect">
            <a:avLst/>
          </a:prstGeom>
          <a:noFill/>
        </p:spPr>
        <p:txBody>
          <a:bodyPr wrap="square" rtlCol="0">
            <a:spAutoFit/>
          </a:bodyPr>
          <a:lstStyle/>
          <a:p>
            <a:r>
              <a:rPr lang="sv-SE" sz="2400">
                <a:latin typeface="Arial"/>
                <a:cs typeface="Arial"/>
              </a:rPr>
              <a:t>Tid</a:t>
            </a:r>
          </a:p>
        </p:txBody>
      </p:sp>
      <p:pic>
        <p:nvPicPr>
          <p:cNvPr id="10" name="Bildobjekt 9" descr="Skärmavbild 2013-08-04 kl. 19.58.28.png"/>
          <p:cNvPicPr>
            <a:picLocks noChangeAspect="1"/>
          </p:cNvPicPr>
          <p:nvPr/>
        </p:nvPicPr>
        <p:blipFill>
          <a:blip r:embed="rId3"/>
          <a:stretch>
            <a:fillRect/>
          </a:stretch>
        </p:blipFill>
        <p:spPr>
          <a:xfrm>
            <a:off x="6084168" y="2681334"/>
            <a:ext cx="2043810" cy="2043810"/>
          </a:xfrm>
          <a:prstGeom prst="rect">
            <a:avLst/>
          </a:prstGeom>
        </p:spPr>
      </p:pic>
      <p:pic>
        <p:nvPicPr>
          <p:cNvPr id="11" name="Bildobjekt 10" descr="Skärmavbild 2013-08-04 kl. 19.58.00.png"/>
          <p:cNvPicPr>
            <a:picLocks noChangeAspect="1"/>
          </p:cNvPicPr>
          <p:nvPr/>
        </p:nvPicPr>
        <p:blipFill>
          <a:blip r:embed="rId4"/>
          <a:stretch>
            <a:fillRect/>
          </a:stretch>
        </p:blipFill>
        <p:spPr>
          <a:xfrm>
            <a:off x="323528" y="2619896"/>
            <a:ext cx="2508313" cy="1961232"/>
          </a:xfrm>
          <a:prstGeom prst="rect">
            <a:avLst/>
          </a:prstGeom>
        </p:spPr>
      </p:pic>
      <p:sp>
        <p:nvSpPr>
          <p:cNvPr id="12" name="textruta 11"/>
          <p:cNvSpPr txBox="1"/>
          <p:nvPr/>
        </p:nvSpPr>
        <p:spPr>
          <a:xfrm>
            <a:off x="3491880" y="4837956"/>
            <a:ext cx="1332089" cy="461665"/>
          </a:xfrm>
          <a:prstGeom prst="rect">
            <a:avLst/>
          </a:prstGeom>
          <a:noFill/>
        </p:spPr>
        <p:txBody>
          <a:bodyPr wrap="square" rtlCol="0">
            <a:spAutoFit/>
          </a:bodyPr>
          <a:lstStyle/>
          <a:p>
            <a:r>
              <a:rPr lang="sv-SE" sz="2400">
                <a:latin typeface="Arial"/>
                <a:cs typeface="Arial"/>
              </a:rPr>
              <a:t>Pengar</a:t>
            </a:r>
          </a:p>
        </p:txBody>
      </p:sp>
      <p:sp>
        <p:nvSpPr>
          <p:cNvPr id="13" name="textruta 12"/>
          <p:cNvSpPr txBox="1"/>
          <p:nvPr/>
        </p:nvSpPr>
        <p:spPr>
          <a:xfrm>
            <a:off x="6228184" y="4808677"/>
            <a:ext cx="3096344" cy="461665"/>
          </a:xfrm>
          <a:prstGeom prst="rect">
            <a:avLst/>
          </a:prstGeom>
          <a:noFill/>
        </p:spPr>
        <p:txBody>
          <a:bodyPr wrap="square" rtlCol="0">
            <a:spAutoFit/>
          </a:bodyPr>
          <a:lstStyle/>
          <a:p>
            <a:r>
              <a:rPr lang="sv-SE" sz="2400">
                <a:latin typeface="Arial"/>
                <a:cs typeface="Arial"/>
              </a:rPr>
              <a:t>Antal - Procent</a:t>
            </a:r>
          </a:p>
        </p:txBody>
      </p:sp>
      <p:sp>
        <p:nvSpPr>
          <p:cNvPr id="19" name="textruta 18"/>
          <p:cNvSpPr txBox="1"/>
          <p:nvPr/>
        </p:nvSpPr>
        <p:spPr>
          <a:xfrm>
            <a:off x="575048" y="1140332"/>
            <a:ext cx="8568952" cy="369332"/>
          </a:xfrm>
          <a:prstGeom prst="rect">
            <a:avLst/>
          </a:prstGeom>
          <a:noFill/>
        </p:spPr>
        <p:txBody>
          <a:bodyPr wrap="square" rtlCol="0">
            <a:spAutoFit/>
          </a:bodyPr>
          <a:lstStyle/>
          <a:p>
            <a:r>
              <a:rPr lang="sv-SE" b="1">
                <a:solidFill>
                  <a:srgbClr val="349DEB"/>
                </a:solidFill>
                <a:latin typeface="Arial"/>
                <a:cs typeface="Arial"/>
              </a:rPr>
              <a:t>Uppgift</a:t>
            </a:r>
            <a:r>
              <a:rPr lang="sv-SE">
                <a:solidFill>
                  <a:srgbClr val="349DEB"/>
                </a:solidFill>
                <a:latin typeface="Arial"/>
                <a:cs typeface="Arial"/>
              </a:rPr>
              <a:t>: </a:t>
            </a:r>
            <a:r>
              <a:rPr lang="sv-SE">
                <a:solidFill>
                  <a:srgbClr val="000000"/>
                </a:solidFill>
                <a:latin typeface="Arial"/>
                <a:cs typeface="Arial"/>
              </a:rPr>
              <a:t>Utveckla era egna säljargumenten för ”Coacher för energi och klimat” </a:t>
            </a:r>
          </a:p>
        </p:txBody>
      </p:sp>
      <p:cxnSp>
        <p:nvCxnSpPr>
          <p:cNvPr id="15" name="Rak 14"/>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16" name="Picture 3" descr="PPT_100301.jpg"/>
          <p:cNvPicPr>
            <a:picLocks noChangeAspect="1"/>
          </p:cNvPicPr>
          <p:nvPr/>
        </p:nvPicPr>
        <p:blipFill>
          <a:blip r:embed="rId5"/>
          <a:srcRect/>
          <a:stretch>
            <a:fillRect/>
          </a:stretch>
        </p:blipFill>
        <p:spPr bwMode="auto">
          <a:xfrm>
            <a:off x="0" y="5326063"/>
            <a:ext cx="9144000" cy="1531937"/>
          </a:xfrm>
          <a:prstGeom prst="rect">
            <a:avLst/>
          </a:prstGeom>
          <a:noFill/>
          <a:ln w="9525">
            <a:noFill/>
            <a:miter lim="800000"/>
            <a:headEnd/>
            <a:tailEnd/>
          </a:ln>
        </p:spPr>
      </p:pic>
      <p:pic>
        <p:nvPicPr>
          <p:cNvPr id="14" name="Bildobjekt 13" descr="Skärmklipp 2015-01-16 21.03.1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7824" y="2825350"/>
            <a:ext cx="2573123" cy="1755778"/>
          </a:xfrm>
          <a:prstGeom prst="rect">
            <a:avLst/>
          </a:prstGeom>
        </p:spPr>
      </p:pic>
      <p:pic>
        <p:nvPicPr>
          <p:cNvPr id="18" name="Bildobjekt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79713" y="168464"/>
            <a:ext cx="908901" cy="372501"/>
          </a:xfrm>
          <a:prstGeom prst="rect">
            <a:avLst/>
          </a:prstGeom>
        </p:spPr>
      </p:pic>
      <p:sp>
        <p:nvSpPr>
          <p:cNvPr id="20" name="Rektangel 19"/>
          <p:cNvSpPr/>
          <p:nvPr/>
        </p:nvSpPr>
        <p:spPr>
          <a:xfrm>
            <a:off x="3560418" y="1711505"/>
            <a:ext cx="4572000" cy="830997"/>
          </a:xfrm>
          <a:prstGeom prst="rect">
            <a:avLst/>
          </a:prstGeom>
        </p:spPr>
        <p:txBody>
          <a:bodyPr>
            <a:spAutoFit/>
          </a:bodyPr>
          <a:lstStyle/>
          <a:p>
            <a:pPr>
              <a:spcBef>
                <a:spcPts val="0"/>
              </a:spcBef>
              <a:buFont typeface="Arial"/>
              <a:buChar char="•"/>
            </a:pPr>
            <a:r>
              <a:rPr lang="sv-SE" sz="2400" dirty="0">
                <a:solidFill>
                  <a:srgbClr val="FF0000"/>
                </a:solidFill>
              </a:rPr>
              <a:t> Nytta </a:t>
            </a:r>
          </a:p>
          <a:p>
            <a:pPr>
              <a:spcBef>
                <a:spcPts val="0"/>
              </a:spcBef>
              <a:buFont typeface="Arial"/>
              <a:buChar char="•"/>
            </a:pPr>
            <a:r>
              <a:rPr lang="sv-SE" sz="2400" dirty="0">
                <a:solidFill>
                  <a:srgbClr val="FF0000"/>
                </a:solidFill>
              </a:rPr>
              <a:t> Slippa</a:t>
            </a:r>
          </a:p>
        </p:txBody>
      </p:sp>
    </p:spTree>
    <p:extLst>
      <p:ext uri="{BB962C8B-B14F-4D97-AF65-F5344CB8AC3E}">
        <p14:creationId xmlns:p14="http://schemas.microsoft.com/office/powerpoint/2010/main" val="258668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0A54C5-D385-4933-8923-3DB603393310}"/>
              </a:ext>
            </a:extLst>
          </p:cNvPr>
          <p:cNvSpPr>
            <a:spLocks noGrp="1"/>
          </p:cNvSpPr>
          <p:nvPr>
            <p:ph type="title"/>
          </p:nvPr>
        </p:nvSpPr>
        <p:spPr/>
        <p:txBody>
          <a:bodyPr/>
          <a:lstStyle/>
          <a:p>
            <a:r>
              <a:rPr lang="sv-SE" dirty="0">
                <a:cs typeface="Arial" panose="020B0604020202020204" pitchFamily="34" charset="0"/>
              </a:rPr>
              <a:t>Vad är coacher för energi och klimat?</a:t>
            </a:r>
            <a:endParaRPr lang="sv-SE" dirty="0"/>
          </a:p>
        </p:txBody>
      </p:sp>
      <p:sp>
        <p:nvSpPr>
          <p:cNvPr id="3" name="Platshållare för innehåll 2">
            <a:extLst>
              <a:ext uri="{FF2B5EF4-FFF2-40B4-BE49-F238E27FC236}">
                <a16:creationId xmlns:a16="http://schemas.microsoft.com/office/drawing/2014/main" id="{0EA7E382-073B-44AC-AF51-E826DF295A5C}"/>
              </a:ext>
            </a:extLst>
          </p:cNvPr>
          <p:cNvSpPr>
            <a:spLocks noGrp="1"/>
          </p:cNvSpPr>
          <p:nvPr>
            <p:ph idx="1"/>
          </p:nvPr>
        </p:nvSpPr>
        <p:spPr>
          <a:xfrm>
            <a:off x="521550" y="1754814"/>
            <a:ext cx="8100900" cy="4122458"/>
          </a:xfrm>
        </p:spPr>
        <p:txBody>
          <a:bodyPr/>
          <a:lstStyle/>
          <a:p>
            <a:pPr marL="216000" indent="-216000">
              <a:buClr>
                <a:srgbClr val="349DEB"/>
              </a:buClr>
            </a:pPr>
            <a:r>
              <a:rPr lang="sv-SE" sz="1100" dirty="0"/>
              <a:t>2 000 företag skall ingå i projektet under 3 år</a:t>
            </a:r>
          </a:p>
          <a:p>
            <a:pPr marL="214313" indent="-214313">
              <a:buClr>
                <a:srgbClr val="349DEB"/>
              </a:buClr>
            </a:pPr>
            <a:r>
              <a:rPr lang="sv-SE" sz="1100" dirty="0"/>
              <a:t>Kommunen + Energimyndigheten + EU samverkar </a:t>
            </a:r>
          </a:p>
          <a:p>
            <a:pPr marL="214313" indent="-214313">
              <a:lnSpc>
                <a:spcPct val="150000"/>
              </a:lnSpc>
              <a:buClr>
                <a:srgbClr val="349DEB"/>
              </a:buClr>
            </a:pPr>
            <a:r>
              <a:rPr lang="sv-SE" sz="1100" dirty="0"/>
              <a:t>10 förbättringsområden inom energi och klimatfrågor</a:t>
            </a:r>
          </a:p>
          <a:p>
            <a:pPr marL="214313" indent="-214313">
              <a:lnSpc>
                <a:spcPct val="150000"/>
              </a:lnSpc>
              <a:buClr>
                <a:srgbClr val="349DEB"/>
              </a:buClr>
            </a:pPr>
            <a:r>
              <a:rPr lang="sv-SE" sz="1100" dirty="0"/>
              <a:t>13 % lägre energikostnad  (100 FÖRETAG ÖVER 300 000 KWH , 2 ÅR) </a:t>
            </a:r>
            <a:r>
              <a:rPr lang="mr-IN" sz="1100" dirty="0"/>
              <a:t>–</a:t>
            </a:r>
            <a:r>
              <a:rPr lang="sv-SE" sz="1100" dirty="0"/>
              <a:t> målsättning</a:t>
            </a:r>
          </a:p>
          <a:p>
            <a:pPr marL="214313" indent="-214313">
              <a:lnSpc>
                <a:spcPct val="150000"/>
              </a:lnSpc>
              <a:buClr>
                <a:srgbClr val="349DEB"/>
              </a:buClr>
            </a:pPr>
            <a:r>
              <a:rPr lang="sv-SE" sz="1100" dirty="0"/>
              <a:t>TOP 5 LISTA </a:t>
            </a:r>
            <a:r>
              <a:rPr lang="mr-IN" sz="1100" dirty="0"/>
              <a:t>–</a:t>
            </a:r>
            <a:r>
              <a:rPr lang="sv-SE" sz="1100" dirty="0"/>
              <a:t> 1. Ventilation 2. </a:t>
            </a:r>
            <a:r>
              <a:rPr lang="sv-SE" sz="1100" dirty="0" err="1"/>
              <a:t>Klimatskal</a:t>
            </a:r>
            <a:r>
              <a:rPr lang="sv-SE" sz="1100" dirty="0"/>
              <a:t> 3. Belysning 4. Tryckluft 5. Värme</a:t>
            </a:r>
          </a:p>
          <a:p>
            <a:pPr marL="214313" indent="-214313">
              <a:lnSpc>
                <a:spcPct val="150000"/>
              </a:lnSpc>
              <a:buClr>
                <a:srgbClr val="349DEB"/>
              </a:buClr>
            </a:pPr>
            <a:r>
              <a:rPr lang="sv-SE" sz="1100" dirty="0"/>
              <a:t>70 % av företagen säger ja (att vara med i projektet) för att:</a:t>
            </a:r>
          </a:p>
          <a:p>
            <a:pPr marL="557213" lvl="1">
              <a:buClr>
                <a:srgbClr val="349DEB"/>
              </a:buClr>
              <a:buFontTx/>
              <a:buChar char="-"/>
            </a:pPr>
            <a:r>
              <a:rPr lang="sv-SE" sz="1100" dirty="0"/>
              <a:t> Öka sin konkurrenskraft</a:t>
            </a:r>
          </a:p>
          <a:p>
            <a:pPr marL="557213" lvl="1">
              <a:buClr>
                <a:srgbClr val="349DEB"/>
              </a:buClr>
              <a:buFontTx/>
              <a:buChar char="-"/>
            </a:pPr>
            <a:r>
              <a:rPr lang="sv-SE" sz="1100" dirty="0"/>
              <a:t> Förbättra arbetsmiljön</a:t>
            </a:r>
          </a:p>
          <a:p>
            <a:pPr marL="557213" lvl="1">
              <a:buClr>
                <a:srgbClr val="349DEB"/>
              </a:buClr>
              <a:buFontTx/>
              <a:buChar char="-"/>
            </a:pPr>
            <a:r>
              <a:rPr lang="sv-SE" sz="1100" dirty="0"/>
              <a:t> Spara pengar</a:t>
            </a:r>
          </a:p>
          <a:p>
            <a:pPr marL="214313" indent="-214313">
              <a:lnSpc>
                <a:spcPct val="150000"/>
              </a:lnSpc>
              <a:buClr>
                <a:srgbClr val="349DEB"/>
              </a:buClr>
            </a:pPr>
            <a:r>
              <a:rPr lang="sv-SE" sz="1100" dirty="0"/>
              <a:t>130 kommuner och 42 coacher för energi och klimat</a:t>
            </a:r>
          </a:p>
          <a:p>
            <a:pPr marL="214313" indent="-214313">
              <a:lnSpc>
                <a:spcPct val="150000"/>
              </a:lnSpc>
              <a:buClr>
                <a:srgbClr val="349DEB"/>
              </a:buClr>
            </a:pPr>
            <a:r>
              <a:rPr lang="sv-SE" sz="1100" dirty="0"/>
              <a:t>4 energigenomgångar och 16 timmar coachning + utan kostnad (1 500 kr)</a:t>
            </a:r>
          </a:p>
          <a:p>
            <a:pPr marL="214313" indent="-214313">
              <a:lnSpc>
                <a:spcPct val="150000"/>
              </a:lnSpc>
              <a:buClr>
                <a:srgbClr val="349DEB"/>
              </a:buClr>
            </a:pPr>
            <a:r>
              <a:rPr lang="sv-SE" sz="1100" dirty="0"/>
              <a:t>Tillgång till 5 tjänster med andra företag </a:t>
            </a:r>
            <a:r>
              <a:rPr lang="mr-IN" sz="1100" dirty="0"/>
              <a:t>–</a:t>
            </a:r>
            <a:r>
              <a:rPr lang="sv-SE" sz="1100" dirty="0"/>
              <a:t> utveckla + spara</a:t>
            </a:r>
          </a:p>
          <a:p>
            <a:pPr marL="214313" indent="-214313">
              <a:lnSpc>
                <a:spcPct val="150000"/>
              </a:lnSpc>
              <a:buClr>
                <a:srgbClr val="349DEB"/>
              </a:buClr>
            </a:pPr>
            <a:r>
              <a:rPr lang="sv-SE" sz="1100" dirty="0"/>
              <a:t>Cirka 200 utvalda företag i ”din kommun” </a:t>
            </a:r>
          </a:p>
          <a:p>
            <a:pPr marL="214313" indent="-214313">
              <a:lnSpc>
                <a:spcPct val="150000"/>
              </a:lnSpc>
              <a:buClr>
                <a:srgbClr val="349DEB"/>
              </a:buClr>
            </a:pPr>
            <a:r>
              <a:rPr lang="sv-SE" sz="1100" dirty="0"/>
              <a:t>30 års erfarenhet inom kommunen </a:t>
            </a:r>
          </a:p>
          <a:p>
            <a:pPr marL="214313" indent="-214313">
              <a:lnSpc>
                <a:spcPct val="150000"/>
              </a:lnSpc>
              <a:buClr>
                <a:srgbClr val="349DEB"/>
              </a:buClr>
            </a:pPr>
            <a:r>
              <a:rPr lang="sv-SE" sz="1100" dirty="0"/>
              <a:t>5</a:t>
            </a:r>
            <a:r>
              <a:rPr lang="mr-IN" sz="1100" dirty="0"/>
              <a:t> – </a:t>
            </a:r>
            <a:r>
              <a:rPr lang="sv-SE" sz="1100" dirty="0"/>
              <a:t>6 timmars jobb för kunden </a:t>
            </a:r>
            <a:r>
              <a:rPr lang="mr-IN" sz="1100" dirty="0"/>
              <a:t>–</a:t>
            </a:r>
            <a:r>
              <a:rPr lang="sv-SE" sz="1100" dirty="0"/>
              <a:t> Enkelt </a:t>
            </a:r>
          </a:p>
          <a:p>
            <a:endParaRPr lang="sv-SE" dirty="0"/>
          </a:p>
        </p:txBody>
      </p:sp>
      <p:pic>
        <p:nvPicPr>
          <p:cNvPr id="4" name="Bildobjekt 3" descr="åker.png">
            <a:extLst>
              <a:ext uri="{FF2B5EF4-FFF2-40B4-BE49-F238E27FC236}">
                <a16:creationId xmlns:a16="http://schemas.microsoft.com/office/drawing/2014/main" id="{52B1C8FA-BD82-417A-895C-8914C7141B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2180" y="3500783"/>
            <a:ext cx="3026298" cy="1628976"/>
          </a:xfrm>
          <a:prstGeom prst="rect">
            <a:avLst/>
          </a:prstGeom>
        </p:spPr>
      </p:pic>
      <p:pic>
        <p:nvPicPr>
          <p:cNvPr id="8" name="Bildobjekt 7">
            <a:extLst>
              <a:ext uri="{FF2B5EF4-FFF2-40B4-BE49-F238E27FC236}">
                <a16:creationId xmlns:a16="http://schemas.microsoft.com/office/drawing/2014/main" id="{765806FA-2E23-437C-B5C9-B1488BBE3486}"/>
              </a:ext>
            </a:extLst>
          </p:cNvPr>
          <p:cNvPicPr>
            <a:picLocks noChangeAspect="1"/>
          </p:cNvPicPr>
          <p:nvPr/>
        </p:nvPicPr>
        <p:blipFill>
          <a:blip r:embed="rId3"/>
          <a:stretch>
            <a:fillRect/>
          </a:stretch>
        </p:blipFill>
        <p:spPr>
          <a:xfrm>
            <a:off x="521549" y="6021289"/>
            <a:ext cx="2383715" cy="504056"/>
          </a:xfrm>
          <a:prstGeom prst="rect">
            <a:avLst/>
          </a:prstGeom>
        </p:spPr>
      </p:pic>
      <p:pic>
        <p:nvPicPr>
          <p:cNvPr id="12" name="Bildobjekt 11">
            <a:extLst>
              <a:ext uri="{FF2B5EF4-FFF2-40B4-BE49-F238E27FC236}">
                <a16:creationId xmlns:a16="http://schemas.microsoft.com/office/drawing/2014/main" id="{9D148D06-D24A-4C9B-BDEC-B2A4134FB339}"/>
              </a:ext>
            </a:extLst>
          </p:cNvPr>
          <p:cNvPicPr>
            <a:picLocks noChangeAspect="1"/>
          </p:cNvPicPr>
          <p:nvPr/>
        </p:nvPicPr>
        <p:blipFill>
          <a:blip r:embed="rId4"/>
          <a:stretch>
            <a:fillRect/>
          </a:stretch>
        </p:blipFill>
        <p:spPr>
          <a:xfrm>
            <a:off x="6948264" y="5892734"/>
            <a:ext cx="1810916" cy="630172"/>
          </a:xfrm>
          <a:prstGeom prst="rect">
            <a:avLst/>
          </a:prstGeom>
        </p:spPr>
      </p:pic>
    </p:spTree>
    <p:extLst>
      <p:ext uri="{BB962C8B-B14F-4D97-AF65-F5344CB8AC3E}">
        <p14:creationId xmlns:p14="http://schemas.microsoft.com/office/powerpoint/2010/main" val="2662768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5" name="textruta 4"/>
          <p:cNvSpPr txBox="1"/>
          <p:nvPr/>
        </p:nvSpPr>
        <p:spPr>
          <a:xfrm>
            <a:off x="1371600" y="4671298"/>
            <a:ext cx="4572000" cy="646331"/>
          </a:xfrm>
          <a:prstGeom prst="rect">
            <a:avLst/>
          </a:prstGeom>
          <a:noFill/>
        </p:spPr>
        <p:txBody>
          <a:bodyPr wrap="square" rtlCol="0">
            <a:spAutoFit/>
          </a:bodyPr>
          <a:lstStyle/>
          <a:p>
            <a:endParaRPr lang="sv-SE">
              <a:latin typeface="Arial"/>
              <a:cs typeface="Arial"/>
            </a:endParaRPr>
          </a:p>
          <a:p>
            <a:endParaRPr lang="sv-SE">
              <a:latin typeface="Arial"/>
              <a:cs typeface="Arial"/>
            </a:endParaRPr>
          </a:p>
        </p:txBody>
      </p:sp>
      <p:sp>
        <p:nvSpPr>
          <p:cNvPr id="6" name="Rubrik 1"/>
          <p:cNvSpPr>
            <a:spLocks noGrp="1"/>
          </p:cNvSpPr>
          <p:nvPr>
            <p:ph type="title"/>
          </p:nvPr>
        </p:nvSpPr>
        <p:spPr>
          <a:xfrm>
            <a:off x="183976" y="2376128"/>
            <a:ext cx="9428584" cy="1143000"/>
          </a:xfrm>
        </p:spPr>
        <p:txBody>
          <a:bodyPr/>
          <a:lstStyle/>
          <a:p>
            <a:pPr algn="l"/>
            <a:r>
              <a:rPr lang="sv-SE" sz="3400" b="1">
                <a:latin typeface="Arial"/>
                <a:cs typeface="Arial"/>
              </a:rPr>
              <a:t>Inledning </a:t>
            </a:r>
            <a:r>
              <a:rPr lang="mr-IN" sz="3400" b="1">
                <a:latin typeface="Arial"/>
                <a:cs typeface="Arial"/>
              </a:rPr>
              <a:t>–</a:t>
            </a:r>
            <a:r>
              <a:rPr lang="sv-SE" sz="3400" b="1">
                <a:latin typeface="Arial"/>
                <a:cs typeface="Arial"/>
              </a:rPr>
              <a:t> Mötesbokning- Dörrknackning</a:t>
            </a:r>
          </a:p>
        </p:txBody>
      </p:sp>
      <p:cxnSp>
        <p:nvCxnSpPr>
          <p:cNvPr id="8" name="Rak 7"/>
          <p:cNvCxnSpPr/>
          <p:nvPr/>
        </p:nvCxnSpPr>
        <p:spPr>
          <a:xfrm>
            <a:off x="0" y="386104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cxnSp>
        <p:nvCxnSpPr>
          <p:cNvPr id="9" name="Rak 8"/>
          <p:cNvCxnSpPr/>
          <p:nvPr/>
        </p:nvCxnSpPr>
        <p:spPr>
          <a:xfrm>
            <a:off x="35496" y="206084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253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ubrik 1"/>
          <p:cNvSpPr>
            <a:spLocks noGrp="1"/>
          </p:cNvSpPr>
          <p:nvPr>
            <p:ph type="title"/>
          </p:nvPr>
        </p:nvSpPr>
        <p:spPr>
          <a:xfrm>
            <a:off x="251520" y="-73902"/>
            <a:ext cx="8229600" cy="1143000"/>
          </a:xfrm>
        </p:spPr>
        <p:txBody>
          <a:bodyPr/>
          <a:lstStyle/>
          <a:p>
            <a:r>
              <a:rPr lang="sv-SE" sz="4000" b="1">
                <a:latin typeface="Arial"/>
                <a:cs typeface="Arial"/>
              </a:rPr>
              <a:t>Mötesbokning - Dörrknackning</a:t>
            </a:r>
          </a:p>
        </p:txBody>
      </p:sp>
      <p:pic>
        <p:nvPicPr>
          <p:cNvPr id="25603" name="Picture 3" descr="PPT_100301.jpg"/>
          <p:cNvPicPr>
            <a:picLocks noChangeAspect="1"/>
          </p:cNvPicPr>
          <p:nvPr/>
        </p:nvPicPr>
        <p:blipFill>
          <a:blip r:embed="rId2"/>
          <a:srcRect/>
          <a:stretch>
            <a:fillRect/>
          </a:stretch>
        </p:blipFill>
        <p:spPr bwMode="auto">
          <a:xfrm>
            <a:off x="0" y="5326063"/>
            <a:ext cx="9144000" cy="1531937"/>
          </a:xfrm>
          <a:prstGeom prst="rect">
            <a:avLst/>
          </a:prstGeom>
          <a:noFill/>
          <a:ln w="9525">
            <a:noFill/>
            <a:miter lim="800000"/>
            <a:headEnd/>
            <a:tailEnd/>
          </a:ln>
        </p:spPr>
      </p:pic>
      <p:sp>
        <p:nvSpPr>
          <p:cNvPr id="8" name="textruta 7"/>
          <p:cNvSpPr txBox="1"/>
          <p:nvPr/>
        </p:nvSpPr>
        <p:spPr>
          <a:xfrm>
            <a:off x="3131840" y="3670514"/>
            <a:ext cx="3744416" cy="2206758"/>
          </a:xfrm>
          <a:prstGeom prst="rect">
            <a:avLst/>
          </a:prstGeom>
          <a:noFill/>
        </p:spPr>
        <p:txBody>
          <a:bodyPr wrap="square" rtlCol="0">
            <a:spAutoFit/>
          </a:bodyPr>
          <a:lstStyle/>
          <a:p>
            <a:pPr marL="342900" indent="-342900" defTabSz="914400">
              <a:lnSpc>
                <a:spcPct val="130000"/>
              </a:lnSpc>
              <a:spcBef>
                <a:spcPct val="20000"/>
              </a:spcBef>
              <a:buClr>
                <a:srgbClr val="349DEB"/>
              </a:buClr>
              <a:buFontTx/>
              <a:buChar char="•"/>
            </a:pPr>
            <a:r>
              <a:rPr lang="sv-SE" sz="2400" dirty="0">
                <a:latin typeface="Arial"/>
                <a:cs typeface="Arial"/>
              </a:rPr>
              <a:t>Skapa förtroende</a:t>
            </a:r>
          </a:p>
          <a:p>
            <a:pPr marL="342900" indent="-342900" defTabSz="914400">
              <a:lnSpc>
                <a:spcPct val="130000"/>
              </a:lnSpc>
              <a:spcBef>
                <a:spcPct val="20000"/>
              </a:spcBef>
              <a:buClr>
                <a:srgbClr val="349DEB"/>
              </a:buClr>
              <a:buFontTx/>
              <a:buChar char="•"/>
            </a:pPr>
            <a:r>
              <a:rPr lang="sv-SE" sz="2400" dirty="0">
                <a:latin typeface="Arial"/>
                <a:cs typeface="Arial"/>
              </a:rPr>
              <a:t>Skapa intresse</a:t>
            </a:r>
          </a:p>
          <a:p>
            <a:pPr marL="342900" indent="-342900" defTabSz="914400">
              <a:lnSpc>
                <a:spcPct val="130000"/>
              </a:lnSpc>
              <a:spcBef>
                <a:spcPct val="20000"/>
              </a:spcBef>
              <a:buFontTx/>
              <a:buChar char="•"/>
            </a:pPr>
            <a:endParaRPr lang="sv-SE" b="1" dirty="0">
              <a:solidFill>
                <a:srgbClr val="000000"/>
              </a:solidFill>
              <a:latin typeface="Arial"/>
              <a:cs typeface="Arial"/>
            </a:endParaRPr>
          </a:p>
          <a:p>
            <a:pPr marL="342900" indent="-342900" defTabSz="914400">
              <a:spcBef>
                <a:spcPct val="20000"/>
              </a:spcBef>
            </a:pPr>
            <a:endParaRPr lang="sv-SE" b="1" dirty="0">
              <a:latin typeface="Arial"/>
              <a:cs typeface="Arial"/>
            </a:endParaRPr>
          </a:p>
          <a:p>
            <a:endParaRPr lang="sv-SE" dirty="0">
              <a:latin typeface="Arial"/>
              <a:cs typeface="Arial"/>
            </a:endParaRPr>
          </a:p>
        </p:txBody>
      </p:sp>
      <p:pic>
        <p:nvPicPr>
          <p:cNvPr id="9" name="Bildobjekt 8" descr="Skärmavbild 2011-11-07 kl. 13.20.51.png"/>
          <p:cNvPicPr>
            <a:picLocks noChangeAspect="1"/>
          </p:cNvPicPr>
          <p:nvPr/>
        </p:nvPicPr>
        <p:blipFill>
          <a:blip r:embed="rId3"/>
          <a:stretch>
            <a:fillRect/>
          </a:stretch>
        </p:blipFill>
        <p:spPr>
          <a:xfrm>
            <a:off x="3018557" y="2014330"/>
            <a:ext cx="1913483" cy="1393227"/>
          </a:xfrm>
          <a:prstGeom prst="rect">
            <a:avLst/>
          </a:prstGeom>
        </p:spPr>
      </p:pic>
      <p:pic>
        <p:nvPicPr>
          <p:cNvPr id="10" name="Picture 4" descr="häst"/>
          <p:cNvPicPr>
            <a:picLocks noChangeAspect="1" noChangeArrowheads="1"/>
          </p:cNvPicPr>
          <p:nvPr/>
        </p:nvPicPr>
        <p:blipFill>
          <a:blip r:embed="rId4"/>
          <a:srcRect/>
          <a:stretch>
            <a:fillRect/>
          </a:stretch>
        </p:blipFill>
        <p:spPr bwMode="auto">
          <a:xfrm>
            <a:off x="1682178" y="2086338"/>
            <a:ext cx="873598" cy="1278800"/>
          </a:xfrm>
          <a:prstGeom prst="rect">
            <a:avLst/>
          </a:prstGeom>
          <a:noFill/>
          <a:ln w="9525">
            <a:noFill/>
            <a:miter lim="800000"/>
            <a:headEnd/>
            <a:tailEnd/>
          </a:ln>
        </p:spPr>
      </p:pic>
      <p:pic>
        <p:nvPicPr>
          <p:cNvPr id="11" name="Bildobjekt 10" descr="Skärmavbild 2012-10-23 kl. 10.10.04.png"/>
          <p:cNvPicPr>
            <a:picLocks noChangeAspect="1"/>
          </p:cNvPicPr>
          <p:nvPr/>
        </p:nvPicPr>
        <p:blipFill>
          <a:blip r:embed="rId5"/>
          <a:stretch>
            <a:fillRect/>
          </a:stretch>
        </p:blipFill>
        <p:spPr>
          <a:xfrm>
            <a:off x="5292080" y="1959063"/>
            <a:ext cx="1198322" cy="1351411"/>
          </a:xfrm>
          <a:prstGeom prst="rect">
            <a:avLst/>
          </a:prstGeom>
        </p:spPr>
      </p:pic>
      <p:cxnSp>
        <p:nvCxnSpPr>
          <p:cNvPr id="14" name="Rak 13"/>
          <p:cNvCxnSpPr/>
          <p:nvPr/>
        </p:nvCxnSpPr>
        <p:spPr>
          <a:xfrm>
            <a:off x="0" y="980728"/>
            <a:ext cx="9144000" cy="0"/>
          </a:xfrm>
          <a:prstGeom prst="line">
            <a:avLst/>
          </a:prstGeom>
          <a:ln>
            <a:solidFill>
              <a:srgbClr val="349DEB"/>
            </a:solidFill>
          </a:ln>
        </p:spPr>
        <p:style>
          <a:lnRef idx="2">
            <a:schemeClr val="accent1"/>
          </a:lnRef>
          <a:fillRef idx="0">
            <a:schemeClr val="accent1"/>
          </a:fillRef>
          <a:effectRef idx="1">
            <a:schemeClr val="accent1"/>
          </a:effectRef>
          <a:fontRef idx="minor">
            <a:schemeClr val="tx1"/>
          </a:fontRef>
        </p:style>
      </p:cxnSp>
      <p:pic>
        <p:nvPicPr>
          <p:cNvPr id="12" name="Bildobjekt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0422" y="1298026"/>
            <a:ext cx="1332938" cy="546287"/>
          </a:xfrm>
          <a:prstGeom prst="rect">
            <a:avLst/>
          </a:prstGeom>
        </p:spPr>
      </p:pic>
    </p:spTree>
    <p:extLst>
      <p:ext uri="{BB962C8B-B14F-4D97-AF65-F5344CB8AC3E}">
        <p14:creationId xmlns:p14="http://schemas.microsoft.com/office/powerpoint/2010/main" val="211646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 dagars.utbildning.26.27.sep.2016" id="{949CA5C3-70CB-B54A-B996-8F1B3582B6BA}" vid="{6F826E70-0F83-8B4E-A8F0-D43DD9603951}"/>
    </a:ext>
  </a:extLst>
</a:theme>
</file>

<file path=ppt/theme/theme2.xml><?xml version="1.0" encoding="utf-8"?>
<a:theme xmlns:a="http://schemas.openxmlformats.org/drawingml/2006/main" name="Utan bubblor">
  <a:themeElements>
    <a:clrScheme name="Energimyndigheten Blå">
      <a:dk1>
        <a:srgbClr val="000000"/>
      </a:dk1>
      <a:lt1>
        <a:srgbClr val="FFFFFF"/>
      </a:lt1>
      <a:dk2>
        <a:srgbClr val="000000"/>
      </a:dk2>
      <a:lt2>
        <a:srgbClr val="969696"/>
      </a:lt2>
      <a:accent1>
        <a:srgbClr val="003896"/>
      </a:accent1>
      <a:accent2>
        <a:srgbClr val="5D6DA2"/>
      </a:accent2>
      <a:accent3>
        <a:srgbClr val="8691B9"/>
      </a:accent3>
      <a:accent4>
        <a:srgbClr val="AEB6D1"/>
      </a:accent4>
      <a:accent5>
        <a:srgbClr val="B8DAEA"/>
      </a:accent5>
      <a:accent6>
        <a:srgbClr val="D2E5EE"/>
      </a:accent6>
      <a:hlink>
        <a:srgbClr val="8691B9"/>
      </a:hlink>
      <a:folHlink>
        <a:srgbClr val="AEB6D1"/>
      </a:folHlink>
    </a:clrScheme>
    <a:fontScheme name=" färg_m_punk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sv-SE" sz="2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hlink"/>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sv-SE" sz="2200" b="0" i="0" u="none" strike="noStrike" cap="none" normalizeH="0" baseline="0" smtClean="0">
            <a:ln>
              <a:noFill/>
            </a:ln>
            <a:solidFill>
              <a:schemeClr val="tx1"/>
            </a:solidFill>
            <a:effectLst/>
            <a:latin typeface="Arial" charset="0"/>
          </a:defRPr>
        </a:defPPr>
      </a:lstStyle>
    </a:lnDef>
  </a:objectDefaults>
  <a:extraClrSchemeLst/>
  <a:extLst>
    <a:ext uri="{05A4C25C-085E-4340-85A3-A5531E510DB2}">
      <thm15:themeFamily xmlns:thm15="http://schemas.microsoft.com/office/thememl/2012/main" name="Fondprogrammet bred.potx" id="{F79F7C48-AACD-46BF-87FA-9B5277107BD0}" vid="{BBCD0CA3-CF99-4148-AD23-36E9A33E201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F8EEBF99E87DAB48B7B6850312A591A7" ma:contentTypeVersion="13" ma:contentTypeDescription="Skapa ett nytt dokument." ma:contentTypeScope="" ma:versionID="9a1f6fbf2dd8dc22815722c4d0dbd8bd">
  <xsd:schema xmlns:xsd="http://www.w3.org/2001/XMLSchema" xmlns:xs="http://www.w3.org/2001/XMLSchema" xmlns:p="http://schemas.microsoft.com/office/2006/metadata/properties" xmlns:ns3="17a4b6e0-060f-4498-abdb-fefbd3296105" xmlns:ns4="ab100dcc-de2d-40c6-9c06-e146ae30916c" targetNamespace="http://schemas.microsoft.com/office/2006/metadata/properties" ma:root="true" ma:fieldsID="6c7f9e7e5833ec1714cc62c1c721b8ea" ns3:_="" ns4:_="">
    <xsd:import namespace="17a4b6e0-060f-4498-abdb-fefbd3296105"/>
    <xsd:import namespace="ab100dcc-de2d-40c6-9c06-e146ae30916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a4b6e0-060f-4498-abdb-fefbd32961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b100dcc-de2d-40c6-9c06-e146ae30916c"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SharingHintHash" ma:index="18" nillable="true" ma:displayName="Delar tips,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747D4F-8806-4F43-BEEE-C8667B3E89AB}">
  <ds:schemaRefs>
    <ds:schemaRef ds:uri="http://schemas.microsoft.com/sharepoint/v3/contenttype/forms"/>
  </ds:schemaRefs>
</ds:datastoreItem>
</file>

<file path=customXml/itemProps2.xml><?xml version="1.0" encoding="utf-8"?>
<ds:datastoreItem xmlns:ds="http://schemas.openxmlformats.org/officeDocument/2006/customXml" ds:itemID="{9C7DADFB-AFDD-45D3-BA97-63CD78A3D45A}">
  <ds:schemaRefs>
    <ds:schemaRef ds:uri="http://schemas.microsoft.com/office/2006/documentManagement/types"/>
    <ds:schemaRef ds:uri="17a4b6e0-060f-4498-abdb-fefbd3296105"/>
    <ds:schemaRef ds:uri="http://purl.org/dc/terms/"/>
    <ds:schemaRef ds:uri="ab100dcc-de2d-40c6-9c06-e146ae30916c"/>
    <ds:schemaRef ds:uri="http://schemas.microsoft.com/office/2006/metadata/properties"/>
    <ds:schemaRef ds:uri="http://purl.org/dc/elements/1.1/"/>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E212AF5-C532-4C2E-A959-62CF1B5D76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a4b6e0-060f-4498-abdb-fefbd3296105"/>
    <ds:schemaRef ds:uri="ab100dcc-de2d-40c6-9c06-e146ae3091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 dagars.utbildning.26.27.sep.2016</Template>
  <TotalTime>47038</TotalTime>
  <Words>1530</Words>
  <Application>Microsoft Office PowerPoint</Application>
  <PresentationFormat>Bildspel på skärmen (4:3)</PresentationFormat>
  <Paragraphs>311</Paragraphs>
  <Slides>34</Slides>
  <Notes>4</Notes>
  <HiddenSlides>0</HiddenSlides>
  <MMClips>0</MMClips>
  <ScaleCrop>false</ScaleCrop>
  <HeadingPairs>
    <vt:vector size="6" baseType="variant">
      <vt:variant>
        <vt:lpstr>Använt teckensnitt</vt:lpstr>
      </vt:variant>
      <vt:variant>
        <vt:i4>3</vt:i4>
      </vt:variant>
      <vt:variant>
        <vt:lpstr>Tema</vt:lpstr>
      </vt:variant>
      <vt:variant>
        <vt:i4>2</vt:i4>
      </vt:variant>
      <vt:variant>
        <vt:lpstr>Bildrubriker</vt:lpstr>
      </vt:variant>
      <vt:variant>
        <vt:i4>34</vt:i4>
      </vt:variant>
    </vt:vector>
  </HeadingPairs>
  <TitlesOfParts>
    <vt:vector size="39" baseType="lpstr">
      <vt:lpstr>Arial</vt:lpstr>
      <vt:lpstr>Calibri</vt:lpstr>
      <vt:lpstr>Wingdings</vt:lpstr>
      <vt:lpstr>Office-tema</vt:lpstr>
      <vt:lpstr>Utan bubblor</vt:lpstr>
      <vt:lpstr>PowerPoint-presentation</vt:lpstr>
      <vt:lpstr>PowerPoint-presentation</vt:lpstr>
      <vt:lpstr>Säljargument</vt:lpstr>
      <vt:lpstr>PowerPoint-presentation</vt:lpstr>
      <vt:lpstr>PowerPoint-presentation</vt:lpstr>
      <vt:lpstr>Säljargument - Intresse</vt:lpstr>
      <vt:lpstr>Vad är coacher för energi och klimat?</vt:lpstr>
      <vt:lpstr>Inledning – Mötesbokning- Dörrknackning</vt:lpstr>
      <vt:lpstr>Mötesbokning - Dörrknackning</vt:lpstr>
      <vt:lpstr>Inledning – Mötesbokning</vt:lpstr>
      <vt:lpstr>Mötesbokning – Variant nr 1 </vt:lpstr>
      <vt:lpstr>Mötesbokning – Variant nr 2 </vt:lpstr>
      <vt:lpstr>Mötesbokning – Variant nr 3 </vt:lpstr>
      <vt:lpstr>Mötesbokning  - Variant nr 4 </vt:lpstr>
      <vt:lpstr>Hantera invändningar</vt:lpstr>
      <vt:lpstr>PowerPoint-presentation</vt:lpstr>
      <vt:lpstr>PowerPoint-presentation</vt:lpstr>
      <vt:lpstr>PowerPoint-presentation</vt:lpstr>
      <vt:lpstr>PowerPoint-presentation</vt:lpstr>
      <vt:lpstr>PowerPoint-presentation</vt:lpstr>
      <vt:lpstr>Struktur – Kundmöte</vt:lpstr>
      <vt:lpstr>PowerPoint-presentation</vt:lpstr>
      <vt:lpstr>Inledning - kundmöte</vt:lpstr>
      <vt:lpstr>Inledning</vt:lpstr>
      <vt:lpstr>PowerPoint-presentation</vt:lpstr>
      <vt:lpstr>Kostnadsfri energigenomgång på 10 områden</vt:lpstr>
      <vt:lpstr>Intervjufrågor - kundmöte</vt:lpstr>
      <vt:lpstr>PowerPoint-presentation</vt:lpstr>
      <vt:lpstr>Presentation och behovsfrågor</vt:lpstr>
      <vt:lpstr>Ledarstil - säljstil</vt:lpstr>
      <vt:lpstr>Fördelar - coachande säljstilen</vt:lpstr>
      <vt:lpstr>Coachande avslut</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Säljutbildning Oktober 2017</dc:title>
  <dc:creator>Göran Vernersson</dc:creator>
  <cp:lastModifiedBy>Sanna Sjöström</cp:lastModifiedBy>
  <cp:revision>281</cp:revision>
  <cp:lastPrinted>2011-01-19T07:05:08Z</cp:lastPrinted>
  <dcterms:created xsi:type="dcterms:W3CDTF">2016-10-23T09:12:38Z</dcterms:created>
  <dcterms:modified xsi:type="dcterms:W3CDTF">2020-04-07T09:21:41Z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0x010100F8EEBF99E87DAB48B7B6850312A591A7</vt:lpwstr>
  </property>
  <property fmtid="{D5CDD505-2E9C-101B-9397-08002B2CF9AE}" pid="3" name="STEMSprak">
    <vt:lpwstr>14;#Sv|984ba086-a62a-400a-9716-342255976432</vt:lpwstr>
  </property>
  <property fmtid="{D5CDD505-2E9C-101B-9397-08002B2CF9AE}" pid="4" name="STEMAmne">
    <vt:lpwstr/>
  </property>
</Properties>
</file>