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 id="2147483652" r:id="rId6"/>
    <p:sldMasterId id="2147483654" r:id="rId7"/>
  </p:sldMasterIdLst>
  <p:notesMasterIdLst>
    <p:notesMasterId r:id="rId31"/>
  </p:notesMasterIdLst>
  <p:handoutMasterIdLst>
    <p:handoutMasterId r:id="rId32"/>
  </p:handoutMasterIdLst>
  <p:sldIdLst>
    <p:sldId id="300" r:id="rId8"/>
    <p:sldId id="301" r:id="rId9"/>
    <p:sldId id="315" r:id="rId10"/>
    <p:sldId id="314" r:id="rId11"/>
    <p:sldId id="263" r:id="rId12"/>
    <p:sldId id="316" r:id="rId13"/>
    <p:sldId id="288" r:id="rId14"/>
    <p:sldId id="319" r:id="rId15"/>
    <p:sldId id="320" r:id="rId16"/>
    <p:sldId id="303" r:id="rId17"/>
    <p:sldId id="317" r:id="rId18"/>
    <p:sldId id="312" r:id="rId19"/>
    <p:sldId id="281" r:id="rId20"/>
    <p:sldId id="311" r:id="rId21"/>
    <p:sldId id="292" r:id="rId22"/>
    <p:sldId id="293" r:id="rId23"/>
    <p:sldId id="318" r:id="rId24"/>
    <p:sldId id="321" r:id="rId25"/>
    <p:sldId id="322" r:id="rId26"/>
    <p:sldId id="325" r:id="rId27"/>
    <p:sldId id="309" r:id="rId28"/>
    <p:sldId id="284" r:id="rId29"/>
    <p:sldId id="297" r:id="rId30"/>
  </p:sldIdLst>
  <p:sldSz cx="9144000" cy="6858000" type="screen4x3"/>
  <p:notesSz cx="6797675" cy="9926638"/>
  <p:defaultTextStyle>
    <a:defPPr>
      <a:defRPr lang="sv-SE"/>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ina Jonsson" initials="SJ"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6" autoAdjust="0"/>
    <p:restoredTop sz="93428" autoAdjust="0"/>
  </p:normalViewPr>
  <p:slideViewPr>
    <p:cSldViewPr>
      <p:cViewPr>
        <p:scale>
          <a:sx n="70" d="100"/>
          <a:sy n="70" d="100"/>
        </p:scale>
        <p:origin x="-3174" y="-10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2946395" cy="495700"/>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lvl1pPr>
              <a:defRPr sz="1200">
                <a:latin typeface="Times New Roman" pitchFamily="18" charset="0"/>
              </a:defRPr>
            </a:lvl1pPr>
          </a:lstStyle>
          <a:p>
            <a:endParaRPr lang="sv-SE"/>
          </a:p>
        </p:txBody>
      </p:sp>
      <p:sp>
        <p:nvSpPr>
          <p:cNvPr id="7171" name="Rectangle 3"/>
          <p:cNvSpPr>
            <a:spLocks noGrp="1" noChangeArrowheads="1"/>
          </p:cNvSpPr>
          <p:nvPr>
            <p:ph type="dt" sz="quarter" idx="1"/>
          </p:nvPr>
        </p:nvSpPr>
        <p:spPr bwMode="auto">
          <a:xfrm>
            <a:off x="3851281" y="1"/>
            <a:ext cx="2946394" cy="495700"/>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lvl1pPr algn="r">
              <a:defRPr sz="1200">
                <a:latin typeface="Times New Roman" pitchFamily="18" charset="0"/>
              </a:defRPr>
            </a:lvl1pPr>
          </a:lstStyle>
          <a:p>
            <a:endParaRPr lang="sv-SE"/>
          </a:p>
        </p:txBody>
      </p:sp>
      <p:sp>
        <p:nvSpPr>
          <p:cNvPr id="7172" name="Rectangle 4"/>
          <p:cNvSpPr>
            <a:spLocks noGrp="1" noChangeArrowheads="1"/>
          </p:cNvSpPr>
          <p:nvPr>
            <p:ph type="ftr" sz="quarter" idx="2"/>
          </p:nvPr>
        </p:nvSpPr>
        <p:spPr bwMode="auto">
          <a:xfrm>
            <a:off x="0" y="9430938"/>
            <a:ext cx="2946395" cy="495700"/>
          </a:xfrm>
          <a:prstGeom prst="rect">
            <a:avLst/>
          </a:prstGeom>
          <a:noFill/>
          <a:ln w="9525">
            <a:noFill/>
            <a:miter lim="800000"/>
            <a:headEnd/>
            <a:tailEnd/>
          </a:ln>
          <a:effectLst/>
        </p:spPr>
        <p:txBody>
          <a:bodyPr vert="horz" wrap="square" lIns="90873" tIns="45437" rIns="90873" bIns="45437" numCol="1" anchor="b" anchorCtr="0" compatLnSpc="1">
            <a:prstTxWarp prst="textNoShape">
              <a:avLst/>
            </a:prstTxWarp>
          </a:bodyPr>
          <a:lstStyle>
            <a:lvl1pPr>
              <a:defRPr sz="1200">
                <a:latin typeface="Times New Roman" pitchFamily="18" charset="0"/>
              </a:defRPr>
            </a:lvl1pPr>
          </a:lstStyle>
          <a:p>
            <a:endParaRPr lang="sv-SE"/>
          </a:p>
        </p:txBody>
      </p:sp>
      <p:sp>
        <p:nvSpPr>
          <p:cNvPr id="7173" name="Rectangle 5"/>
          <p:cNvSpPr>
            <a:spLocks noGrp="1" noChangeArrowheads="1"/>
          </p:cNvSpPr>
          <p:nvPr>
            <p:ph type="sldNum" sz="quarter" idx="3"/>
          </p:nvPr>
        </p:nvSpPr>
        <p:spPr bwMode="auto">
          <a:xfrm>
            <a:off x="3851281" y="9430938"/>
            <a:ext cx="2946394" cy="495700"/>
          </a:xfrm>
          <a:prstGeom prst="rect">
            <a:avLst/>
          </a:prstGeom>
          <a:noFill/>
          <a:ln w="9525">
            <a:noFill/>
            <a:miter lim="800000"/>
            <a:headEnd/>
            <a:tailEnd/>
          </a:ln>
          <a:effectLst/>
        </p:spPr>
        <p:txBody>
          <a:bodyPr vert="horz" wrap="square" lIns="90873" tIns="45437" rIns="90873" bIns="45437" numCol="1" anchor="b" anchorCtr="0" compatLnSpc="1">
            <a:prstTxWarp prst="textNoShape">
              <a:avLst/>
            </a:prstTxWarp>
          </a:bodyPr>
          <a:lstStyle>
            <a:lvl1pPr algn="r">
              <a:defRPr sz="1200">
                <a:latin typeface="Times New Roman" pitchFamily="18" charset="0"/>
              </a:defRPr>
            </a:lvl1pPr>
          </a:lstStyle>
          <a:p>
            <a:fld id="{4099CC03-0A68-4FE0-901C-BABC70936B6A}" type="slidenum">
              <a:rPr lang="sv-SE"/>
              <a:pPr/>
              <a:t>‹#›</a:t>
            </a:fld>
            <a:endParaRPr lang="sv-SE"/>
          </a:p>
        </p:txBody>
      </p:sp>
    </p:spTree>
    <p:extLst>
      <p:ext uri="{BB962C8B-B14F-4D97-AF65-F5344CB8AC3E}">
        <p14:creationId xmlns:p14="http://schemas.microsoft.com/office/powerpoint/2010/main" val="660229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3074"/>
          <p:cNvSpPr>
            <a:spLocks noGrp="1" noChangeArrowheads="1"/>
          </p:cNvSpPr>
          <p:nvPr>
            <p:ph type="hdr" sz="quarter"/>
          </p:nvPr>
        </p:nvSpPr>
        <p:spPr bwMode="auto">
          <a:xfrm>
            <a:off x="0" y="0"/>
            <a:ext cx="2951124" cy="530431"/>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lvl1pPr>
              <a:defRPr sz="1200">
                <a:latin typeface="Times New Roman" pitchFamily="18" charset="0"/>
              </a:defRPr>
            </a:lvl1pPr>
          </a:lstStyle>
          <a:p>
            <a:endParaRPr lang="sv-SE"/>
          </a:p>
        </p:txBody>
      </p:sp>
      <p:sp>
        <p:nvSpPr>
          <p:cNvPr id="18435" name="Rectangle 3075"/>
          <p:cNvSpPr>
            <a:spLocks noGrp="1" noChangeArrowheads="1"/>
          </p:cNvSpPr>
          <p:nvPr>
            <p:ph type="dt" idx="1"/>
          </p:nvPr>
        </p:nvSpPr>
        <p:spPr bwMode="auto">
          <a:xfrm>
            <a:off x="3859163" y="0"/>
            <a:ext cx="2951124" cy="530431"/>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lvl1pPr algn="r">
              <a:defRPr sz="1200">
                <a:latin typeface="Times New Roman" pitchFamily="18" charset="0"/>
              </a:defRPr>
            </a:lvl1pPr>
          </a:lstStyle>
          <a:p>
            <a:endParaRPr lang="sv-SE"/>
          </a:p>
        </p:txBody>
      </p:sp>
      <p:sp>
        <p:nvSpPr>
          <p:cNvPr id="18436" name="Rectangle 3076"/>
          <p:cNvSpPr>
            <a:spLocks noGrp="1" noRot="1" noChangeAspect="1" noChangeArrowheads="1" noTextEdit="1"/>
          </p:cNvSpPr>
          <p:nvPr>
            <p:ph type="sldImg" idx="2"/>
          </p:nvPr>
        </p:nvSpPr>
        <p:spPr bwMode="auto">
          <a:xfrm>
            <a:off x="930275" y="757238"/>
            <a:ext cx="4949825" cy="3713162"/>
          </a:xfrm>
          <a:prstGeom prst="rect">
            <a:avLst/>
          </a:prstGeom>
          <a:noFill/>
          <a:ln w="9525">
            <a:solidFill>
              <a:srgbClr val="000000"/>
            </a:solidFill>
            <a:miter lim="800000"/>
            <a:headEnd/>
            <a:tailEnd/>
          </a:ln>
          <a:effectLst/>
        </p:spPr>
      </p:sp>
      <p:sp>
        <p:nvSpPr>
          <p:cNvPr id="18437" name="Rectangle 3077"/>
          <p:cNvSpPr>
            <a:spLocks noGrp="1" noChangeArrowheads="1"/>
          </p:cNvSpPr>
          <p:nvPr>
            <p:ph type="body" sz="quarter" idx="3"/>
          </p:nvPr>
        </p:nvSpPr>
        <p:spPr bwMode="auto">
          <a:xfrm>
            <a:off x="908038" y="4698103"/>
            <a:ext cx="4994210" cy="4470776"/>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8438" name="Rectangle 3078"/>
          <p:cNvSpPr>
            <a:spLocks noGrp="1" noChangeArrowheads="1"/>
          </p:cNvSpPr>
          <p:nvPr>
            <p:ph type="ftr" sz="quarter" idx="4"/>
          </p:nvPr>
        </p:nvSpPr>
        <p:spPr bwMode="auto">
          <a:xfrm>
            <a:off x="0" y="9396207"/>
            <a:ext cx="2951124" cy="530431"/>
          </a:xfrm>
          <a:prstGeom prst="rect">
            <a:avLst/>
          </a:prstGeom>
          <a:noFill/>
          <a:ln w="9525">
            <a:noFill/>
            <a:miter lim="800000"/>
            <a:headEnd/>
            <a:tailEnd/>
          </a:ln>
          <a:effectLst/>
        </p:spPr>
        <p:txBody>
          <a:bodyPr vert="horz" wrap="square" lIns="90873" tIns="45437" rIns="90873" bIns="45437" numCol="1" anchor="b" anchorCtr="0" compatLnSpc="1">
            <a:prstTxWarp prst="textNoShape">
              <a:avLst/>
            </a:prstTxWarp>
          </a:bodyPr>
          <a:lstStyle>
            <a:lvl1pPr>
              <a:defRPr sz="1200">
                <a:latin typeface="Times New Roman" pitchFamily="18" charset="0"/>
              </a:defRPr>
            </a:lvl1pPr>
          </a:lstStyle>
          <a:p>
            <a:endParaRPr lang="sv-SE"/>
          </a:p>
        </p:txBody>
      </p:sp>
      <p:sp>
        <p:nvSpPr>
          <p:cNvPr id="18439" name="Rectangle 3079"/>
          <p:cNvSpPr>
            <a:spLocks noGrp="1" noChangeArrowheads="1"/>
          </p:cNvSpPr>
          <p:nvPr>
            <p:ph type="sldNum" sz="quarter" idx="5"/>
          </p:nvPr>
        </p:nvSpPr>
        <p:spPr bwMode="auto">
          <a:xfrm>
            <a:off x="3859163" y="9396207"/>
            <a:ext cx="2951124" cy="530431"/>
          </a:xfrm>
          <a:prstGeom prst="rect">
            <a:avLst/>
          </a:prstGeom>
          <a:noFill/>
          <a:ln w="9525">
            <a:noFill/>
            <a:miter lim="800000"/>
            <a:headEnd/>
            <a:tailEnd/>
          </a:ln>
          <a:effectLst/>
        </p:spPr>
        <p:txBody>
          <a:bodyPr vert="horz" wrap="square" lIns="90873" tIns="45437" rIns="90873" bIns="45437" numCol="1" anchor="b" anchorCtr="0" compatLnSpc="1">
            <a:prstTxWarp prst="textNoShape">
              <a:avLst/>
            </a:prstTxWarp>
          </a:bodyPr>
          <a:lstStyle>
            <a:lvl1pPr algn="r">
              <a:defRPr sz="1200">
                <a:latin typeface="Times New Roman" pitchFamily="18" charset="0"/>
              </a:defRPr>
            </a:lvl1pPr>
          </a:lstStyle>
          <a:p>
            <a:fld id="{3FEE2625-1DD8-4C13-A5BB-5C2E4DEB1102}" type="slidenum">
              <a:rPr lang="sv-SE"/>
              <a:pPr/>
              <a:t>‹#›</a:t>
            </a:fld>
            <a:endParaRPr lang="sv-SE"/>
          </a:p>
        </p:txBody>
      </p:sp>
    </p:spTree>
    <p:extLst>
      <p:ext uri="{BB962C8B-B14F-4D97-AF65-F5344CB8AC3E}">
        <p14:creationId xmlns:p14="http://schemas.microsoft.com/office/powerpoint/2010/main" val="17888884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a:t>
            </a:fld>
            <a:endParaRPr lang="sv-SE"/>
          </a:p>
        </p:txBody>
      </p:sp>
    </p:spTree>
    <p:extLst>
      <p:ext uri="{BB962C8B-B14F-4D97-AF65-F5344CB8AC3E}">
        <p14:creationId xmlns:p14="http://schemas.microsoft.com/office/powerpoint/2010/main" val="4072538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21</a:t>
            </a:fld>
            <a:endParaRPr lang="sv-SE"/>
          </a:p>
        </p:txBody>
      </p:sp>
    </p:spTree>
    <p:extLst>
      <p:ext uri="{BB962C8B-B14F-4D97-AF65-F5344CB8AC3E}">
        <p14:creationId xmlns:p14="http://schemas.microsoft.com/office/powerpoint/2010/main" val="2830891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22</a:t>
            </a:fld>
            <a:endParaRPr lang="sv-SE"/>
          </a:p>
        </p:txBody>
      </p:sp>
    </p:spTree>
    <p:extLst>
      <p:ext uri="{BB962C8B-B14F-4D97-AF65-F5344CB8AC3E}">
        <p14:creationId xmlns:p14="http://schemas.microsoft.com/office/powerpoint/2010/main" val="3591914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atin typeface="+mn-lt"/>
              </a:rPr>
              <a:t> </a:t>
            </a:r>
            <a:endParaRPr lang="sv-SE" dirty="0"/>
          </a:p>
        </p:txBody>
      </p:sp>
      <p:sp>
        <p:nvSpPr>
          <p:cNvPr id="4" name="Platshållare för bildnummer 3"/>
          <p:cNvSpPr>
            <a:spLocks noGrp="1"/>
          </p:cNvSpPr>
          <p:nvPr>
            <p:ph type="sldNum" sz="quarter" idx="10"/>
          </p:nvPr>
        </p:nvSpPr>
        <p:spPr/>
        <p:txBody>
          <a:bodyPr/>
          <a:lstStyle/>
          <a:p>
            <a:fld id="{FFDC4CA1-F9C8-47A1-8007-2FC8C0CEF4DC}" type="slidenum">
              <a:rPr lang="sv-SE" smtClean="0"/>
              <a:t>23</a:t>
            </a:fld>
            <a:endParaRPr lang="sv-SE"/>
          </a:p>
        </p:txBody>
      </p:sp>
    </p:spTree>
    <p:extLst>
      <p:ext uri="{BB962C8B-B14F-4D97-AF65-F5344CB8AC3E}">
        <p14:creationId xmlns:p14="http://schemas.microsoft.com/office/powerpoint/2010/main" val="164085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5</a:t>
            </a:fld>
            <a:endParaRPr lang="sv-SE"/>
          </a:p>
        </p:txBody>
      </p:sp>
    </p:spTree>
    <p:extLst>
      <p:ext uri="{BB962C8B-B14F-4D97-AF65-F5344CB8AC3E}">
        <p14:creationId xmlns:p14="http://schemas.microsoft.com/office/powerpoint/2010/main" val="572222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10</a:t>
            </a:fld>
            <a:endParaRPr lang="sv-SE"/>
          </a:p>
        </p:txBody>
      </p:sp>
    </p:spTree>
    <p:extLst>
      <p:ext uri="{BB962C8B-B14F-4D97-AF65-F5344CB8AC3E}">
        <p14:creationId xmlns:p14="http://schemas.microsoft.com/office/powerpoint/2010/main" val="2715813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13</a:t>
            </a:fld>
            <a:endParaRPr lang="sv-SE"/>
          </a:p>
        </p:txBody>
      </p:sp>
    </p:spTree>
    <p:extLst>
      <p:ext uri="{BB962C8B-B14F-4D97-AF65-F5344CB8AC3E}">
        <p14:creationId xmlns:p14="http://schemas.microsoft.com/office/powerpoint/2010/main" val="1558981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15</a:t>
            </a:fld>
            <a:endParaRPr lang="sv-SE"/>
          </a:p>
        </p:txBody>
      </p:sp>
    </p:spTree>
    <p:extLst>
      <p:ext uri="{BB962C8B-B14F-4D97-AF65-F5344CB8AC3E}">
        <p14:creationId xmlns:p14="http://schemas.microsoft.com/office/powerpoint/2010/main" val="488770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16</a:t>
            </a:fld>
            <a:endParaRPr lang="sv-SE"/>
          </a:p>
        </p:txBody>
      </p:sp>
    </p:spTree>
    <p:extLst>
      <p:ext uri="{BB962C8B-B14F-4D97-AF65-F5344CB8AC3E}">
        <p14:creationId xmlns:p14="http://schemas.microsoft.com/office/powerpoint/2010/main" val="3338214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 vill med denna process säkerställa ett genomförande som ger företagen förutsättningar att göra bra energikartläggningar som kan fungera som beslutsunderlag för energieffektiviserande åtgärder</a:t>
            </a:r>
          </a:p>
          <a:p>
            <a:endParaRPr lang="sv-SE" dirty="0" smtClean="0"/>
          </a:p>
          <a:p>
            <a:r>
              <a:rPr lang="sv-SE" dirty="0" smtClean="0"/>
              <a:t>Specifika datum 2016 och</a:t>
            </a:r>
            <a:r>
              <a:rPr lang="sv-SE" baseline="0" dirty="0" smtClean="0"/>
              <a:t> 2017. </a:t>
            </a:r>
          </a:p>
          <a:p>
            <a:r>
              <a:rPr lang="sv-SE" baseline="0" dirty="0" smtClean="0"/>
              <a:t>Energikartläggningen kan givetvis skickas in tidigare till Energimyndigheten.</a:t>
            </a:r>
          </a:p>
          <a:p>
            <a:r>
              <a:rPr lang="sv-SE" baseline="0" dirty="0" smtClean="0"/>
              <a:t>Rapporteringssystemet behöver komma på plats. Vad ska det innehålla?</a:t>
            </a:r>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18</a:t>
            </a:fld>
            <a:endParaRPr lang="sv-SE"/>
          </a:p>
        </p:txBody>
      </p:sp>
    </p:spTree>
    <p:extLst>
      <p:ext uri="{BB962C8B-B14F-4D97-AF65-F5344CB8AC3E}">
        <p14:creationId xmlns:p14="http://schemas.microsoft.com/office/powerpoint/2010/main" val="2028898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Energimyndigheten kommer i nära samverkan med branschorganisationer och andra berörda aktörer att ta fram branschvisa vägledningar som ger konkreta exempel på hur företagen ska tolka föreskrifterna. </a:t>
            </a:r>
            <a:r>
              <a:rPr lang="sv-SE" smtClean="0"/>
              <a:t>Vägledningarna ska säkerställa att lagen både uppfyller sitt syfte och blir ett stöd för företagen i det egna energieffektiviseringsarbetet.</a:t>
            </a:r>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19</a:t>
            </a:fld>
            <a:endParaRPr lang="sv-SE"/>
          </a:p>
        </p:txBody>
      </p:sp>
    </p:spTree>
    <p:extLst>
      <p:ext uri="{BB962C8B-B14F-4D97-AF65-F5344CB8AC3E}">
        <p14:creationId xmlns:p14="http://schemas.microsoft.com/office/powerpoint/2010/main" val="2830891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Rapporten avseende energikartläggningen ska göras enligt internationell ISO-standard, europeisk EN-standard eller svensk </a:t>
            </a:r>
            <a:r>
              <a:rPr lang="sv-SE" dirty="0" err="1"/>
              <a:t>SS-standard</a:t>
            </a:r>
            <a:r>
              <a:rPr lang="sv-SE" dirty="0"/>
              <a:t> eller motsvarande som innehåller krav på energikartläggning i enlighet med lagen om energikartläggning i stora företag. </a:t>
            </a:r>
          </a:p>
          <a:p>
            <a:r>
              <a:rPr lang="sv-SE" b="1" dirty="0"/>
              <a:t>7 § </a:t>
            </a:r>
            <a:r>
              <a:rPr lang="sv-SE" dirty="0"/>
              <a:t>Kostnadseffektiva åtgärder som identifierats och genomförts efter energikartläggningen samt åtgärdernas effekter ska dokumenteras i rapporten för att möjliggöra uppföljning och utvärdering. </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20</a:t>
            </a:fld>
            <a:endParaRPr lang="sv-SE"/>
          </a:p>
        </p:txBody>
      </p:sp>
    </p:spTree>
    <p:extLst>
      <p:ext uri="{BB962C8B-B14F-4D97-AF65-F5344CB8AC3E}">
        <p14:creationId xmlns:p14="http://schemas.microsoft.com/office/powerpoint/2010/main" val="18753829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200400" y="188913"/>
            <a:ext cx="5715000" cy="2055812"/>
          </a:xfrm>
        </p:spPr>
        <p:txBody>
          <a:bodyPr anchor="b"/>
          <a:lstStyle>
            <a:lvl1pPr>
              <a:defRPr b="0">
                <a:latin typeface="Arial Black" pitchFamily="34" charset="0"/>
              </a:defRPr>
            </a:lvl1pPr>
          </a:lstStyle>
          <a:p>
            <a:r>
              <a:rPr lang="sv-SE" smtClean="0"/>
              <a:t>Klicka här för att ändra format</a:t>
            </a:r>
            <a:endParaRPr lang="sv-SE"/>
          </a:p>
        </p:txBody>
      </p:sp>
      <p:sp>
        <p:nvSpPr>
          <p:cNvPr id="15363" name="Rectangle 3"/>
          <p:cNvSpPr>
            <a:spLocks noGrp="1" noChangeArrowheads="1"/>
          </p:cNvSpPr>
          <p:nvPr>
            <p:ph type="subTitle" idx="1"/>
          </p:nvPr>
        </p:nvSpPr>
        <p:spPr>
          <a:xfrm>
            <a:off x="3200400" y="2667000"/>
            <a:ext cx="5715000" cy="2971800"/>
          </a:xfrm>
          <a:noFill/>
        </p:spPr>
        <p:txBody>
          <a:bodyPr lIns="0" tIns="0" rIns="0" bIns="0"/>
          <a:lstStyle>
            <a:lvl1pPr marL="0" indent="0">
              <a:buFontTx/>
              <a:buNone/>
              <a:defRPr/>
            </a:lvl1pPr>
          </a:lstStyle>
          <a:p>
            <a:r>
              <a:rPr lang="sv-SE" smtClean="0"/>
              <a:t>Klicka här för att ändra format på underrubrik i bakgrunden</a:t>
            </a:r>
            <a:endParaRPr lang="sv-SE"/>
          </a:p>
        </p:txBody>
      </p:sp>
      <p:sp>
        <p:nvSpPr>
          <p:cNvPr id="15364" name="Rectangle 4"/>
          <p:cNvSpPr>
            <a:spLocks noGrp="1" noChangeArrowheads="1"/>
          </p:cNvSpPr>
          <p:nvPr>
            <p:ph type="dt" sz="half" idx="2"/>
          </p:nvPr>
        </p:nvSpPr>
        <p:spPr/>
        <p:txBody>
          <a:bodyPr/>
          <a:lstStyle>
            <a:lvl1pPr>
              <a:defRPr/>
            </a:lvl1pPr>
          </a:lstStyle>
          <a:p>
            <a:endParaRPr lang="sv-SE"/>
          </a:p>
        </p:txBody>
      </p:sp>
      <p:sp>
        <p:nvSpPr>
          <p:cNvPr id="15366" name="Rectangle 6"/>
          <p:cNvSpPr>
            <a:spLocks noGrp="1" noChangeArrowheads="1"/>
          </p:cNvSpPr>
          <p:nvPr>
            <p:ph type="sldNum" sz="quarter" idx="4"/>
          </p:nvPr>
        </p:nvSpPr>
        <p:spPr/>
        <p:txBody>
          <a:bodyPr/>
          <a:lstStyle>
            <a:lvl1pPr>
              <a:defRPr/>
            </a:lvl1pPr>
          </a:lstStyle>
          <a:p>
            <a:fld id="{01CBA474-F9D6-49A5-ABE8-16828E6B12A0}" type="slidenum">
              <a:rPr lang="sv-SE"/>
              <a:pPr/>
              <a:t>‹#›</a:t>
            </a:fld>
            <a:endParaRPr lang="sv-SE"/>
          </a:p>
        </p:txBody>
      </p:sp>
      <p:sp>
        <p:nvSpPr>
          <p:cNvPr id="15367" name="Rectangle 7"/>
          <p:cNvSpPr>
            <a:spLocks noChangeArrowheads="1"/>
          </p:cNvSpPr>
          <p:nvPr/>
        </p:nvSpPr>
        <p:spPr bwMode="auto">
          <a:xfrm>
            <a:off x="0" y="0"/>
            <a:ext cx="2879725" cy="2159000"/>
          </a:xfrm>
          <a:prstGeom prst="rect">
            <a:avLst/>
          </a:prstGeom>
          <a:solidFill>
            <a:schemeClr val="accent1"/>
          </a:solidFill>
          <a:ln w="9525">
            <a:noFill/>
            <a:miter lim="800000"/>
            <a:headEnd/>
            <a:tailEnd/>
          </a:ln>
          <a:effectLst/>
        </p:spPr>
        <p:txBody>
          <a:bodyPr wrap="none"/>
          <a:lstStyle/>
          <a:p>
            <a:pPr algn="r">
              <a:lnSpc>
                <a:spcPts val="1400"/>
              </a:lnSpc>
            </a:pPr>
            <a:r>
              <a:rPr lang="sv-SE" sz="1000"/>
              <a:t> </a:t>
            </a:r>
            <a:endParaRPr lang="sv-SE" sz="2400">
              <a:latin typeface="Times New Roman" pitchFamily="18" charset="0"/>
            </a:endParaRPr>
          </a:p>
        </p:txBody>
      </p:sp>
      <p:pic>
        <p:nvPicPr>
          <p:cNvPr id="15371" name="Picture 11" descr="ligg"/>
          <p:cNvPicPr>
            <a:picLocks noChangeAspect="1" noChangeArrowheads="1"/>
          </p:cNvPicPr>
          <p:nvPr/>
        </p:nvPicPr>
        <p:blipFill>
          <a:blip r:embed="rId2" cstate="print"/>
          <a:srcRect/>
          <a:stretch>
            <a:fillRect/>
          </a:stretch>
        </p:blipFill>
        <p:spPr bwMode="auto">
          <a:xfrm>
            <a:off x="323850" y="6253163"/>
            <a:ext cx="1619250" cy="34448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A98AEE8C-A199-41A7-B184-28B82AFCAA48}" type="slidenum">
              <a:rPr lang="sv-SE"/>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84938" y="571500"/>
            <a:ext cx="1906587" cy="537845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762000" y="571500"/>
            <a:ext cx="5570538" cy="537845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4386317E-04A6-4579-8EF4-5144A4F297E5}" type="slidenum">
              <a:rPr lang="sv-SE"/>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56327" name="Rectangle 7"/>
          <p:cNvSpPr>
            <a:spLocks noGrp="1" noChangeArrowheads="1"/>
          </p:cNvSpPr>
          <p:nvPr>
            <p:ph type="ctrTitle"/>
          </p:nvPr>
        </p:nvSpPr>
        <p:spPr>
          <a:xfrm>
            <a:off x="3203575" y="188913"/>
            <a:ext cx="5715000" cy="2055812"/>
          </a:xfrm>
        </p:spPr>
        <p:txBody>
          <a:bodyPr anchor="b"/>
          <a:lstStyle>
            <a:lvl1pPr>
              <a:defRPr>
                <a:latin typeface="Arial Black" pitchFamily="34" charset="0"/>
              </a:defRPr>
            </a:lvl1pPr>
          </a:lstStyle>
          <a:p>
            <a:r>
              <a:rPr lang="sv-SE"/>
              <a:t>Klicka här för att ändra format på bakgrundsrubriken</a:t>
            </a:r>
          </a:p>
        </p:txBody>
      </p:sp>
      <p:sp>
        <p:nvSpPr>
          <p:cNvPr id="56328" name="Rectangle 8"/>
          <p:cNvSpPr>
            <a:spLocks noGrp="1" noChangeArrowheads="1"/>
          </p:cNvSpPr>
          <p:nvPr>
            <p:ph type="subTitle" idx="1"/>
          </p:nvPr>
        </p:nvSpPr>
        <p:spPr>
          <a:xfrm>
            <a:off x="3200400" y="2667000"/>
            <a:ext cx="5715000" cy="2971800"/>
          </a:xfrm>
        </p:spPr>
        <p:txBody>
          <a:bodyPr/>
          <a:lstStyle>
            <a:lvl1pPr marL="0" indent="0">
              <a:buFontTx/>
              <a:buNone/>
              <a:defRPr/>
            </a:lvl1pPr>
          </a:lstStyle>
          <a:p>
            <a:r>
              <a:rPr lang="sv-SE"/>
              <a:t>Klicka här för att ändra format på underrubrik i bakgrunden</a:t>
            </a:r>
          </a:p>
        </p:txBody>
      </p:sp>
      <p:sp>
        <p:nvSpPr>
          <p:cNvPr id="56329" name="Rectangle 9"/>
          <p:cNvSpPr>
            <a:spLocks noGrp="1" noChangeArrowheads="1"/>
          </p:cNvSpPr>
          <p:nvPr>
            <p:ph type="dt" sz="half" idx="2"/>
          </p:nvPr>
        </p:nvSpPr>
        <p:spPr/>
        <p:txBody>
          <a:bodyPr/>
          <a:lstStyle>
            <a:lvl1pPr>
              <a:defRPr/>
            </a:lvl1pPr>
          </a:lstStyle>
          <a:p>
            <a:endParaRPr lang="sv-SE"/>
          </a:p>
        </p:txBody>
      </p:sp>
      <p:sp>
        <p:nvSpPr>
          <p:cNvPr id="56330" name="Rectangle 10"/>
          <p:cNvSpPr>
            <a:spLocks noGrp="1" noChangeArrowheads="1"/>
          </p:cNvSpPr>
          <p:nvPr>
            <p:ph type="sldNum" sz="quarter" idx="4"/>
          </p:nvPr>
        </p:nvSpPr>
        <p:spPr/>
        <p:txBody>
          <a:bodyPr/>
          <a:lstStyle>
            <a:lvl1pPr>
              <a:defRPr/>
            </a:lvl1pPr>
          </a:lstStyle>
          <a:p>
            <a:fld id="{E6A16ED3-43AA-42FD-B03D-1C542D37AD70}" type="slidenum">
              <a:rPr lang="sv-SE"/>
              <a:pPr/>
              <a:t>‹#›</a:t>
            </a:fld>
            <a:endParaRPr lang="sv-SE"/>
          </a:p>
        </p:txBody>
      </p:sp>
      <p:sp>
        <p:nvSpPr>
          <p:cNvPr id="56331" name="Rectangle 11"/>
          <p:cNvSpPr>
            <a:spLocks noChangeArrowheads="1"/>
          </p:cNvSpPr>
          <p:nvPr userDrawn="1"/>
        </p:nvSpPr>
        <p:spPr bwMode="auto">
          <a:xfrm>
            <a:off x="0" y="0"/>
            <a:ext cx="2879725" cy="2159000"/>
          </a:xfrm>
          <a:prstGeom prst="rect">
            <a:avLst/>
          </a:prstGeom>
          <a:solidFill>
            <a:schemeClr val="accent1"/>
          </a:solidFill>
          <a:ln w="9525">
            <a:noFill/>
            <a:miter lim="800000"/>
            <a:headEnd/>
            <a:tailEnd/>
          </a:ln>
          <a:effectLst/>
        </p:spPr>
        <p:txBody>
          <a:bodyPr wrap="none"/>
          <a:lstStyle/>
          <a:p>
            <a:pPr algn="r">
              <a:lnSpc>
                <a:spcPts val="1400"/>
              </a:lnSpc>
            </a:pPr>
            <a:r>
              <a:rPr lang="sv-SE" sz="1000"/>
              <a:t> </a:t>
            </a:r>
            <a:endParaRPr lang="sv-SE" sz="2400">
              <a:latin typeface="Times New Roman" pitchFamily="18" charset="0"/>
            </a:endParaRPr>
          </a:p>
        </p:txBody>
      </p:sp>
      <p:pic>
        <p:nvPicPr>
          <p:cNvPr id="56332" name="Picture 12" descr="ligg"/>
          <p:cNvPicPr>
            <a:picLocks noChangeAspect="1" noChangeArrowheads="1"/>
          </p:cNvPicPr>
          <p:nvPr userDrawn="1"/>
        </p:nvPicPr>
        <p:blipFill>
          <a:blip r:embed="rId2" cstate="print"/>
          <a:srcRect/>
          <a:stretch>
            <a:fillRect/>
          </a:stretch>
        </p:blipFill>
        <p:spPr bwMode="auto">
          <a:xfrm>
            <a:off x="323850" y="6253163"/>
            <a:ext cx="1619250" cy="344487"/>
          </a:xfrm>
          <a:prstGeom prst="rect">
            <a:avLst/>
          </a:prstGeom>
          <a:noFill/>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4B022CF4-6C19-4A3A-BC03-E4C52FDFA96C}" type="slidenum">
              <a:rPr lang="sv-SE"/>
              <a:pPr/>
              <a:t>‹#›</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698188EC-6209-488B-88C5-106600E68BC3}" type="slidenum">
              <a:rPr lang="sv-SE"/>
              <a:pPr/>
              <a:t>‹#›</a:t>
            </a:fld>
            <a:endParaRPr lang="sv-S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62000" y="1773238"/>
            <a:ext cx="3738563"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52963" y="1773238"/>
            <a:ext cx="3738562"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81A842FB-563A-4F48-97E8-6486700E14E5}" type="slidenum">
              <a:rPr lang="sv-SE"/>
              <a:pPr/>
              <a:t>‹#›</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endParaRPr lang="sv-SE"/>
          </a:p>
        </p:txBody>
      </p:sp>
      <p:sp>
        <p:nvSpPr>
          <p:cNvPr id="8" name="Platshållare för bildnummer 7"/>
          <p:cNvSpPr>
            <a:spLocks noGrp="1"/>
          </p:cNvSpPr>
          <p:nvPr>
            <p:ph type="sldNum" sz="quarter" idx="11"/>
          </p:nvPr>
        </p:nvSpPr>
        <p:spPr/>
        <p:txBody>
          <a:bodyPr/>
          <a:lstStyle>
            <a:lvl1pPr>
              <a:defRPr/>
            </a:lvl1pPr>
          </a:lstStyle>
          <a:p>
            <a:fld id="{2F09D053-0DD1-4455-919E-B92BF389C5FC}" type="slidenum">
              <a:rPr lang="sv-SE"/>
              <a:pPr/>
              <a:t>‹#›</a:t>
            </a:fld>
            <a:endParaRPr lang="sv-S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bildnummer 3"/>
          <p:cNvSpPr>
            <a:spLocks noGrp="1"/>
          </p:cNvSpPr>
          <p:nvPr>
            <p:ph type="sldNum" sz="quarter" idx="11"/>
          </p:nvPr>
        </p:nvSpPr>
        <p:spPr/>
        <p:txBody>
          <a:bodyPr/>
          <a:lstStyle>
            <a:lvl1pPr>
              <a:defRPr/>
            </a:lvl1pPr>
          </a:lstStyle>
          <a:p>
            <a:fld id="{3208601C-223C-4704-9DD8-968F10FCE3EF}" type="slidenum">
              <a:rPr lang="sv-SE"/>
              <a:pPr/>
              <a:t>‹#›</a:t>
            </a:fld>
            <a:endParaRPr lang="sv-S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bildnummer 2"/>
          <p:cNvSpPr>
            <a:spLocks noGrp="1"/>
          </p:cNvSpPr>
          <p:nvPr>
            <p:ph type="sldNum" sz="quarter" idx="11"/>
          </p:nvPr>
        </p:nvSpPr>
        <p:spPr/>
        <p:txBody>
          <a:bodyPr/>
          <a:lstStyle>
            <a:lvl1pPr>
              <a:defRPr/>
            </a:lvl1pPr>
          </a:lstStyle>
          <a:p>
            <a:fld id="{30FF09FB-1CD1-4F17-9157-097B64E35455}" type="slidenum">
              <a:rPr lang="sv-SE"/>
              <a:pPr/>
              <a:t>‹#›</a:t>
            </a:fld>
            <a:endParaRPr lang="sv-S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E31E0D18-3350-416B-928E-D89821124115}" type="slidenum">
              <a:rPr lang="sv-SE"/>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ABA58008-0BF1-4306-8D2F-666B0748070A}" type="slidenum">
              <a:rPr lang="sv-SE"/>
              <a:pPr/>
              <a:t>‹#›</a:t>
            </a:fld>
            <a:endParaRPr lang="sv-S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B9C564CB-5E64-4631-A6CA-8050EB111D9E}" type="slidenum">
              <a:rPr lang="sv-SE"/>
              <a:pPr/>
              <a:t>‹#›</a:t>
            </a:fld>
            <a:endParaRPr lang="sv-S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B5086152-3C2A-494B-8C5F-6BB65B3CDD7A}" type="slidenum">
              <a:rPr lang="sv-SE"/>
              <a:pPr/>
              <a:t>‹#›</a:t>
            </a:fld>
            <a:endParaRPr lang="sv-S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84938" y="571500"/>
            <a:ext cx="1906587" cy="537845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762000" y="571500"/>
            <a:ext cx="5570538" cy="537845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6CDD70FF-7B75-45BF-8294-77977B1AA2DE}" type="slidenum">
              <a:rPr lang="sv-SE"/>
              <a:pPr/>
              <a:t>‹#›</a:t>
            </a:fld>
            <a:endParaRPr lang="sv-S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3200400" y="188913"/>
            <a:ext cx="5715000" cy="2055812"/>
          </a:xfrm>
        </p:spPr>
        <p:txBody>
          <a:bodyPr anchor="b"/>
          <a:lstStyle>
            <a:lvl1pPr>
              <a:defRPr b="0">
                <a:latin typeface="Arial Black" pitchFamily="34" charset="0"/>
              </a:defRPr>
            </a:lvl1pPr>
          </a:lstStyle>
          <a:p>
            <a:r>
              <a:rPr lang="sv-SE"/>
              <a:t>Klicka här för att ändra format på bakgrundsrubriken</a:t>
            </a:r>
          </a:p>
        </p:txBody>
      </p:sp>
      <p:sp>
        <p:nvSpPr>
          <p:cNvPr id="58371" name="Rectangle 3"/>
          <p:cNvSpPr>
            <a:spLocks noGrp="1" noChangeArrowheads="1"/>
          </p:cNvSpPr>
          <p:nvPr>
            <p:ph type="subTitle" idx="1"/>
          </p:nvPr>
        </p:nvSpPr>
        <p:spPr>
          <a:xfrm>
            <a:off x="3200400" y="2667000"/>
            <a:ext cx="5715000" cy="2971800"/>
          </a:xfrm>
          <a:noFill/>
        </p:spPr>
        <p:txBody>
          <a:bodyPr lIns="0" tIns="0" rIns="0" bIns="0"/>
          <a:lstStyle>
            <a:lvl1pPr>
              <a:defRPr/>
            </a:lvl1pPr>
          </a:lstStyle>
          <a:p>
            <a:r>
              <a:rPr lang="sv-SE"/>
              <a:t>Klicka här för att ändra format på underrubrik i bakgrunden</a:t>
            </a:r>
          </a:p>
        </p:txBody>
      </p:sp>
      <p:sp>
        <p:nvSpPr>
          <p:cNvPr id="58372" name="Rectangle 4"/>
          <p:cNvSpPr>
            <a:spLocks noGrp="1" noChangeArrowheads="1"/>
          </p:cNvSpPr>
          <p:nvPr>
            <p:ph type="dt" sz="half" idx="2"/>
          </p:nvPr>
        </p:nvSpPr>
        <p:spPr/>
        <p:txBody>
          <a:bodyPr/>
          <a:lstStyle>
            <a:lvl1pPr>
              <a:defRPr/>
            </a:lvl1pPr>
          </a:lstStyle>
          <a:p>
            <a:endParaRPr lang="sv-SE"/>
          </a:p>
        </p:txBody>
      </p:sp>
      <p:sp>
        <p:nvSpPr>
          <p:cNvPr id="58373" name="Rectangle 5"/>
          <p:cNvSpPr>
            <a:spLocks noGrp="1" noChangeArrowheads="1"/>
          </p:cNvSpPr>
          <p:nvPr>
            <p:ph type="sldNum" sz="quarter" idx="4"/>
          </p:nvPr>
        </p:nvSpPr>
        <p:spPr/>
        <p:txBody>
          <a:bodyPr/>
          <a:lstStyle>
            <a:lvl1pPr>
              <a:defRPr/>
            </a:lvl1pPr>
          </a:lstStyle>
          <a:p>
            <a:fld id="{70320FC7-5F3F-4362-835B-9498AB82E242}" type="slidenum">
              <a:rPr lang="sv-SE"/>
              <a:pPr/>
              <a:t>‹#›</a:t>
            </a:fld>
            <a:endParaRPr lang="sv-SE"/>
          </a:p>
        </p:txBody>
      </p:sp>
      <p:sp>
        <p:nvSpPr>
          <p:cNvPr id="58374" name="Rectangle 6"/>
          <p:cNvSpPr>
            <a:spLocks noChangeArrowheads="1"/>
          </p:cNvSpPr>
          <p:nvPr/>
        </p:nvSpPr>
        <p:spPr bwMode="auto">
          <a:xfrm>
            <a:off x="0" y="0"/>
            <a:ext cx="2879725" cy="2159000"/>
          </a:xfrm>
          <a:prstGeom prst="rect">
            <a:avLst/>
          </a:prstGeom>
          <a:solidFill>
            <a:schemeClr val="accent1"/>
          </a:solidFill>
          <a:ln w="9525">
            <a:noFill/>
            <a:miter lim="800000"/>
            <a:headEnd/>
            <a:tailEnd/>
          </a:ln>
          <a:effectLst/>
        </p:spPr>
        <p:txBody>
          <a:bodyPr wrap="none"/>
          <a:lstStyle/>
          <a:p>
            <a:pPr algn="r">
              <a:lnSpc>
                <a:spcPts val="1400"/>
              </a:lnSpc>
            </a:pPr>
            <a:r>
              <a:rPr lang="sv-SE" sz="1000"/>
              <a:t> </a:t>
            </a:r>
            <a:endParaRPr lang="sv-SE" sz="2400">
              <a:latin typeface="Times New Roman" pitchFamily="18" charset="0"/>
            </a:endParaRPr>
          </a:p>
        </p:txBody>
      </p:sp>
      <p:pic>
        <p:nvPicPr>
          <p:cNvPr id="58375" name="Picture 7" descr="ligg"/>
          <p:cNvPicPr>
            <a:picLocks noChangeAspect="1" noChangeArrowheads="1"/>
          </p:cNvPicPr>
          <p:nvPr/>
        </p:nvPicPr>
        <p:blipFill>
          <a:blip r:embed="rId2" cstate="print"/>
          <a:srcRect/>
          <a:stretch>
            <a:fillRect/>
          </a:stretch>
        </p:blipFill>
        <p:spPr bwMode="auto">
          <a:xfrm>
            <a:off x="323850" y="6253163"/>
            <a:ext cx="1619250" cy="344487"/>
          </a:xfrm>
          <a:prstGeom prst="rect">
            <a:avLst/>
          </a:prstGeom>
          <a:noFill/>
        </p:spPr>
      </p:pic>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BABBEF0F-B67F-4A34-A14E-790531287C6A}" type="slidenum">
              <a:rPr lang="sv-SE"/>
              <a:pPr/>
              <a:t>‹#›</a:t>
            </a:fld>
            <a:endParaRPr lang="sv-S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0C14D232-1CB6-4303-845D-3EFB901354D9}" type="slidenum">
              <a:rPr lang="sv-SE"/>
              <a:pPr/>
              <a:t>‹#›</a:t>
            </a:fld>
            <a:endParaRPr lang="sv-S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62000" y="1773238"/>
            <a:ext cx="3738563"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52963" y="1773238"/>
            <a:ext cx="3738562"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8C398347-77D5-4A33-BF17-66A9E5D03A22}" type="slidenum">
              <a:rPr lang="sv-SE"/>
              <a:pPr/>
              <a:t>‹#›</a:t>
            </a:fld>
            <a:endParaRPr lang="sv-S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endParaRPr lang="sv-SE"/>
          </a:p>
        </p:txBody>
      </p:sp>
      <p:sp>
        <p:nvSpPr>
          <p:cNvPr id="8" name="Platshållare för bildnummer 7"/>
          <p:cNvSpPr>
            <a:spLocks noGrp="1"/>
          </p:cNvSpPr>
          <p:nvPr>
            <p:ph type="sldNum" sz="quarter" idx="11"/>
          </p:nvPr>
        </p:nvSpPr>
        <p:spPr/>
        <p:txBody>
          <a:bodyPr/>
          <a:lstStyle>
            <a:lvl1pPr>
              <a:defRPr/>
            </a:lvl1pPr>
          </a:lstStyle>
          <a:p>
            <a:fld id="{D206D869-202C-49A8-A00D-7624EB6C38B1}" type="slidenum">
              <a:rPr lang="sv-SE"/>
              <a:pPr/>
              <a:t>‹#›</a:t>
            </a:fld>
            <a:endParaRPr lang="sv-S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bildnummer 3"/>
          <p:cNvSpPr>
            <a:spLocks noGrp="1"/>
          </p:cNvSpPr>
          <p:nvPr>
            <p:ph type="sldNum" sz="quarter" idx="11"/>
          </p:nvPr>
        </p:nvSpPr>
        <p:spPr/>
        <p:txBody>
          <a:bodyPr/>
          <a:lstStyle>
            <a:lvl1pPr>
              <a:defRPr/>
            </a:lvl1pPr>
          </a:lstStyle>
          <a:p>
            <a:fld id="{EE708F95-A36C-41A9-99CC-B9B45EA9DA1D}" type="slidenum">
              <a:rPr lang="sv-SE"/>
              <a:pPr/>
              <a:t>‹#›</a:t>
            </a:fld>
            <a:endParaRPr lang="sv-S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bildnummer 2"/>
          <p:cNvSpPr>
            <a:spLocks noGrp="1"/>
          </p:cNvSpPr>
          <p:nvPr>
            <p:ph type="sldNum" sz="quarter" idx="11"/>
          </p:nvPr>
        </p:nvSpPr>
        <p:spPr/>
        <p:txBody>
          <a:bodyPr/>
          <a:lstStyle>
            <a:lvl1pPr>
              <a:defRPr/>
            </a:lvl1pPr>
          </a:lstStyle>
          <a:p>
            <a:fld id="{F0476A4B-A93F-46E7-B0E0-5626BD646006}" type="slidenum">
              <a:rPr lang="sv-SE"/>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354DC7B7-A412-447E-815F-17DFA7FF51CE}" type="slidenum">
              <a:rPr lang="sv-SE"/>
              <a:pPr/>
              <a:t>‹#›</a:t>
            </a:fld>
            <a:endParaRPr lang="sv-S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5A6EDBE5-BBEC-4B6C-B644-5C75DAF50BAD}" type="slidenum">
              <a:rPr lang="sv-SE"/>
              <a:pPr/>
              <a:t>‹#›</a:t>
            </a:fld>
            <a:endParaRPr lang="sv-S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E530F24D-E04C-4993-AC75-D729C7F86043}" type="slidenum">
              <a:rPr lang="sv-SE"/>
              <a:pPr/>
              <a:t>‹#›</a:t>
            </a:fld>
            <a:endParaRPr lang="sv-S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35B13093-A715-4553-8CF6-0B0997A24D25}" type="slidenum">
              <a:rPr lang="sv-SE"/>
              <a:pPr/>
              <a:t>‹#›</a:t>
            </a:fld>
            <a:endParaRPr lang="sv-S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84938" y="571500"/>
            <a:ext cx="1906587" cy="537845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762000" y="571500"/>
            <a:ext cx="5570538" cy="537845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3C2FD554-2400-4952-9795-5E03F488F083}" type="slidenum">
              <a:rPr lang="sv-SE"/>
              <a:pPr/>
              <a:t>‹#›</a:t>
            </a:fld>
            <a:endParaRPr lang="sv-S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3200400" y="188913"/>
            <a:ext cx="5715000" cy="2055812"/>
          </a:xfrm>
        </p:spPr>
        <p:txBody>
          <a:bodyPr anchor="b"/>
          <a:lstStyle>
            <a:lvl1pPr>
              <a:defRPr>
                <a:latin typeface="Arial Black" pitchFamily="34" charset="0"/>
              </a:defRPr>
            </a:lvl1pPr>
          </a:lstStyle>
          <a:p>
            <a:r>
              <a:rPr lang="sv-SE"/>
              <a:t>Klicka här för att ändra format på bakgrundsrubriken</a:t>
            </a:r>
          </a:p>
        </p:txBody>
      </p:sp>
      <p:sp>
        <p:nvSpPr>
          <p:cNvPr id="60419" name="Rectangle 3"/>
          <p:cNvSpPr>
            <a:spLocks noGrp="1" noChangeArrowheads="1"/>
          </p:cNvSpPr>
          <p:nvPr>
            <p:ph type="subTitle" idx="1"/>
          </p:nvPr>
        </p:nvSpPr>
        <p:spPr>
          <a:xfrm>
            <a:off x="3200400" y="2667000"/>
            <a:ext cx="5715000" cy="2971800"/>
          </a:xfrm>
        </p:spPr>
        <p:txBody>
          <a:bodyPr/>
          <a:lstStyle>
            <a:lvl1pPr>
              <a:defRPr/>
            </a:lvl1pPr>
          </a:lstStyle>
          <a:p>
            <a:r>
              <a:rPr lang="sv-SE"/>
              <a:t>Klicka här för att ändra format på underrubrik i bakgrunden</a:t>
            </a:r>
          </a:p>
        </p:txBody>
      </p:sp>
      <p:sp>
        <p:nvSpPr>
          <p:cNvPr id="60420" name="Rectangle 4"/>
          <p:cNvSpPr>
            <a:spLocks noGrp="1" noChangeArrowheads="1"/>
          </p:cNvSpPr>
          <p:nvPr>
            <p:ph type="dt" sz="half" idx="2"/>
          </p:nvPr>
        </p:nvSpPr>
        <p:spPr/>
        <p:txBody>
          <a:bodyPr/>
          <a:lstStyle>
            <a:lvl1pPr>
              <a:defRPr/>
            </a:lvl1pPr>
          </a:lstStyle>
          <a:p>
            <a:endParaRPr lang="sv-SE"/>
          </a:p>
        </p:txBody>
      </p:sp>
      <p:sp>
        <p:nvSpPr>
          <p:cNvPr id="60421" name="Rectangle 5"/>
          <p:cNvSpPr>
            <a:spLocks noGrp="1" noChangeArrowheads="1"/>
          </p:cNvSpPr>
          <p:nvPr>
            <p:ph type="sldNum" sz="quarter" idx="4"/>
          </p:nvPr>
        </p:nvSpPr>
        <p:spPr/>
        <p:txBody>
          <a:bodyPr/>
          <a:lstStyle>
            <a:lvl1pPr>
              <a:defRPr/>
            </a:lvl1pPr>
          </a:lstStyle>
          <a:p>
            <a:fld id="{FBDB2A49-E5F2-411E-94C9-87C735C5EF5D}" type="slidenum">
              <a:rPr lang="sv-SE"/>
              <a:pPr/>
              <a:t>‹#›</a:t>
            </a:fld>
            <a:endParaRPr lang="sv-SE"/>
          </a:p>
        </p:txBody>
      </p:sp>
      <p:sp>
        <p:nvSpPr>
          <p:cNvPr id="60422" name="Rectangle 6"/>
          <p:cNvSpPr>
            <a:spLocks noChangeArrowheads="1"/>
          </p:cNvSpPr>
          <p:nvPr userDrawn="1"/>
        </p:nvSpPr>
        <p:spPr bwMode="auto">
          <a:xfrm>
            <a:off x="0" y="0"/>
            <a:ext cx="2879725" cy="2159000"/>
          </a:xfrm>
          <a:prstGeom prst="rect">
            <a:avLst/>
          </a:prstGeom>
          <a:solidFill>
            <a:schemeClr val="accent1"/>
          </a:solidFill>
          <a:ln w="9525">
            <a:noFill/>
            <a:miter lim="800000"/>
            <a:headEnd/>
            <a:tailEnd/>
          </a:ln>
          <a:effectLst/>
        </p:spPr>
        <p:txBody>
          <a:bodyPr wrap="none"/>
          <a:lstStyle/>
          <a:p>
            <a:pPr algn="r">
              <a:lnSpc>
                <a:spcPts val="1400"/>
              </a:lnSpc>
            </a:pPr>
            <a:r>
              <a:rPr lang="sv-SE" sz="1000"/>
              <a:t> </a:t>
            </a:r>
            <a:endParaRPr lang="sv-SE" sz="2400">
              <a:latin typeface="Times New Roman" pitchFamily="18" charset="0"/>
            </a:endParaRPr>
          </a:p>
        </p:txBody>
      </p:sp>
      <p:pic>
        <p:nvPicPr>
          <p:cNvPr id="60423" name="Picture 7" descr="ligg"/>
          <p:cNvPicPr>
            <a:picLocks noChangeAspect="1" noChangeArrowheads="1"/>
          </p:cNvPicPr>
          <p:nvPr userDrawn="1"/>
        </p:nvPicPr>
        <p:blipFill>
          <a:blip r:embed="rId2" cstate="print"/>
          <a:srcRect/>
          <a:stretch>
            <a:fillRect/>
          </a:stretch>
        </p:blipFill>
        <p:spPr bwMode="auto">
          <a:xfrm>
            <a:off x="323850" y="6253163"/>
            <a:ext cx="1619250" cy="344487"/>
          </a:xfrm>
          <a:prstGeom prst="rect">
            <a:avLst/>
          </a:prstGeom>
          <a:noFill/>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E6C654D4-8A27-4758-A9BC-636492DB8B18}" type="slidenum">
              <a:rPr lang="sv-SE"/>
              <a:pPr/>
              <a:t>‹#›</a:t>
            </a:fld>
            <a:endParaRPr lang="sv-S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4DFF63DF-0099-48BA-9031-C3B22A552C0C}" type="slidenum">
              <a:rPr lang="sv-SE"/>
              <a:pPr/>
              <a:t>‹#›</a:t>
            </a:fld>
            <a:endParaRPr lang="sv-S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62000" y="1773238"/>
            <a:ext cx="3738563"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52963" y="1773238"/>
            <a:ext cx="3738562"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141C9C77-ECEA-43D2-8550-7DB8DC394F2E}" type="slidenum">
              <a:rPr lang="sv-SE"/>
              <a:pPr/>
              <a:t>‹#›</a:t>
            </a:fld>
            <a:endParaRPr lang="sv-S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endParaRPr lang="sv-SE"/>
          </a:p>
        </p:txBody>
      </p:sp>
      <p:sp>
        <p:nvSpPr>
          <p:cNvPr id="8" name="Platshållare för bildnummer 7"/>
          <p:cNvSpPr>
            <a:spLocks noGrp="1"/>
          </p:cNvSpPr>
          <p:nvPr>
            <p:ph type="sldNum" sz="quarter" idx="11"/>
          </p:nvPr>
        </p:nvSpPr>
        <p:spPr/>
        <p:txBody>
          <a:bodyPr/>
          <a:lstStyle>
            <a:lvl1pPr>
              <a:defRPr/>
            </a:lvl1pPr>
          </a:lstStyle>
          <a:p>
            <a:fld id="{4A85D1E9-DA66-4090-AAEA-46C443F7A089}" type="slidenum">
              <a:rPr lang="sv-SE"/>
              <a:pPr/>
              <a:t>‹#›</a:t>
            </a:fld>
            <a:endParaRPr lang="sv-S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bildnummer 3"/>
          <p:cNvSpPr>
            <a:spLocks noGrp="1"/>
          </p:cNvSpPr>
          <p:nvPr>
            <p:ph type="sldNum" sz="quarter" idx="11"/>
          </p:nvPr>
        </p:nvSpPr>
        <p:spPr/>
        <p:txBody>
          <a:bodyPr/>
          <a:lstStyle>
            <a:lvl1pPr>
              <a:defRPr/>
            </a:lvl1pPr>
          </a:lstStyle>
          <a:p>
            <a:fld id="{115F013B-8AFD-451A-8EA5-F43D555E8597}" type="slidenum">
              <a:rPr lang="sv-SE"/>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62000" y="1773238"/>
            <a:ext cx="3738563"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52963" y="1773238"/>
            <a:ext cx="3738562"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BB3B8F09-21C9-4403-923D-6CB7BC6E6896}" type="slidenum">
              <a:rPr lang="sv-SE"/>
              <a:pPr/>
              <a:t>‹#›</a:t>
            </a:fld>
            <a:endParaRPr lang="sv-S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bildnummer 2"/>
          <p:cNvSpPr>
            <a:spLocks noGrp="1"/>
          </p:cNvSpPr>
          <p:nvPr>
            <p:ph type="sldNum" sz="quarter" idx="11"/>
          </p:nvPr>
        </p:nvSpPr>
        <p:spPr/>
        <p:txBody>
          <a:bodyPr/>
          <a:lstStyle>
            <a:lvl1pPr>
              <a:defRPr/>
            </a:lvl1pPr>
          </a:lstStyle>
          <a:p>
            <a:fld id="{FFC11D7A-CCC3-4783-9B18-064D1EE5C115}" type="slidenum">
              <a:rPr lang="sv-SE"/>
              <a:pPr/>
              <a:t>‹#›</a:t>
            </a:fld>
            <a:endParaRPr lang="sv-S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DF3CC805-3480-47DC-89EF-7766A887B906}" type="slidenum">
              <a:rPr lang="sv-SE"/>
              <a:pPr/>
              <a:t>‹#›</a:t>
            </a:fld>
            <a:endParaRPr lang="sv-S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16827991-29C4-4838-9D7C-BF09F1D87EB8}" type="slidenum">
              <a:rPr lang="sv-SE"/>
              <a:pPr/>
              <a:t>‹#›</a:t>
            </a:fld>
            <a:endParaRPr lang="sv-S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E2EB069A-BDCE-47DF-9ADF-613F059D6EA6}" type="slidenum">
              <a:rPr lang="sv-SE"/>
              <a:pPr/>
              <a:t>‹#›</a:t>
            </a:fld>
            <a:endParaRPr lang="sv-S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84938" y="571500"/>
            <a:ext cx="1906587" cy="537845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762000" y="571500"/>
            <a:ext cx="5570538" cy="537845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DC0919D4-BA05-4F16-B9BA-A8C3D63D99B7}" type="slidenum">
              <a:rPr lang="sv-SE"/>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endParaRPr lang="sv-SE"/>
          </a:p>
        </p:txBody>
      </p:sp>
      <p:sp>
        <p:nvSpPr>
          <p:cNvPr id="8" name="Platshållare för bildnummer 7"/>
          <p:cNvSpPr>
            <a:spLocks noGrp="1"/>
          </p:cNvSpPr>
          <p:nvPr>
            <p:ph type="sldNum" sz="quarter" idx="11"/>
          </p:nvPr>
        </p:nvSpPr>
        <p:spPr/>
        <p:txBody>
          <a:bodyPr/>
          <a:lstStyle>
            <a:lvl1pPr>
              <a:defRPr/>
            </a:lvl1pPr>
          </a:lstStyle>
          <a:p>
            <a:fld id="{58AEE777-A868-443A-9B51-D6EA928838C2}" type="slidenum">
              <a:rPr lang="sv-SE"/>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bildnummer 3"/>
          <p:cNvSpPr>
            <a:spLocks noGrp="1"/>
          </p:cNvSpPr>
          <p:nvPr>
            <p:ph type="sldNum" sz="quarter" idx="11"/>
          </p:nvPr>
        </p:nvSpPr>
        <p:spPr/>
        <p:txBody>
          <a:bodyPr/>
          <a:lstStyle>
            <a:lvl1pPr>
              <a:defRPr/>
            </a:lvl1pPr>
          </a:lstStyle>
          <a:p>
            <a:fld id="{BA1584BA-F058-4897-B5B0-1A9226C6C7F3}" type="slidenum">
              <a:rPr lang="sv-SE"/>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bildnummer 2"/>
          <p:cNvSpPr>
            <a:spLocks noGrp="1"/>
          </p:cNvSpPr>
          <p:nvPr>
            <p:ph type="sldNum" sz="quarter" idx="11"/>
          </p:nvPr>
        </p:nvSpPr>
        <p:spPr/>
        <p:txBody>
          <a:bodyPr/>
          <a:lstStyle>
            <a:lvl1pPr>
              <a:defRPr/>
            </a:lvl1pPr>
          </a:lstStyle>
          <a:p>
            <a:fld id="{DF92CFF1-EA48-489B-A3DA-ECB9E3DC7D2A}" type="slidenum">
              <a:rPr lang="sv-SE"/>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780C6B9F-4789-48C3-B15E-AFC729782AE8}" type="slidenum">
              <a:rPr lang="sv-SE"/>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888C8B8E-3BE3-42D1-9E4D-4ACCCFA11A10}" type="slidenum">
              <a:rPr lang="sv-SE"/>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71500"/>
            <a:ext cx="7629525" cy="9858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smtClean="0"/>
              <a:t>Klicka här för att ändra format på bakgrundsrubriken</a:t>
            </a:r>
          </a:p>
        </p:txBody>
      </p:sp>
      <p:sp>
        <p:nvSpPr>
          <p:cNvPr id="1027" name="Rectangle 3"/>
          <p:cNvSpPr>
            <a:spLocks noGrp="1" noChangeArrowheads="1"/>
          </p:cNvSpPr>
          <p:nvPr>
            <p:ph type="body" idx="1"/>
          </p:nvPr>
        </p:nvSpPr>
        <p:spPr bwMode="auto">
          <a:xfrm>
            <a:off x="762000" y="1773238"/>
            <a:ext cx="7629525" cy="4176712"/>
          </a:xfrm>
          <a:prstGeom prst="rect">
            <a:avLst/>
          </a:prstGeom>
          <a:solidFill>
            <a:schemeClr val="accent1">
              <a:alpha val="20000"/>
            </a:schemeClr>
          </a:solidFill>
          <a:ln w="9525">
            <a:noFill/>
            <a:miter lim="800000"/>
            <a:headEnd/>
            <a:tailEnd/>
          </a:ln>
          <a:effectLst/>
        </p:spPr>
        <p:txBody>
          <a:bodyPr vert="horz" wrap="square" lIns="180000" tIns="180000" rIns="180000" bIns="10800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pic>
        <p:nvPicPr>
          <p:cNvPr id="1037" name="Picture 13" descr="ligg"/>
          <p:cNvPicPr>
            <a:picLocks noChangeAspect="1" noChangeArrowheads="1"/>
          </p:cNvPicPr>
          <p:nvPr/>
        </p:nvPicPr>
        <p:blipFill>
          <a:blip r:embed="rId13" cstate="print"/>
          <a:srcRect/>
          <a:stretch>
            <a:fillRect/>
          </a:stretch>
        </p:blipFill>
        <p:spPr bwMode="auto">
          <a:xfrm>
            <a:off x="323850" y="6253163"/>
            <a:ext cx="1619250" cy="344487"/>
          </a:xfrm>
          <a:prstGeom prst="rect">
            <a:avLst/>
          </a:prstGeom>
          <a:noFill/>
        </p:spPr>
      </p:pic>
      <p:sp>
        <p:nvSpPr>
          <p:cNvPr id="1040" name="Rectangle 16"/>
          <p:cNvSpPr>
            <a:spLocks noGrp="1" noChangeArrowheads="1"/>
          </p:cNvSpPr>
          <p:nvPr>
            <p:ph type="dt" sz="half" idx="2"/>
          </p:nvPr>
        </p:nvSpPr>
        <p:spPr bwMode="auto">
          <a:xfrm>
            <a:off x="3198813" y="6164263"/>
            <a:ext cx="1905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endParaRPr lang="sv-SE"/>
          </a:p>
        </p:txBody>
      </p:sp>
      <p:sp>
        <p:nvSpPr>
          <p:cNvPr id="1041" name="Rectangle 17"/>
          <p:cNvSpPr>
            <a:spLocks noGrp="1" noChangeArrowheads="1"/>
          </p:cNvSpPr>
          <p:nvPr>
            <p:ph type="sldNum" sz="quarter" idx="4"/>
          </p:nvPr>
        </p:nvSpPr>
        <p:spPr bwMode="auto">
          <a:xfrm>
            <a:off x="7124700" y="6164263"/>
            <a:ext cx="177165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679C96E5-2C98-4EAF-A68C-B4C04A74483A}" type="slidenum">
              <a:rPr lang="sv-SE"/>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iming>
    <p:tnLst>
      <p:par>
        <p:cTn id="1" dur="indefinite" restart="never" nodeType="tmRoot"/>
      </p:par>
    </p:tnLst>
  </p:timing>
  <p:txStyles>
    <p:titleStyle>
      <a:lvl1pPr algn="l" rtl="0" eaLnBrk="1" fontAlgn="base" hangingPunct="1">
        <a:lnSpc>
          <a:spcPts val="4000"/>
        </a:lnSpc>
        <a:spcBef>
          <a:spcPct val="0"/>
        </a:spcBef>
        <a:spcAft>
          <a:spcPct val="0"/>
        </a:spcAft>
        <a:defRPr sz="3600" b="1">
          <a:solidFill>
            <a:schemeClr val="tx2"/>
          </a:solidFill>
          <a:latin typeface="+mj-lt"/>
          <a:ea typeface="+mj-ea"/>
          <a:cs typeface="+mj-cs"/>
        </a:defRPr>
      </a:lvl1pPr>
      <a:lvl2pPr algn="l" rtl="0" eaLnBrk="1" fontAlgn="base" hangingPunct="1">
        <a:lnSpc>
          <a:spcPts val="4000"/>
        </a:lnSpc>
        <a:spcBef>
          <a:spcPct val="0"/>
        </a:spcBef>
        <a:spcAft>
          <a:spcPct val="0"/>
        </a:spcAft>
        <a:defRPr sz="3600" b="1">
          <a:solidFill>
            <a:schemeClr val="tx2"/>
          </a:solidFill>
          <a:latin typeface="Arial" charset="0"/>
        </a:defRPr>
      </a:lvl2pPr>
      <a:lvl3pPr algn="l" rtl="0" eaLnBrk="1" fontAlgn="base" hangingPunct="1">
        <a:lnSpc>
          <a:spcPts val="4000"/>
        </a:lnSpc>
        <a:spcBef>
          <a:spcPct val="0"/>
        </a:spcBef>
        <a:spcAft>
          <a:spcPct val="0"/>
        </a:spcAft>
        <a:defRPr sz="3600" b="1">
          <a:solidFill>
            <a:schemeClr val="tx2"/>
          </a:solidFill>
          <a:latin typeface="Arial" charset="0"/>
        </a:defRPr>
      </a:lvl3pPr>
      <a:lvl4pPr algn="l" rtl="0" eaLnBrk="1" fontAlgn="base" hangingPunct="1">
        <a:lnSpc>
          <a:spcPts val="4000"/>
        </a:lnSpc>
        <a:spcBef>
          <a:spcPct val="0"/>
        </a:spcBef>
        <a:spcAft>
          <a:spcPct val="0"/>
        </a:spcAft>
        <a:defRPr sz="3600" b="1">
          <a:solidFill>
            <a:schemeClr val="tx2"/>
          </a:solidFill>
          <a:latin typeface="Arial" charset="0"/>
        </a:defRPr>
      </a:lvl4pPr>
      <a:lvl5pPr algn="l" rtl="0" eaLnBrk="1" fontAlgn="base" hangingPunct="1">
        <a:lnSpc>
          <a:spcPts val="4000"/>
        </a:lnSpc>
        <a:spcBef>
          <a:spcPct val="0"/>
        </a:spcBef>
        <a:spcAft>
          <a:spcPct val="0"/>
        </a:spcAft>
        <a:defRPr sz="3600" b="1">
          <a:solidFill>
            <a:schemeClr val="tx2"/>
          </a:solidFill>
          <a:latin typeface="Arial" charset="0"/>
        </a:defRPr>
      </a:lvl5pPr>
      <a:lvl6pPr marL="457200" algn="l" rtl="0" eaLnBrk="1" fontAlgn="base" hangingPunct="1">
        <a:lnSpc>
          <a:spcPts val="4000"/>
        </a:lnSpc>
        <a:spcBef>
          <a:spcPct val="0"/>
        </a:spcBef>
        <a:spcAft>
          <a:spcPct val="0"/>
        </a:spcAft>
        <a:defRPr sz="3600" b="1">
          <a:solidFill>
            <a:schemeClr val="tx2"/>
          </a:solidFill>
          <a:latin typeface="Arial" charset="0"/>
        </a:defRPr>
      </a:lvl6pPr>
      <a:lvl7pPr marL="914400" algn="l" rtl="0" eaLnBrk="1" fontAlgn="base" hangingPunct="1">
        <a:lnSpc>
          <a:spcPts val="4000"/>
        </a:lnSpc>
        <a:spcBef>
          <a:spcPct val="0"/>
        </a:spcBef>
        <a:spcAft>
          <a:spcPct val="0"/>
        </a:spcAft>
        <a:defRPr sz="3600" b="1">
          <a:solidFill>
            <a:schemeClr val="tx2"/>
          </a:solidFill>
          <a:latin typeface="Arial" charset="0"/>
        </a:defRPr>
      </a:lvl7pPr>
      <a:lvl8pPr marL="1371600" algn="l" rtl="0" eaLnBrk="1" fontAlgn="base" hangingPunct="1">
        <a:lnSpc>
          <a:spcPts val="4000"/>
        </a:lnSpc>
        <a:spcBef>
          <a:spcPct val="0"/>
        </a:spcBef>
        <a:spcAft>
          <a:spcPct val="0"/>
        </a:spcAft>
        <a:defRPr sz="3600" b="1">
          <a:solidFill>
            <a:schemeClr val="tx2"/>
          </a:solidFill>
          <a:latin typeface="Arial" charset="0"/>
        </a:defRPr>
      </a:lvl8pPr>
      <a:lvl9pPr marL="1828800" algn="l" rtl="0" eaLnBrk="1" fontAlgn="base" hangingPunct="1">
        <a:lnSpc>
          <a:spcPts val="4000"/>
        </a:lnSpc>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40000"/>
        </a:spcBef>
        <a:spcAft>
          <a:spcPct val="0"/>
        </a:spcAft>
        <a:buChar char="•"/>
        <a:defRPr sz="2800">
          <a:solidFill>
            <a:schemeClr val="tx1"/>
          </a:solidFill>
          <a:latin typeface="+mn-lt"/>
          <a:ea typeface="+mn-ea"/>
          <a:cs typeface="+mn-cs"/>
        </a:defRPr>
      </a:lvl1pPr>
      <a:lvl2pPr marL="698500" indent="-354013" algn="l" rtl="0" eaLnBrk="1" fontAlgn="base" hangingPunct="1">
        <a:spcBef>
          <a:spcPct val="40000"/>
        </a:spcBef>
        <a:spcAft>
          <a:spcPct val="0"/>
        </a:spcAft>
        <a:buChar char="–"/>
        <a:defRPr sz="2600">
          <a:solidFill>
            <a:schemeClr val="tx1"/>
          </a:solidFill>
          <a:latin typeface="+mn-lt"/>
        </a:defRPr>
      </a:lvl2pPr>
      <a:lvl3pPr marL="963613" indent="-263525" algn="l" rtl="0" eaLnBrk="1" fontAlgn="base" hangingPunct="1">
        <a:spcBef>
          <a:spcPct val="40000"/>
        </a:spcBef>
        <a:spcAft>
          <a:spcPct val="0"/>
        </a:spcAft>
        <a:buChar char="•"/>
        <a:defRPr sz="2400">
          <a:solidFill>
            <a:schemeClr val="tx1"/>
          </a:solidFill>
          <a:latin typeface="+mn-lt"/>
        </a:defRPr>
      </a:lvl3pPr>
      <a:lvl4pPr marL="1214438" indent="-249238" algn="l" rtl="0" eaLnBrk="1" fontAlgn="base" hangingPunct="1">
        <a:spcBef>
          <a:spcPct val="40000"/>
        </a:spcBef>
        <a:spcAft>
          <a:spcPct val="0"/>
        </a:spcAft>
        <a:buChar char="-"/>
        <a:defRPr sz="2200">
          <a:solidFill>
            <a:schemeClr val="tx1"/>
          </a:solidFill>
          <a:latin typeface="+mn-lt"/>
        </a:defRPr>
      </a:lvl4pPr>
      <a:lvl5pPr marL="2057400" indent="-228600" algn="l" rtl="0" eaLnBrk="1" fontAlgn="base" hangingPunct="1">
        <a:spcBef>
          <a:spcPct val="20000"/>
        </a:spcBef>
        <a:spcAft>
          <a:spcPct val="0"/>
        </a:spcAft>
        <a:buChar char="»"/>
        <a:defRPr sz="1000">
          <a:solidFill>
            <a:schemeClr val="tx1"/>
          </a:solidFill>
          <a:latin typeface="+mn-lt"/>
        </a:defRPr>
      </a:lvl5pPr>
      <a:lvl6pPr marL="2514600" indent="-228600" algn="l" rtl="0" eaLnBrk="1" fontAlgn="base" hangingPunct="1">
        <a:spcBef>
          <a:spcPct val="20000"/>
        </a:spcBef>
        <a:spcAft>
          <a:spcPct val="0"/>
        </a:spcAft>
        <a:buChar char="»"/>
        <a:defRPr sz="1000">
          <a:solidFill>
            <a:schemeClr val="tx1"/>
          </a:solidFill>
          <a:latin typeface="+mn-lt"/>
        </a:defRPr>
      </a:lvl6pPr>
      <a:lvl7pPr marL="2971800" indent="-228600" algn="l" rtl="0" eaLnBrk="1" fontAlgn="base" hangingPunct="1">
        <a:spcBef>
          <a:spcPct val="20000"/>
        </a:spcBef>
        <a:spcAft>
          <a:spcPct val="0"/>
        </a:spcAft>
        <a:buChar char="»"/>
        <a:defRPr sz="1000">
          <a:solidFill>
            <a:schemeClr val="tx1"/>
          </a:solidFill>
          <a:latin typeface="+mn-lt"/>
        </a:defRPr>
      </a:lvl7pPr>
      <a:lvl8pPr marL="3429000" indent="-228600" algn="l" rtl="0" eaLnBrk="1" fontAlgn="base" hangingPunct="1">
        <a:spcBef>
          <a:spcPct val="20000"/>
        </a:spcBef>
        <a:spcAft>
          <a:spcPct val="0"/>
        </a:spcAft>
        <a:buChar char="»"/>
        <a:defRPr sz="1000">
          <a:solidFill>
            <a:schemeClr val="tx1"/>
          </a:solidFill>
          <a:latin typeface="+mn-lt"/>
        </a:defRPr>
      </a:lvl8pPr>
      <a:lvl9pPr marL="3886200" indent="-228600" algn="l" rtl="0" eaLnBrk="1" fontAlgn="base" hangingPunct="1">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762000" y="571500"/>
            <a:ext cx="7629525" cy="9858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smtClean="0"/>
              <a:t>Klicka här för att ändra format på bakgrundsrubriken</a:t>
            </a:r>
          </a:p>
        </p:txBody>
      </p:sp>
      <p:sp>
        <p:nvSpPr>
          <p:cNvPr id="51203" name="Rectangle 3"/>
          <p:cNvSpPr>
            <a:spLocks noGrp="1" noChangeArrowheads="1"/>
          </p:cNvSpPr>
          <p:nvPr>
            <p:ph type="body" idx="1"/>
          </p:nvPr>
        </p:nvSpPr>
        <p:spPr bwMode="auto">
          <a:xfrm>
            <a:off x="762000" y="1773238"/>
            <a:ext cx="7629525" cy="41767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pic>
        <p:nvPicPr>
          <p:cNvPr id="51204" name="Picture 4" descr="ligg"/>
          <p:cNvPicPr>
            <a:picLocks noChangeAspect="1" noChangeArrowheads="1"/>
          </p:cNvPicPr>
          <p:nvPr/>
        </p:nvPicPr>
        <p:blipFill>
          <a:blip r:embed="rId13" cstate="print"/>
          <a:srcRect/>
          <a:stretch>
            <a:fillRect/>
          </a:stretch>
        </p:blipFill>
        <p:spPr bwMode="auto">
          <a:xfrm>
            <a:off x="323850" y="6253163"/>
            <a:ext cx="1619250" cy="344487"/>
          </a:xfrm>
          <a:prstGeom prst="rect">
            <a:avLst/>
          </a:prstGeom>
          <a:noFill/>
        </p:spPr>
      </p:pic>
      <p:sp>
        <p:nvSpPr>
          <p:cNvPr id="51205" name="Rectangle 5"/>
          <p:cNvSpPr>
            <a:spLocks noGrp="1" noChangeArrowheads="1"/>
          </p:cNvSpPr>
          <p:nvPr>
            <p:ph type="dt" sz="half" idx="2"/>
          </p:nvPr>
        </p:nvSpPr>
        <p:spPr bwMode="auto">
          <a:xfrm>
            <a:off x="3198813" y="6164263"/>
            <a:ext cx="1905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endParaRPr lang="sv-SE"/>
          </a:p>
        </p:txBody>
      </p:sp>
      <p:sp>
        <p:nvSpPr>
          <p:cNvPr id="51206" name="Rectangle 6"/>
          <p:cNvSpPr>
            <a:spLocks noGrp="1" noChangeArrowheads="1"/>
          </p:cNvSpPr>
          <p:nvPr>
            <p:ph type="sldNum" sz="quarter" idx="4"/>
          </p:nvPr>
        </p:nvSpPr>
        <p:spPr bwMode="auto">
          <a:xfrm>
            <a:off x="7124700" y="6164263"/>
            <a:ext cx="177165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4FB244A4-5FAB-41E7-8F13-75565648FC8E}" type="slidenum">
              <a:rPr lang="sv-SE"/>
              <a:pPr/>
              <a:t>‹#›</a:t>
            </a:fld>
            <a:endParaRPr lang="sv-SE"/>
          </a:p>
        </p:txBody>
      </p:sp>
    </p:spTree>
  </p:cSld>
  <p:clrMap bg1="lt1" tx1="dk1" bg2="lt2" tx2="dk2" accent1="accent1" accent2="accent2" accent3="accent3" accent4="accent4" accent5="accent5" accent6="accent6" hlink="hlink" folHlink="folHlink"/>
  <p:sldLayoutIdLst>
    <p:sldLayoutId id="2147483651"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l" rtl="0" fontAlgn="base">
        <a:lnSpc>
          <a:spcPts val="4000"/>
        </a:lnSpc>
        <a:spcBef>
          <a:spcPct val="0"/>
        </a:spcBef>
        <a:spcAft>
          <a:spcPct val="0"/>
        </a:spcAft>
        <a:defRPr sz="3600" b="1">
          <a:solidFill>
            <a:schemeClr val="tx2"/>
          </a:solidFill>
          <a:latin typeface="+mj-lt"/>
          <a:ea typeface="+mj-ea"/>
          <a:cs typeface="+mj-cs"/>
        </a:defRPr>
      </a:lvl1pPr>
      <a:lvl2pPr algn="l" rtl="0" fontAlgn="base">
        <a:lnSpc>
          <a:spcPts val="4000"/>
        </a:lnSpc>
        <a:spcBef>
          <a:spcPct val="0"/>
        </a:spcBef>
        <a:spcAft>
          <a:spcPct val="0"/>
        </a:spcAft>
        <a:defRPr sz="3600" b="1">
          <a:solidFill>
            <a:schemeClr val="tx2"/>
          </a:solidFill>
          <a:latin typeface="Arial" charset="0"/>
        </a:defRPr>
      </a:lvl2pPr>
      <a:lvl3pPr algn="l" rtl="0" fontAlgn="base">
        <a:lnSpc>
          <a:spcPts val="4000"/>
        </a:lnSpc>
        <a:spcBef>
          <a:spcPct val="0"/>
        </a:spcBef>
        <a:spcAft>
          <a:spcPct val="0"/>
        </a:spcAft>
        <a:defRPr sz="3600" b="1">
          <a:solidFill>
            <a:schemeClr val="tx2"/>
          </a:solidFill>
          <a:latin typeface="Arial" charset="0"/>
        </a:defRPr>
      </a:lvl3pPr>
      <a:lvl4pPr algn="l" rtl="0" fontAlgn="base">
        <a:lnSpc>
          <a:spcPts val="4000"/>
        </a:lnSpc>
        <a:spcBef>
          <a:spcPct val="0"/>
        </a:spcBef>
        <a:spcAft>
          <a:spcPct val="0"/>
        </a:spcAft>
        <a:defRPr sz="3600" b="1">
          <a:solidFill>
            <a:schemeClr val="tx2"/>
          </a:solidFill>
          <a:latin typeface="Arial" charset="0"/>
        </a:defRPr>
      </a:lvl4pPr>
      <a:lvl5pPr algn="l" rtl="0" fontAlgn="base">
        <a:lnSpc>
          <a:spcPts val="4000"/>
        </a:lnSpc>
        <a:spcBef>
          <a:spcPct val="0"/>
        </a:spcBef>
        <a:spcAft>
          <a:spcPct val="0"/>
        </a:spcAft>
        <a:defRPr sz="3600" b="1">
          <a:solidFill>
            <a:schemeClr val="tx2"/>
          </a:solidFill>
          <a:latin typeface="Arial" charset="0"/>
        </a:defRPr>
      </a:lvl5pPr>
      <a:lvl6pPr marL="457200" algn="l" rtl="0" fontAlgn="base">
        <a:lnSpc>
          <a:spcPts val="4000"/>
        </a:lnSpc>
        <a:spcBef>
          <a:spcPct val="0"/>
        </a:spcBef>
        <a:spcAft>
          <a:spcPct val="0"/>
        </a:spcAft>
        <a:defRPr sz="3600" b="1">
          <a:solidFill>
            <a:schemeClr val="tx2"/>
          </a:solidFill>
          <a:latin typeface="Arial" charset="0"/>
        </a:defRPr>
      </a:lvl6pPr>
      <a:lvl7pPr marL="914400" algn="l" rtl="0" fontAlgn="base">
        <a:lnSpc>
          <a:spcPts val="4000"/>
        </a:lnSpc>
        <a:spcBef>
          <a:spcPct val="0"/>
        </a:spcBef>
        <a:spcAft>
          <a:spcPct val="0"/>
        </a:spcAft>
        <a:defRPr sz="3600" b="1">
          <a:solidFill>
            <a:schemeClr val="tx2"/>
          </a:solidFill>
          <a:latin typeface="Arial" charset="0"/>
        </a:defRPr>
      </a:lvl7pPr>
      <a:lvl8pPr marL="1371600" algn="l" rtl="0" fontAlgn="base">
        <a:lnSpc>
          <a:spcPts val="4000"/>
        </a:lnSpc>
        <a:spcBef>
          <a:spcPct val="0"/>
        </a:spcBef>
        <a:spcAft>
          <a:spcPct val="0"/>
        </a:spcAft>
        <a:defRPr sz="3600" b="1">
          <a:solidFill>
            <a:schemeClr val="tx2"/>
          </a:solidFill>
          <a:latin typeface="Arial" charset="0"/>
        </a:defRPr>
      </a:lvl8pPr>
      <a:lvl9pPr marL="1828800" algn="l" rtl="0" fontAlgn="base">
        <a:lnSpc>
          <a:spcPts val="4000"/>
        </a:lnSpc>
        <a:spcBef>
          <a:spcPct val="0"/>
        </a:spcBef>
        <a:spcAft>
          <a:spcPct val="0"/>
        </a:spcAft>
        <a:defRPr sz="3600" b="1">
          <a:solidFill>
            <a:schemeClr val="tx2"/>
          </a:solidFill>
          <a:latin typeface="Arial" charset="0"/>
        </a:defRPr>
      </a:lvl9pPr>
    </p:titleStyle>
    <p:bodyStyle>
      <a:lvl1pPr marL="342900" indent="-342900" algn="l" rtl="0" fontAlgn="base">
        <a:spcBef>
          <a:spcPct val="40000"/>
        </a:spcBef>
        <a:spcAft>
          <a:spcPct val="0"/>
        </a:spcAft>
        <a:buChar char="•"/>
        <a:defRPr sz="2800">
          <a:solidFill>
            <a:schemeClr val="tx1"/>
          </a:solidFill>
          <a:latin typeface="+mn-lt"/>
          <a:ea typeface="+mn-ea"/>
          <a:cs typeface="+mn-cs"/>
        </a:defRPr>
      </a:lvl1pPr>
      <a:lvl2pPr marL="698500" indent="-354013" algn="l" rtl="0" fontAlgn="base">
        <a:spcBef>
          <a:spcPct val="40000"/>
        </a:spcBef>
        <a:spcAft>
          <a:spcPct val="0"/>
        </a:spcAft>
        <a:buChar char="–"/>
        <a:defRPr sz="2600">
          <a:solidFill>
            <a:schemeClr val="tx1"/>
          </a:solidFill>
          <a:latin typeface="+mn-lt"/>
        </a:defRPr>
      </a:lvl2pPr>
      <a:lvl3pPr marL="963613" indent="-263525" algn="l" rtl="0" fontAlgn="base">
        <a:spcBef>
          <a:spcPct val="40000"/>
        </a:spcBef>
        <a:spcAft>
          <a:spcPct val="0"/>
        </a:spcAft>
        <a:buChar char="•"/>
        <a:defRPr sz="2400">
          <a:solidFill>
            <a:schemeClr val="tx1"/>
          </a:solidFill>
          <a:latin typeface="+mn-lt"/>
        </a:defRPr>
      </a:lvl3pPr>
      <a:lvl4pPr marL="1214438" indent="-249238" algn="l" rtl="0" fontAlgn="base">
        <a:spcBef>
          <a:spcPct val="40000"/>
        </a:spcBef>
        <a:spcAft>
          <a:spcPct val="0"/>
        </a:spcAft>
        <a:buChar char="-"/>
        <a:defRPr sz="2200">
          <a:solidFill>
            <a:schemeClr val="tx1"/>
          </a:solidFill>
          <a:latin typeface="+mn-lt"/>
        </a:defRPr>
      </a:lvl4pPr>
      <a:lvl5pPr marL="2057400" indent="-228600" algn="l" rtl="0" fontAlgn="base">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xfrm>
            <a:off x="762000" y="571500"/>
            <a:ext cx="7629525" cy="9858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smtClean="0"/>
              <a:t>Klicka här för att ändra format på bakgrundsrubriken</a:t>
            </a:r>
          </a:p>
        </p:txBody>
      </p:sp>
      <p:sp>
        <p:nvSpPr>
          <p:cNvPr id="57347" name="Rectangle 3"/>
          <p:cNvSpPr>
            <a:spLocks noGrp="1" noChangeArrowheads="1"/>
          </p:cNvSpPr>
          <p:nvPr>
            <p:ph type="body" idx="1"/>
          </p:nvPr>
        </p:nvSpPr>
        <p:spPr bwMode="auto">
          <a:xfrm>
            <a:off x="762000" y="1773238"/>
            <a:ext cx="7629525" cy="4176712"/>
          </a:xfrm>
          <a:prstGeom prst="rect">
            <a:avLst/>
          </a:prstGeom>
          <a:solidFill>
            <a:schemeClr val="accent1">
              <a:alpha val="20000"/>
            </a:schemeClr>
          </a:solidFill>
          <a:ln w="9525">
            <a:noFill/>
            <a:miter lim="800000"/>
            <a:headEnd/>
            <a:tailEnd/>
          </a:ln>
          <a:effectLst/>
        </p:spPr>
        <p:txBody>
          <a:bodyPr vert="horz" wrap="square" lIns="180000" tIns="180000" rIns="180000" bIns="10800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pic>
        <p:nvPicPr>
          <p:cNvPr id="57348" name="Picture 4" descr="ligg"/>
          <p:cNvPicPr>
            <a:picLocks noChangeAspect="1" noChangeArrowheads="1"/>
          </p:cNvPicPr>
          <p:nvPr/>
        </p:nvPicPr>
        <p:blipFill>
          <a:blip r:embed="rId13" cstate="print"/>
          <a:srcRect/>
          <a:stretch>
            <a:fillRect/>
          </a:stretch>
        </p:blipFill>
        <p:spPr bwMode="auto">
          <a:xfrm>
            <a:off x="323850" y="6253163"/>
            <a:ext cx="1619250" cy="344487"/>
          </a:xfrm>
          <a:prstGeom prst="rect">
            <a:avLst/>
          </a:prstGeom>
          <a:noFill/>
        </p:spPr>
      </p:pic>
      <p:sp>
        <p:nvSpPr>
          <p:cNvPr id="57349" name="Rectangle 5"/>
          <p:cNvSpPr>
            <a:spLocks noGrp="1" noChangeArrowheads="1"/>
          </p:cNvSpPr>
          <p:nvPr>
            <p:ph type="dt" sz="half" idx="2"/>
          </p:nvPr>
        </p:nvSpPr>
        <p:spPr bwMode="auto">
          <a:xfrm>
            <a:off x="3198813" y="6164263"/>
            <a:ext cx="1905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endParaRPr lang="sv-SE"/>
          </a:p>
        </p:txBody>
      </p:sp>
      <p:sp>
        <p:nvSpPr>
          <p:cNvPr id="57350" name="Rectangle 6"/>
          <p:cNvSpPr>
            <a:spLocks noGrp="1" noChangeArrowheads="1"/>
          </p:cNvSpPr>
          <p:nvPr>
            <p:ph type="sldNum" sz="quarter" idx="4"/>
          </p:nvPr>
        </p:nvSpPr>
        <p:spPr bwMode="auto">
          <a:xfrm>
            <a:off x="7124700" y="6164263"/>
            <a:ext cx="177165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44A6BC71-034A-4C6B-A8E5-D27B19E7AC58}" type="slidenum">
              <a:rPr lang="sv-SE"/>
              <a:pPr/>
              <a:t>‹#›</a:t>
            </a:fld>
            <a:endParaRPr lang="sv-SE"/>
          </a:p>
        </p:txBody>
      </p:sp>
    </p:spTree>
  </p:cSld>
  <p:clrMap bg1="lt1" tx1="dk1" bg2="lt2" tx2="dk2" accent1="accent1" accent2="accent2" accent3="accent3" accent4="accent4" accent5="accent5" accent6="accent6" hlink="hlink" folHlink="folHlink"/>
  <p:sldLayoutIdLst>
    <p:sldLayoutId id="2147483653"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algn="l" rtl="0" fontAlgn="base">
        <a:lnSpc>
          <a:spcPts val="4000"/>
        </a:lnSpc>
        <a:spcBef>
          <a:spcPct val="0"/>
        </a:spcBef>
        <a:spcAft>
          <a:spcPct val="0"/>
        </a:spcAft>
        <a:defRPr sz="3600" b="1">
          <a:solidFill>
            <a:schemeClr val="tx2"/>
          </a:solidFill>
          <a:latin typeface="+mj-lt"/>
          <a:ea typeface="+mj-ea"/>
          <a:cs typeface="+mj-cs"/>
        </a:defRPr>
      </a:lvl1pPr>
      <a:lvl2pPr algn="l" rtl="0" fontAlgn="base">
        <a:lnSpc>
          <a:spcPts val="4000"/>
        </a:lnSpc>
        <a:spcBef>
          <a:spcPct val="0"/>
        </a:spcBef>
        <a:spcAft>
          <a:spcPct val="0"/>
        </a:spcAft>
        <a:defRPr sz="3600" b="1">
          <a:solidFill>
            <a:schemeClr val="tx2"/>
          </a:solidFill>
          <a:latin typeface="Arial" charset="0"/>
        </a:defRPr>
      </a:lvl2pPr>
      <a:lvl3pPr algn="l" rtl="0" fontAlgn="base">
        <a:lnSpc>
          <a:spcPts val="4000"/>
        </a:lnSpc>
        <a:spcBef>
          <a:spcPct val="0"/>
        </a:spcBef>
        <a:spcAft>
          <a:spcPct val="0"/>
        </a:spcAft>
        <a:defRPr sz="3600" b="1">
          <a:solidFill>
            <a:schemeClr val="tx2"/>
          </a:solidFill>
          <a:latin typeface="Arial" charset="0"/>
        </a:defRPr>
      </a:lvl3pPr>
      <a:lvl4pPr algn="l" rtl="0" fontAlgn="base">
        <a:lnSpc>
          <a:spcPts val="4000"/>
        </a:lnSpc>
        <a:spcBef>
          <a:spcPct val="0"/>
        </a:spcBef>
        <a:spcAft>
          <a:spcPct val="0"/>
        </a:spcAft>
        <a:defRPr sz="3600" b="1">
          <a:solidFill>
            <a:schemeClr val="tx2"/>
          </a:solidFill>
          <a:latin typeface="Arial" charset="0"/>
        </a:defRPr>
      </a:lvl4pPr>
      <a:lvl5pPr algn="l" rtl="0" fontAlgn="base">
        <a:lnSpc>
          <a:spcPts val="4000"/>
        </a:lnSpc>
        <a:spcBef>
          <a:spcPct val="0"/>
        </a:spcBef>
        <a:spcAft>
          <a:spcPct val="0"/>
        </a:spcAft>
        <a:defRPr sz="3600" b="1">
          <a:solidFill>
            <a:schemeClr val="tx2"/>
          </a:solidFill>
          <a:latin typeface="Arial" charset="0"/>
        </a:defRPr>
      </a:lvl5pPr>
      <a:lvl6pPr marL="457200" algn="l" rtl="0" fontAlgn="base">
        <a:lnSpc>
          <a:spcPts val="4000"/>
        </a:lnSpc>
        <a:spcBef>
          <a:spcPct val="0"/>
        </a:spcBef>
        <a:spcAft>
          <a:spcPct val="0"/>
        </a:spcAft>
        <a:defRPr sz="3600" b="1">
          <a:solidFill>
            <a:schemeClr val="tx2"/>
          </a:solidFill>
          <a:latin typeface="Arial" charset="0"/>
        </a:defRPr>
      </a:lvl6pPr>
      <a:lvl7pPr marL="914400" algn="l" rtl="0" fontAlgn="base">
        <a:lnSpc>
          <a:spcPts val="4000"/>
        </a:lnSpc>
        <a:spcBef>
          <a:spcPct val="0"/>
        </a:spcBef>
        <a:spcAft>
          <a:spcPct val="0"/>
        </a:spcAft>
        <a:defRPr sz="3600" b="1">
          <a:solidFill>
            <a:schemeClr val="tx2"/>
          </a:solidFill>
          <a:latin typeface="Arial" charset="0"/>
        </a:defRPr>
      </a:lvl7pPr>
      <a:lvl8pPr marL="1371600" algn="l" rtl="0" fontAlgn="base">
        <a:lnSpc>
          <a:spcPts val="4000"/>
        </a:lnSpc>
        <a:spcBef>
          <a:spcPct val="0"/>
        </a:spcBef>
        <a:spcAft>
          <a:spcPct val="0"/>
        </a:spcAft>
        <a:defRPr sz="3600" b="1">
          <a:solidFill>
            <a:schemeClr val="tx2"/>
          </a:solidFill>
          <a:latin typeface="Arial" charset="0"/>
        </a:defRPr>
      </a:lvl8pPr>
      <a:lvl9pPr marL="1828800" algn="l" rtl="0" fontAlgn="base">
        <a:lnSpc>
          <a:spcPts val="4000"/>
        </a:lnSpc>
        <a:spcBef>
          <a:spcPct val="0"/>
        </a:spcBef>
        <a:spcAft>
          <a:spcPct val="0"/>
        </a:spcAft>
        <a:defRPr sz="3600" b="1">
          <a:solidFill>
            <a:schemeClr val="tx2"/>
          </a:solidFill>
          <a:latin typeface="Arial" charset="0"/>
        </a:defRPr>
      </a:lvl9pPr>
    </p:titleStyle>
    <p:bodyStyle>
      <a:lvl1pPr algn="l" rtl="0" fontAlgn="base">
        <a:spcBef>
          <a:spcPct val="40000"/>
        </a:spcBef>
        <a:spcAft>
          <a:spcPct val="0"/>
        </a:spcAft>
        <a:defRPr sz="2800">
          <a:solidFill>
            <a:schemeClr val="tx1"/>
          </a:solidFill>
          <a:latin typeface="+mn-lt"/>
          <a:ea typeface="+mn-ea"/>
          <a:cs typeface="+mn-cs"/>
        </a:defRPr>
      </a:lvl1pPr>
      <a:lvl2pPr marL="536575" indent="6350" algn="l" rtl="0" fontAlgn="base">
        <a:spcBef>
          <a:spcPct val="40000"/>
        </a:spcBef>
        <a:spcAft>
          <a:spcPct val="0"/>
        </a:spcAft>
        <a:defRPr sz="2600">
          <a:solidFill>
            <a:schemeClr val="tx1"/>
          </a:solidFill>
          <a:latin typeface="+mn-lt"/>
        </a:defRPr>
      </a:lvl2pPr>
      <a:lvl3pPr marL="1074738" indent="1588" algn="l" rtl="0" fontAlgn="base">
        <a:spcBef>
          <a:spcPct val="40000"/>
        </a:spcBef>
        <a:spcAft>
          <a:spcPct val="0"/>
        </a:spcAft>
        <a:defRPr sz="2400">
          <a:solidFill>
            <a:schemeClr val="tx1"/>
          </a:solidFill>
          <a:latin typeface="+mn-lt"/>
        </a:defRPr>
      </a:lvl3pPr>
      <a:lvl4pPr marL="1524000" indent="4763" algn="l" rtl="0" fontAlgn="base">
        <a:spcBef>
          <a:spcPct val="40000"/>
        </a:spcBef>
        <a:spcAft>
          <a:spcPct val="0"/>
        </a:spcAft>
        <a:defRPr sz="2200">
          <a:solidFill>
            <a:schemeClr val="tx1"/>
          </a:solidFill>
          <a:latin typeface="+mn-lt"/>
        </a:defRPr>
      </a:lvl4pPr>
      <a:lvl5pPr marL="2185988" indent="-228600" algn="l" rtl="0" fontAlgn="base">
        <a:spcBef>
          <a:spcPct val="20000"/>
        </a:spcBef>
        <a:spcAft>
          <a:spcPct val="0"/>
        </a:spcAft>
        <a:buChar char="»"/>
        <a:defRPr sz="1000">
          <a:solidFill>
            <a:schemeClr val="tx1"/>
          </a:solidFill>
          <a:latin typeface="+mn-lt"/>
        </a:defRPr>
      </a:lvl5pPr>
      <a:lvl6pPr marL="2643188" indent="-228600" algn="l" rtl="0" fontAlgn="base">
        <a:spcBef>
          <a:spcPct val="20000"/>
        </a:spcBef>
        <a:spcAft>
          <a:spcPct val="0"/>
        </a:spcAft>
        <a:buChar char="»"/>
        <a:defRPr sz="1000">
          <a:solidFill>
            <a:schemeClr val="tx1"/>
          </a:solidFill>
          <a:latin typeface="+mn-lt"/>
        </a:defRPr>
      </a:lvl6pPr>
      <a:lvl7pPr marL="3100388" indent="-228600" algn="l" rtl="0" fontAlgn="base">
        <a:spcBef>
          <a:spcPct val="20000"/>
        </a:spcBef>
        <a:spcAft>
          <a:spcPct val="0"/>
        </a:spcAft>
        <a:buChar char="»"/>
        <a:defRPr sz="1000">
          <a:solidFill>
            <a:schemeClr val="tx1"/>
          </a:solidFill>
          <a:latin typeface="+mn-lt"/>
        </a:defRPr>
      </a:lvl7pPr>
      <a:lvl8pPr marL="3557588" indent="-228600" algn="l" rtl="0" fontAlgn="base">
        <a:spcBef>
          <a:spcPct val="20000"/>
        </a:spcBef>
        <a:spcAft>
          <a:spcPct val="0"/>
        </a:spcAft>
        <a:buChar char="»"/>
        <a:defRPr sz="1000">
          <a:solidFill>
            <a:schemeClr val="tx1"/>
          </a:solidFill>
          <a:latin typeface="+mn-lt"/>
        </a:defRPr>
      </a:lvl8pPr>
      <a:lvl9pPr marL="4014788" indent="-228600" algn="l" rtl="0" fontAlgn="base">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762000" y="571500"/>
            <a:ext cx="7629525" cy="9858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smtClean="0"/>
              <a:t>Klicka här för att ändra format på bakgrundsrubriken</a:t>
            </a:r>
          </a:p>
        </p:txBody>
      </p:sp>
      <p:sp>
        <p:nvSpPr>
          <p:cNvPr id="59395" name="Rectangle 3"/>
          <p:cNvSpPr>
            <a:spLocks noGrp="1" noChangeArrowheads="1"/>
          </p:cNvSpPr>
          <p:nvPr>
            <p:ph type="body" idx="1"/>
          </p:nvPr>
        </p:nvSpPr>
        <p:spPr bwMode="auto">
          <a:xfrm>
            <a:off x="762000" y="1773238"/>
            <a:ext cx="7629525" cy="41767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pic>
        <p:nvPicPr>
          <p:cNvPr id="59396" name="Picture 4" descr="ligg"/>
          <p:cNvPicPr>
            <a:picLocks noChangeAspect="1" noChangeArrowheads="1"/>
          </p:cNvPicPr>
          <p:nvPr/>
        </p:nvPicPr>
        <p:blipFill>
          <a:blip r:embed="rId13" cstate="print"/>
          <a:srcRect/>
          <a:stretch>
            <a:fillRect/>
          </a:stretch>
        </p:blipFill>
        <p:spPr bwMode="auto">
          <a:xfrm>
            <a:off x="323850" y="6253163"/>
            <a:ext cx="1619250" cy="344487"/>
          </a:xfrm>
          <a:prstGeom prst="rect">
            <a:avLst/>
          </a:prstGeom>
          <a:noFill/>
        </p:spPr>
      </p:pic>
      <p:sp>
        <p:nvSpPr>
          <p:cNvPr id="59397" name="Rectangle 5"/>
          <p:cNvSpPr>
            <a:spLocks noGrp="1" noChangeArrowheads="1"/>
          </p:cNvSpPr>
          <p:nvPr>
            <p:ph type="dt" sz="half" idx="2"/>
          </p:nvPr>
        </p:nvSpPr>
        <p:spPr bwMode="auto">
          <a:xfrm>
            <a:off x="3198813" y="6164263"/>
            <a:ext cx="1905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endParaRPr lang="sv-SE"/>
          </a:p>
        </p:txBody>
      </p:sp>
      <p:sp>
        <p:nvSpPr>
          <p:cNvPr id="59398" name="Rectangle 6"/>
          <p:cNvSpPr>
            <a:spLocks noGrp="1" noChangeArrowheads="1"/>
          </p:cNvSpPr>
          <p:nvPr>
            <p:ph type="sldNum" sz="quarter" idx="4"/>
          </p:nvPr>
        </p:nvSpPr>
        <p:spPr bwMode="auto">
          <a:xfrm>
            <a:off x="7124700" y="6164263"/>
            <a:ext cx="177165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65C3C833-BD91-46FC-8987-60D772431B14}" type="slidenum">
              <a:rPr lang="sv-SE"/>
              <a:pPr/>
              <a:t>‹#›</a:t>
            </a:fld>
            <a:endParaRPr lang="sv-SE"/>
          </a:p>
        </p:txBody>
      </p:sp>
    </p:spTree>
  </p:cSld>
  <p:clrMap bg1="lt1" tx1="dk1" bg2="lt2" tx2="dk2" accent1="accent1" accent2="accent2" accent3="accent3" accent4="accent4" accent5="accent5" accent6="accent6" hlink="hlink" folHlink="folHlink"/>
  <p:sldLayoutIdLst>
    <p:sldLayoutId id="214748365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fontAlgn="base">
        <a:lnSpc>
          <a:spcPts val="4000"/>
        </a:lnSpc>
        <a:spcBef>
          <a:spcPct val="0"/>
        </a:spcBef>
        <a:spcAft>
          <a:spcPct val="0"/>
        </a:spcAft>
        <a:defRPr sz="3600" b="1">
          <a:solidFill>
            <a:schemeClr val="tx2"/>
          </a:solidFill>
          <a:latin typeface="+mj-lt"/>
          <a:ea typeface="+mj-ea"/>
          <a:cs typeface="+mj-cs"/>
        </a:defRPr>
      </a:lvl1pPr>
      <a:lvl2pPr algn="l" rtl="0" fontAlgn="base">
        <a:lnSpc>
          <a:spcPts val="4000"/>
        </a:lnSpc>
        <a:spcBef>
          <a:spcPct val="0"/>
        </a:spcBef>
        <a:spcAft>
          <a:spcPct val="0"/>
        </a:spcAft>
        <a:defRPr sz="3600" b="1">
          <a:solidFill>
            <a:schemeClr val="tx2"/>
          </a:solidFill>
          <a:latin typeface="Arial" charset="0"/>
        </a:defRPr>
      </a:lvl2pPr>
      <a:lvl3pPr algn="l" rtl="0" fontAlgn="base">
        <a:lnSpc>
          <a:spcPts val="4000"/>
        </a:lnSpc>
        <a:spcBef>
          <a:spcPct val="0"/>
        </a:spcBef>
        <a:spcAft>
          <a:spcPct val="0"/>
        </a:spcAft>
        <a:defRPr sz="3600" b="1">
          <a:solidFill>
            <a:schemeClr val="tx2"/>
          </a:solidFill>
          <a:latin typeface="Arial" charset="0"/>
        </a:defRPr>
      </a:lvl3pPr>
      <a:lvl4pPr algn="l" rtl="0" fontAlgn="base">
        <a:lnSpc>
          <a:spcPts val="4000"/>
        </a:lnSpc>
        <a:spcBef>
          <a:spcPct val="0"/>
        </a:spcBef>
        <a:spcAft>
          <a:spcPct val="0"/>
        </a:spcAft>
        <a:defRPr sz="3600" b="1">
          <a:solidFill>
            <a:schemeClr val="tx2"/>
          </a:solidFill>
          <a:latin typeface="Arial" charset="0"/>
        </a:defRPr>
      </a:lvl4pPr>
      <a:lvl5pPr algn="l" rtl="0" fontAlgn="base">
        <a:lnSpc>
          <a:spcPts val="4000"/>
        </a:lnSpc>
        <a:spcBef>
          <a:spcPct val="0"/>
        </a:spcBef>
        <a:spcAft>
          <a:spcPct val="0"/>
        </a:spcAft>
        <a:defRPr sz="3600" b="1">
          <a:solidFill>
            <a:schemeClr val="tx2"/>
          </a:solidFill>
          <a:latin typeface="Arial" charset="0"/>
        </a:defRPr>
      </a:lvl5pPr>
      <a:lvl6pPr marL="457200" algn="l" rtl="0" fontAlgn="base">
        <a:lnSpc>
          <a:spcPts val="4000"/>
        </a:lnSpc>
        <a:spcBef>
          <a:spcPct val="0"/>
        </a:spcBef>
        <a:spcAft>
          <a:spcPct val="0"/>
        </a:spcAft>
        <a:defRPr sz="3600" b="1">
          <a:solidFill>
            <a:schemeClr val="tx2"/>
          </a:solidFill>
          <a:latin typeface="Arial" charset="0"/>
        </a:defRPr>
      </a:lvl6pPr>
      <a:lvl7pPr marL="914400" algn="l" rtl="0" fontAlgn="base">
        <a:lnSpc>
          <a:spcPts val="4000"/>
        </a:lnSpc>
        <a:spcBef>
          <a:spcPct val="0"/>
        </a:spcBef>
        <a:spcAft>
          <a:spcPct val="0"/>
        </a:spcAft>
        <a:defRPr sz="3600" b="1">
          <a:solidFill>
            <a:schemeClr val="tx2"/>
          </a:solidFill>
          <a:latin typeface="Arial" charset="0"/>
        </a:defRPr>
      </a:lvl7pPr>
      <a:lvl8pPr marL="1371600" algn="l" rtl="0" fontAlgn="base">
        <a:lnSpc>
          <a:spcPts val="4000"/>
        </a:lnSpc>
        <a:spcBef>
          <a:spcPct val="0"/>
        </a:spcBef>
        <a:spcAft>
          <a:spcPct val="0"/>
        </a:spcAft>
        <a:defRPr sz="3600" b="1">
          <a:solidFill>
            <a:schemeClr val="tx2"/>
          </a:solidFill>
          <a:latin typeface="Arial" charset="0"/>
        </a:defRPr>
      </a:lvl8pPr>
      <a:lvl9pPr marL="1828800" algn="l" rtl="0" fontAlgn="base">
        <a:lnSpc>
          <a:spcPts val="4000"/>
        </a:lnSpc>
        <a:spcBef>
          <a:spcPct val="0"/>
        </a:spcBef>
        <a:spcAft>
          <a:spcPct val="0"/>
        </a:spcAft>
        <a:defRPr sz="3600" b="1">
          <a:solidFill>
            <a:schemeClr val="tx2"/>
          </a:solidFill>
          <a:latin typeface="Arial" charset="0"/>
        </a:defRPr>
      </a:lvl9pPr>
    </p:titleStyle>
    <p:bodyStyle>
      <a:lvl1pPr algn="l" rtl="0" fontAlgn="base">
        <a:spcBef>
          <a:spcPct val="40000"/>
        </a:spcBef>
        <a:spcAft>
          <a:spcPct val="0"/>
        </a:spcAft>
        <a:defRPr sz="2800">
          <a:solidFill>
            <a:schemeClr val="tx1"/>
          </a:solidFill>
          <a:latin typeface="+mn-lt"/>
          <a:ea typeface="+mn-ea"/>
          <a:cs typeface="+mn-cs"/>
        </a:defRPr>
      </a:lvl1pPr>
      <a:lvl2pPr marL="536575" indent="6350" algn="l" rtl="0" fontAlgn="base">
        <a:spcBef>
          <a:spcPct val="40000"/>
        </a:spcBef>
        <a:spcAft>
          <a:spcPct val="0"/>
        </a:spcAft>
        <a:defRPr sz="2600">
          <a:solidFill>
            <a:schemeClr val="tx1"/>
          </a:solidFill>
          <a:latin typeface="+mn-lt"/>
        </a:defRPr>
      </a:lvl2pPr>
      <a:lvl3pPr marL="1074738" indent="1588" algn="l" rtl="0" fontAlgn="base">
        <a:spcBef>
          <a:spcPct val="40000"/>
        </a:spcBef>
        <a:spcAft>
          <a:spcPct val="0"/>
        </a:spcAft>
        <a:defRPr sz="2400">
          <a:solidFill>
            <a:schemeClr val="tx1"/>
          </a:solidFill>
          <a:latin typeface="+mn-lt"/>
        </a:defRPr>
      </a:lvl3pPr>
      <a:lvl4pPr marL="1524000" indent="-4763" algn="l" rtl="0" fontAlgn="base">
        <a:spcBef>
          <a:spcPct val="40000"/>
        </a:spcBef>
        <a:spcAft>
          <a:spcPct val="0"/>
        </a:spcAft>
        <a:defRPr sz="2200">
          <a:solidFill>
            <a:schemeClr val="tx1"/>
          </a:solidFill>
          <a:latin typeface="+mn-lt"/>
        </a:defRPr>
      </a:lvl4pPr>
      <a:lvl5pPr marL="2176463" indent="-228600" algn="l" rtl="0" fontAlgn="base">
        <a:spcBef>
          <a:spcPct val="20000"/>
        </a:spcBef>
        <a:spcAft>
          <a:spcPct val="0"/>
        </a:spcAft>
        <a:buChar char="»"/>
        <a:defRPr sz="1000">
          <a:solidFill>
            <a:schemeClr val="tx1"/>
          </a:solidFill>
          <a:latin typeface="+mn-lt"/>
        </a:defRPr>
      </a:lvl5pPr>
      <a:lvl6pPr marL="2633663" indent="-228600" algn="l" rtl="0" fontAlgn="base">
        <a:spcBef>
          <a:spcPct val="20000"/>
        </a:spcBef>
        <a:spcAft>
          <a:spcPct val="0"/>
        </a:spcAft>
        <a:buChar char="»"/>
        <a:defRPr sz="1000">
          <a:solidFill>
            <a:schemeClr val="tx1"/>
          </a:solidFill>
          <a:latin typeface="+mn-lt"/>
        </a:defRPr>
      </a:lvl6pPr>
      <a:lvl7pPr marL="3090863" indent="-228600" algn="l" rtl="0" fontAlgn="base">
        <a:spcBef>
          <a:spcPct val="20000"/>
        </a:spcBef>
        <a:spcAft>
          <a:spcPct val="0"/>
        </a:spcAft>
        <a:buChar char="»"/>
        <a:defRPr sz="1000">
          <a:solidFill>
            <a:schemeClr val="tx1"/>
          </a:solidFill>
          <a:latin typeface="+mn-lt"/>
        </a:defRPr>
      </a:lvl7pPr>
      <a:lvl8pPr marL="3548063" indent="-228600" algn="l" rtl="0" fontAlgn="base">
        <a:spcBef>
          <a:spcPct val="20000"/>
        </a:spcBef>
        <a:spcAft>
          <a:spcPct val="0"/>
        </a:spcAft>
        <a:buChar char="»"/>
        <a:defRPr sz="1000">
          <a:solidFill>
            <a:schemeClr val="tx1"/>
          </a:solidFill>
          <a:latin typeface="+mn-lt"/>
        </a:defRPr>
      </a:lvl8pPr>
      <a:lvl9pPr marL="4005263" indent="-228600" algn="l" rtl="0" fontAlgn="base">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hyperlink" Target="http://www.energimyndigheten.se/Foretag/Energikartlaggning-i-stora-foretag/"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mailto:Martina.berg@energimyndigheten.se"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hyperlink" Target="mailto:elin.israelsson@energimyndigheten.se" TargetMode="External"/><Relationship Id="rId4" Type="http://schemas.openxmlformats.org/officeDocument/2006/relationships/hyperlink" Target="mailto:anders.pousette@energimyndigheten.s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r>
              <a:rPr lang="sv-SE" b="0" dirty="0"/>
              <a:t>Energikartläggning i stora företag</a:t>
            </a:r>
            <a:r>
              <a:rPr lang="sv-SE" b="0" dirty="0" smtClean="0"/>
              <a:t/>
            </a:r>
            <a:br>
              <a:rPr lang="sv-SE" b="0" dirty="0" smtClean="0"/>
            </a:br>
            <a:endParaRPr lang="sv-SE" b="0" dirty="0"/>
          </a:p>
        </p:txBody>
      </p:sp>
      <p:sp>
        <p:nvSpPr>
          <p:cNvPr id="45059" name="Rectangle 3"/>
          <p:cNvSpPr>
            <a:spLocks noGrp="1" noChangeArrowheads="1"/>
          </p:cNvSpPr>
          <p:nvPr>
            <p:ph type="subTitle" idx="1"/>
          </p:nvPr>
        </p:nvSpPr>
        <p:spPr/>
        <p:txBody>
          <a:bodyPr/>
          <a:lstStyle/>
          <a:p>
            <a:endParaRPr lang="sv-SE" dirty="0" smtClean="0"/>
          </a:p>
          <a:p>
            <a:endParaRPr lang="sv-SE" dirty="0"/>
          </a:p>
          <a:p>
            <a:endParaRPr lang="sv-SE" dirty="0" smtClean="0"/>
          </a:p>
          <a:p>
            <a:endParaRPr lang="sv-SE" dirty="0"/>
          </a:p>
          <a:p>
            <a:endParaRPr lang="sv-SE" dirty="0" smtClean="0"/>
          </a:p>
        </p:txBody>
      </p:sp>
      <p:pic>
        <p:nvPicPr>
          <p:cNvPr id="6" name="Picture 2" descr="\\fileserver.stem.se\users$\maber\My Pictures\Industri_i_kv-llsljus.jpg"/>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1" r="15568" b="15274"/>
          <a:stretch/>
        </p:blipFill>
        <p:spPr bwMode="auto">
          <a:xfrm>
            <a:off x="2865093" y="2132856"/>
            <a:ext cx="6278907" cy="4725144"/>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323528" y="2420888"/>
            <a:ext cx="2376264" cy="400110"/>
          </a:xfrm>
          <a:prstGeom prst="rect">
            <a:avLst/>
          </a:prstGeom>
          <a:noFill/>
        </p:spPr>
        <p:txBody>
          <a:bodyPr wrap="square" rtlCol="0">
            <a:spAutoFit/>
          </a:bodyPr>
          <a:lstStyle/>
          <a:p>
            <a:r>
              <a:rPr lang="sv-SE" sz="2000" i="1" dirty="0" smtClean="0"/>
              <a:t>2015-07-02</a:t>
            </a:r>
          </a:p>
        </p:txBody>
      </p:sp>
    </p:spTree>
    <p:extLst>
      <p:ext uri="{BB962C8B-B14F-4D97-AF65-F5344CB8AC3E}">
        <p14:creationId xmlns:p14="http://schemas.microsoft.com/office/powerpoint/2010/main" val="4026398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a:t>
            </a:r>
            <a:r>
              <a:rPr lang="sv-SE" dirty="0" smtClean="0"/>
              <a:t>konomisk verksamhet</a:t>
            </a:r>
            <a:endParaRPr lang="sv-SE" dirty="0"/>
          </a:p>
        </p:txBody>
      </p:sp>
      <p:sp>
        <p:nvSpPr>
          <p:cNvPr id="3" name="Platshållare för innehåll 2"/>
          <p:cNvSpPr>
            <a:spLocks noGrp="1"/>
          </p:cNvSpPr>
          <p:nvPr>
            <p:ph idx="1"/>
          </p:nvPr>
        </p:nvSpPr>
        <p:spPr>
          <a:xfrm>
            <a:off x="775064" y="1700808"/>
            <a:ext cx="7397336" cy="1525352"/>
          </a:xfrm>
          <a:noFill/>
        </p:spPr>
        <p:txBody>
          <a:bodyPr/>
          <a:lstStyle/>
          <a:p>
            <a:pPr marL="0" indent="0" algn="ctr">
              <a:buNone/>
            </a:pPr>
            <a:r>
              <a:rPr lang="sv-SE" dirty="0" smtClean="0"/>
              <a:t>”All </a:t>
            </a:r>
            <a:r>
              <a:rPr lang="sv-SE" dirty="0"/>
              <a:t>verksamhet som består i att erbjuda varor eller tjänster på en viss </a:t>
            </a:r>
            <a:r>
              <a:rPr lang="sv-SE" dirty="0" smtClean="0"/>
              <a:t>marknad.”</a:t>
            </a:r>
          </a:p>
        </p:txBody>
      </p:sp>
      <p:sp>
        <p:nvSpPr>
          <p:cNvPr id="6" name="Rektangel 5"/>
          <p:cNvSpPr/>
          <p:nvPr/>
        </p:nvSpPr>
        <p:spPr>
          <a:xfrm>
            <a:off x="683568" y="3140968"/>
            <a:ext cx="4104456" cy="2800767"/>
          </a:xfrm>
          <a:prstGeom prst="rect">
            <a:avLst/>
          </a:prstGeom>
        </p:spPr>
        <p:txBody>
          <a:bodyPr wrap="square">
            <a:spAutoFit/>
          </a:bodyPr>
          <a:lstStyle/>
          <a:p>
            <a:pPr marL="0" indent="0">
              <a:buNone/>
            </a:pPr>
            <a:r>
              <a:rPr lang="sv-SE" i="1" dirty="0"/>
              <a:t>Undantag: </a:t>
            </a:r>
          </a:p>
          <a:p>
            <a:pPr marL="0" indent="0">
              <a:buNone/>
            </a:pPr>
            <a:r>
              <a:rPr lang="sv-SE" dirty="0"/>
              <a:t>Myndighetsutövning och förvaltningsuppgifter.</a:t>
            </a:r>
          </a:p>
          <a:p>
            <a:pPr marL="0" indent="0">
              <a:buNone/>
            </a:pPr>
            <a:endParaRPr lang="sv-SE" dirty="0"/>
          </a:p>
          <a:p>
            <a:pPr marL="0" indent="0">
              <a:buNone/>
            </a:pPr>
            <a:r>
              <a:rPr lang="sv-SE" dirty="0" smtClean="0"/>
              <a:t>Offentliga </a:t>
            </a:r>
            <a:r>
              <a:rPr lang="sv-SE" dirty="0"/>
              <a:t>aktörer </a:t>
            </a:r>
            <a:r>
              <a:rPr lang="sv-SE" dirty="0" smtClean="0"/>
              <a:t>behöver </a:t>
            </a:r>
            <a:r>
              <a:rPr lang="sv-SE" b="1" dirty="0"/>
              <a:t>göra en inventering</a:t>
            </a:r>
            <a:r>
              <a:rPr lang="sv-SE" dirty="0"/>
              <a:t> för att se vilka verksamheter i organisationen som är ekonomisk verksamhet</a:t>
            </a:r>
          </a:p>
        </p:txBody>
      </p:sp>
      <p:pic>
        <p:nvPicPr>
          <p:cNvPr id="1026" name="Picture 2" descr="http://www.energimyndigheten.se/ImageVaultFiles/id_3946/cf_7/aa2007-0007.png"/>
          <p:cNvPicPr>
            <a:picLocks noChangeAspect="1" noChangeArrowheads="1"/>
          </p:cNvPicPr>
          <p:nvPr/>
        </p:nvPicPr>
        <p:blipFill rotWithShape="1">
          <a:blip r:embed="rId3">
            <a:extLst>
              <a:ext uri="{28A0092B-C50C-407E-A947-70E740481C1C}">
                <a14:useLocalDpi xmlns:a14="http://schemas.microsoft.com/office/drawing/2010/main" val="0"/>
              </a:ext>
            </a:extLst>
          </a:blip>
          <a:srcRect t="7863"/>
          <a:stretch/>
        </p:blipFill>
        <p:spPr bwMode="auto">
          <a:xfrm>
            <a:off x="5097108" y="3130752"/>
            <a:ext cx="2952328" cy="2924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1808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Agenda</a:t>
            </a:r>
            <a:endParaRPr lang="sv-SE" dirty="0"/>
          </a:p>
        </p:txBody>
      </p:sp>
      <p:sp>
        <p:nvSpPr>
          <p:cNvPr id="3" name="Platshållare för innehåll 2"/>
          <p:cNvSpPr>
            <a:spLocks noGrp="1"/>
          </p:cNvSpPr>
          <p:nvPr>
            <p:ph idx="1"/>
          </p:nvPr>
        </p:nvSpPr>
        <p:spPr/>
        <p:txBody>
          <a:bodyPr/>
          <a:lstStyle/>
          <a:p>
            <a:r>
              <a:rPr lang="sv-SE" dirty="0" smtClean="0">
                <a:solidFill>
                  <a:schemeClr val="bg2">
                    <a:lumMod val="40000"/>
                    <a:lumOff val="60000"/>
                  </a:schemeClr>
                </a:solidFill>
              </a:rPr>
              <a:t>Bakgrund</a:t>
            </a:r>
          </a:p>
          <a:p>
            <a:r>
              <a:rPr lang="sv-SE" dirty="0" smtClean="0">
                <a:solidFill>
                  <a:schemeClr val="bg2">
                    <a:lumMod val="40000"/>
                    <a:lumOff val="60000"/>
                  </a:schemeClr>
                </a:solidFill>
              </a:rPr>
              <a:t>Vem berörs av lagen om energikartläggning i stora företag?</a:t>
            </a:r>
          </a:p>
          <a:p>
            <a:r>
              <a:rPr lang="sv-SE" dirty="0" smtClean="0"/>
              <a:t>Så ska energikartläggning genomföras</a:t>
            </a:r>
            <a:endParaRPr lang="sv-SE" dirty="0"/>
          </a:p>
          <a:p>
            <a:r>
              <a:rPr lang="sv-SE" dirty="0" smtClean="0">
                <a:solidFill>
                  <a:schemeClr val="bg2">
                    <a:lumMod val="40000"/>
                    <a:lumOff val="60000"/>
                  </a:schemeClr>
                </a:solidFill>
              </a:rPr>
              <a:t>Tidplan och arbetet framöver</a:t>
            </a:r>
            <a:endParaRPr lang="sv-SE" dirty="0">
              <a:solidFill>
                <a:schemeClr val="bg2">
                  <a:lumMod val="40000"/>
                  <a:lumOff val="60000"/>
                </a:schemeClr>
              </a:solidFill>
            </a:endParaRPr>
          </a:p>
        </p:txBody>
      </p:sp>
    </p:spTree>
    <p:extLst>
      <p:ext uri="{BB962C8B-B14F-4D97-AF65-F5344CB8AC3E}">
        <p14:creationId xmlns:p14="http://schemas.microsoft.com/office/powerpoint/2010/main" val="4260906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bwMode="auto">
          <a:xfrm>
            <a:off x="755576" y="1484784"/>
            <a:ext cx="7704856" cy="4608512"/>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2" name="Rubrik 1"/>
          <p:cNvSpPr>
            <a:spLocks noGrp="1"/>
          </p:cNvSpPr>
          <p:nvPr>
            <p:ph type="title"/>
          </p:nvPr>
        </p:nvSpPr>
        <p:spPr/>
        <p:txBody>
          <a:bodyPr/>
          <a:lstStyle/>
          <a:p>
            <a:r>
              <a:rPr lang="sv-SE" dirty="0" smtClean="0"/>
              <a:t>Energimyndighetens föreskrifter</a:t>
            </a:r>
            <a:br>
              <a:rPr lang="sv-SE" dirty="0" smtClean="0"/>
            </a:br>
            <a:r>
              <a:rPr lang="sv-SE" sz="2400" dirty="0" smtClean="0"/>
              <a:t>STEMFS 2014:2</a:t>
            </a:r>
            <a:endParaRPr lang="sv-SE" sz="2400" dirty="0"/>
          </a:p>
        </p:txBody>
      </p:sp>
      <p:sp>
        <p:nvSpPr>
          <p:cNvPr id="3" name="Platshållare för innehåll 2"/>
          <p:cNvSpPr>
            <a:spLocks noGrp="1"/>
          </p:cNvSpPr>
          <p:nvPr>
            <p:ph idx="1"/>
          </p:nvPr>
        </p:nvSpPr>
        <p:spPr>
          <a:xfrm>
            <a:off x="1115617" y="1916832"/>
            <a:ext cx="6984776" cy="3312368"/>
          </a:xfrm>
        </p:spPr>
        <p:txBody>
          <a:bodyPr/>
          <a:lstStyle/>
          <a:p>
            <a:pPr marL="0" indent="0">
              <a:buNone/>
            </a:pPr>
            <a:r>
              <a:rPr lang="sv-SE" dirty="0" smtClean="0"/>
              <a:t>Fastställer hur energikartläggningen ska genomföras:</a:t>
            </a:r>
            <a:endParaRPr lang="sv-SE" dirty="0"/>
          </a:p>
          <a:p>
            <a:r>
              <a:rPr lang="sv-SE" dirty="0" smtClean="0"/>
              <a:t>Certifierade </a:t>
            </a:r>
            <a:r>
              <a:rPr lang="sv-SE" dirty="0"/>
              <a:t>energi- och </a:t>
            </a:r>
            <a:r>
              <a:rPr lang="sv-SE" dirty="0" smtClean="0"/>
              <a:t>miljölednings-system</a:t>
            </a:r>
            <a:endParaRPr lang="sv-SE" dirty="0"/>
          </a:p>
          <a:p>
            <a:r>
              <a:rPr lang="sv-SE" dirty="0"/>
              <a:t>Certifiering av person som får genomföra </a:t>
            </a:r>
            <a:r>
              <a:rPr lang="sv-SE" dirty="0" smtClean="0"/>
              <a:t>energikartläggningar</a:t>
            </a:r>
          </a:p>
          <a:p>
            <a:r>
              <a:rPr lang="sv-SE" dirty="0" smtClean="0"/>
              <a:t>Kompetenskrav</a:t>
            </a:r>
            <a:endParaRPr lang="sv-SE" dirty="0"/>
          </a:p>
          <a:p>
            <a:r>
              <a:rPr lang="sv-SE" dirty="0" smtClean="0"/>
              <a:t>Genomförande </a:t>
            </a:r>
            <a:r>
              <a:rPr lang="sv-SE" dirty="0"/>
              <a:t>och rapportering</a:t>
            </a:r>
          </a:p>
          <a:p>
            <a:pPr marL="0" indent="0">
              <a:buNone/>
            </a:pPr>
            <a:endParaRPr lang="sv-SE" dirty="0"/>
          </a:p>
        </p:txBody>
      </p:sp>
    </p:spTree>
    <p:extLst>
      <p:ext uri="{BB962C8B-B14F-4D97-AF65-F5344CB8AC3E}">
        <p14:creationId xmlns:p14="http://schemas.microsoft.com/office/powerpoint/2010/main" val="1781040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t>Vem får göra </a:t>
            </a:r>
            <a:r>
              <a:rPr lang="sv-SE" sz="3200" dirty="0"/>
              <a:t>e</a:t>
            </a:r>
            <a:r>
              <a:rPr lang="sv-SE" sz="3200" dirty="0" smtClean="0"/>
              <a:t>nergikartläggningen?</a:t>
            </a:r>
            <a:endParaRPr lang="sv-SE" sz="3200" dirty="0"/>
          </a:p>
        </p:txBody>
      </p:sp>
      <p:sp>
        <p:nvSpPr>
          <p:cNvPr id="3" name="Rektangel 2"/>
          <p:cNvSpPr/>
          <p:nvPr/>
        </p:nvSpPr>
        <p:spPr bwMode="auto">
          <a:xfrm>
            <a:off x="611560" y="1844824"/>
            <a:ext cx="3672408" cy="2304256"/>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6" name="Rektangel 5"/>
          <p:cNvSpPr/>
          <p:nvPr/>
        </p:nvSpPr>
        <p:spPr bwMode="auto">
          <a:xfrm>
            <a:off x="4499992" y="1837774"/>
            <a:ext cx="4176464" cy="2311306"/>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4" name="textruta 3"/>
          <p:cNvSpPr txBox="1"/>
          <p:nvPr/>
        </p:nvSpPr>
        <p:spPr>
          <a:xfrm>
            <a:off x="899592" y="2105561"/>
            <a:ext cx="3240360" cy="1938992"/>
          </a:xfrm>
          <a:prstGeom prst="rect">
            <a:avLst/>
          </a:prstGeom>
          <a:noFill/>
        </p:spPr>
        <p:txBody>
          <a:bodyPr wrap="square" rtlCol="0">
            <a:spAutoFit/>
          </a:bodyPr>
          <a:lstStyle/>
          <a:p>
            <a:r>
              <a:rPr lang="sv-SE" sz="2000" i="1" dirty="0" smtClean="0"/>
              <a:t>Fristående kartläggning. </a:t>
            </a:r>
          </a:p>
          <a:p>
            <a:r>
              <a:rPr lang="sv-SE" sz="2000" b="1" dirty="0" smtClean="0"/>
              <a:t/>
            </a:r>
            <a:br>
              <a:rPr lang="sv-SE" sz="2000" b="1" dirty="0" smtClean="0"/>
            </a:br>
            <a:r>
              <a:rPr lang="sv-SE" sz="2000" b="1" dirty="0" smtClean="0"/>
              <a:t>Ska</a:t>
            </a:r>
            <a:r>
              <a:rPr lang="sv-SE" sz="2000" dirty="0" smtClean="0"/>
              <a:t> utföras </a:t>
            </a:r>
            <a:r>
              <a:rPr lang="sv-SE" sz="2000" dirty="0"/>
              <a:t>av en </a:t>
            </a:r>
            <a:r>
              <a:rPr lang="sv-SE" sz="2000" dirty="0" smtClean="0"/>
              <a:t>certifierad energi-kartläggare</a:t>
            </a:r>
            <a:r>
              <a:rPr lang="sv-SE" sz="2000" dirty="0"/>
              <a:t> </a:t>
            </a:r>
            <a:r>
              <a:rPr lang="sv-SE" sz="2000" dirty="0" smtClean="0"/>
              <a:t>som uppfyller kompetenskraven.</a:t>
            </a:r>
            <a:endParaRPr lang="sv-SE" dirty="0"/>
          </a:p>
        </p:txBody>
      </p:sp>
      <p:sp>
        <p:nvSpPr>
          <p:cNvPr id="7" name="textruta 6"/>
          <p:cNvSpPr txBox="1"/>
          <p:nvPr/>
        </p:nvSpPr>
        <p:spPr>
          <a:xfrm>
            <a:off x="4716016" y="2060848"/>
            <a:ext cx="3960440" cy="1969770"/>
          </a:xfrm>
          <a:prstGeom prst="rect">
            <a:avLst/>
          </a:prstGeom>
          <a:noFill/>
        </p:spPr>
        <p:txBody>
          <a:bodyPr wrap="square" rtlCol="0">
            <a:spAutoFit/>
          </a:bodyPr>
          <a:lstStyle/>
          <a:p>
            <a:r>
              <a:rPr lang="sv-SE" sz="2000" i="1" dirty="0"/>
              <a:t>Inom ramen för ett certifierat miljö- eller </a:t>
            </a:r>
            <a:r>
              <a:rPr lang="sv-SE" sz="2000" i="1" dirty="0" smtClean="0"/>
              <a:t>energiledningssystem. </a:t>
            </a:r>
            <a:br>
              <a:rPr lang="sv-SE" sz="2000" i="1" dirty="0" smtClean="0"/>
            </a:br>
            <a:r>
              <a:rPr lang="sv-SE" sz="2000" i="1" dirty="0" smtClean="0"/>
              <a:t/>
            </a:r>
            <a:br>
              <a:rPr lang="sv-SE" sz="2000" i="1" dirty="0" smtClean="0"/>
            </a:br>
            <a:r>
              <a:rPr lang="sv-SE" sz="2000" b="1" dirty="0" smtClean="0"/>
              <a:t>Får</a:t>
            </a:r>
            <a:r>
              <a:rPr lang="sv-SE" sz="2000" dirty="0" smtClean="0"/>
              <a:t> </a:t>
            </a:r>
            <a:r>
              <a:rPr lang="sv-SE" sz="2000" dirty="0"/>
              <a:t>utföras </a:t>
            </a:r>
            <a:r>
              <a:rPr lang="sv-SE" sz="2000" dirty="0" smtClean="0"/>
              <a:t>av intern expertis som uppfyller kompetenskraven.</a:t>
            </a:r>
            <a:endParaRPr lang="sv-SE" sz="2000" dirty="0"/>
          </a:p>
          <a:p>
            <a:endParaRPr lang="sv-SE" dirty="0"/>
          </a:p>
        </p:txBody>
      </p:sp>
      <p:sp>
        <p:nvSpPr>
          <p:cNvPr id="9" name="Rektangulär 8"/>
          <p:cNvSpPr/>
          <p:nvPr/>
        </p:nvSpPr>
        <p:spPr bwMode="auto">
          <a:xfrm rot="10800000">
            <a:off x="5868144" y="4365104"/>
            <a:ext cx="2420652" cy="1368152"/>
          </a:xfrm>
          <a:prstGeom prst="wedgeRectCallou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dirty="0" smtClean="0">
              <a:ln>
                <a:noFill/>
              </a:ln>
              <a:solidFill>
                <a:schemeClr val="tx1"/>
              </a:solidFill>
              <a:effectLst/>
              <a:latin typeface="Arial" charset="0"/>
            </a:endParaRPr>
          </a:p>
        </p:txBody>
      </p:sp>
      <p:sp>
        <p:nvSpPr>
          <p:cNvPr id="10" name="textruta 9"/>
          <p:cNvSpPr txBox="1"/>
          <p:nvPr/>
        </p:nvSpPr>
        <p:spPr>
          <a:xfrm>
            <a:off x="6084167" y="4509120"/>
            <a:ext cx="1988604" cy="1384995"/>
          </a:xfrm>
          <a:prstGeom prst="rect">
            <a:avLst/>
          </a:prstGeom>
          <a:noFill/>
        </p:spPr>
        <p:txBody>
          <a:bodyPr wrap="square" rtlCol="0">
            <a:spAutoFit/>
          </a:bodyPr>
          <a:lstStyle/>
          <a:p>
            <a:r>
              <a:rPr lang="sv-SE" sz="1600" dirty="0"/>
              <a:t>Det finns inget krav på att införa certifierade ledningssystem.</a:t>
            </a:r>
          </a:p>
          <a:p>
            <a:endParaRPr lang="sv-SE" sz="2000" dirty="0"/>
          </a:p>
        </p:txBody>
      </p:sp>
    </p:spTree>
    <p:extLst>
      <p:ext uri="{BB962C8B-B14F-4D97-AF65-F5344CB8AC3E}">
        <p14:creationId xmlns:p14="http://schemas.microsoft.com/office/powerpoint/2010/main" val="1341511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Energikartläggarens roll</a:t>
            </a:r>
            <a:endParaRPr lang="sv-SE" dirty="0"/>
          </a:p>
        </p:txBody>
      </p:sp>
      <p:sp>
        <p:nvSpPr>
          <p:cNvPr id="3" name="Platshållare för innehåll 2"/>
          <p:cNvSpPr>
            <a:spLocks noGrp="1"/>
          </p:cNvSpPr>
          <p:nvPr>
            <p:ph idx="1"/>
          </p:nvPr>
        </p:nvSpPr>
        <p:spPr>
          <a:xfrm>
            <a:off x="3923928" y="1628552"/>
            <a:ext cx="4104456" cy="4176712"/>
          </a:xfrm>
        </p:spPr>
        <p:txBody>
          <a:bodyPr/>
          <a:lstStyle/>
          <a:p>
            <a:pPr marL="0" indent="0">
              <a:buNone/>
            </a:pPr>
            <a:r>
              <a:rPr lang="sv-SE" sz="2400" dirty="0"/>
              <a:t>L</a:t>
            </a:r>
            <a:r>
              <a:rPr lang="sv-SE" sz="2400" dirty="0" smtClean="0"/>
              <a:t>eda </a:t>
            </a:r>
            <a:r>
              <a:rPr lang="sv-SE" sz="2400" dirty="0"/>
              <a:t>en energikartläggning </a:t>
            </a:r>
            <a:r>
              <a:rPr lang="sv-SE" sz="2400" dirty="0" smtClean="0"/>
              <a:t/>
            </a:r>
            <a:br>
              <a:rPr lang="sv-SE" sz="2400" dirty="0" smtClean="0"/>
            </a:br>
            <a:r>
              <a:rPr lang="sv-SE" sz="2400" dirty="0" smtClean="0"/>
              <a:t>i </a:t>
            </a:r>
            <a:r>
              <a:rPr lang="sv-SE" sz="2400" dirty="0"/>
              <a:t>enlighet med </a:t>
            </a:r>
            <a:r>
              <a:rPr lang="sv-SE" sz="2400" dirty="0" smtClean="0"/>
              <a:t>Energimyndighetens föreskrifter </a:t>
            </a:r>
            <a:r>
              <a:rPr lang="sv-SE" sz="2400" dirty="0"/>
              <a:t>och tillhörande </a:t>
            </a:r>
            <a:r>
              <a:rPr lang="sv-SE" sz="2400" dirty="0" smtClean="0"/>
              <a:t>vägledningar.</a:t>
            </a:r>
          </a:p>
          <a:p>
            <a:pPr marL="0" indent="0">
              <a:buNone/>
            </a:pPr>
            <a:endParaRPr lang="sv-SE" sz="2400" dirty="0"/>
          </a:p>
          <a:p>
            <a:pPr marL="0" indent="0">
              <a:buNone/>
            </a:pPr>
            <a:r>
              <a:rPr lang="sv-SE" sz="2400" dirty="0" smtClean="0"/>
              <a:t>Omfattar </a:t>
            </a:r>
            <a:r>
              <a:rPr lang="sv-SE" sz="2400" dirty="0"/>
              <a:t>planering, </a:t>
            </a:r>
            <a:r>
              <a:rPr lang="sv-SE" sz="2400" dirty="0" smtClean="0"/>
              <a:t>koordinering</a:t>
            </a:r>
            <a:r>
              <a:rPr lang="sv-SE" sz="2400" dirty="0"/>
              <a:t>, </a:t>
            </a:r>
            <a:r>
              <a:rPr lang="sv-SE" sz="2400" dirty="0" smtClean="0"/>
              <a:t>genomförande</a:t>
            </a:r>
            <a:r>
              <a:rPr lang="sv-SE" sz="2400" dirty="0"/>
              <a:t>, </a:t>
            </a:r>
            <a:r>
              <a:rPr lang="sv-SE" sz="2400" dirty="0" smtClean="0"/>
              <a:t>dokumentering </a:t>
            </a:r>
            <a:br>
              <a:rPr lang="sv-SE" sz="2400" dirty="0" smtClean="0"/>
            </a:br>
            <a:r>
              <a:rPr lang="sv-SE" sz="2400" dirty="0" smtClean="0"/>
              <a:t>och rapportering</a:t>
            </a:r>
            <a:r>
              <a:rPr lang="sv-SE" sz="2400" dirty="0"/>
              <a:t>.</a:t>
            </a:r>
            <a:endParaRPr lang="sv-SE" sz="2400" dirty="0" smtClean="0"/>
          </a:p>
          <a:p>
            <a:endParaRPr lang="sv-SE" sz="2400" dirty="0"/>
          </a:p>
        </p:txBody>
      </p:sp>
      <p:pic>
        <p:nvPicPr>
          <p:cNvPr id="3078" name="Picture 6" descr="http://www.energimyndigheten.se/ImageVaultFiles/id_5633/cf_7/calen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828256"/>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www.energimyndigheten.se/ImageVaultFiles/id_5190/cf_7/aa2007-02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556792"/>
            <a:ext cx="1901972"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799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bwMode="auto">
          <a:xfrm>
            <a:off x="0" y="1484784"/>
            <a:ext cx="9144000" cy="1728192"/>
          </a:xfrm>
          <a:prstGeom prst="rect">
            <a:avLst/>
          </a:prstGeom>
          <a:solidFill>
            <a:schemeClr val="accent6">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2" name="Rubrik 1"/>
          <p:cNvSpPr>
            <a:spLocks noGrp="1"/>
          </p:cNvSpPr>
          <p:nvPr>
            <p:ph type="title"/>
          </p:nvPr>
        </p:nvSpPr>
        <p:spPr/>
        <p:txBody>
          <a:bodyPr/>
          <a:lstStyle/>
          <a:p>
            <a:r>
              <a:rPr lang="sv-SE" dirty="0" smtClean="0"/>
              <a:t>Krav på platsbesök</a:t>
            </a:r>
            <a:endParaRPr lang="sv-SE" dirty="0"/>
          </a:p>
        </p:txBody>
      </p:sp>
      <p:sp>
        <p:nvSpPr>
          <p:cNvPr id="3" name="Platshållare för innehåll 2"/>
          <p:cNvSpPr>
            <a:spLocks noGrp="1"/>
          </p:cNvSpPr>
          <p:nvPr>
            <p:ph idx="1"/>
          </p:nvPr>
        </p:nvSpPr>
        <p:spPr>
          <a:xfrm>
            <a:off x="762000" y="1773238"/>
            <a:ext cx="7629525" cy="3383954"/>
          </a:xfrm>
          <a:noFill/>
          <a:ln w="9525">
            <a:noFill/>
            <a:miter lim="800000"/>
            <a:headEnd/>
            <a:tailEnd/>
          </a:ln>
          <a:effectLst/>
        </p:spPr>
        <p:txBody>
          <a:bodyPr vert="horz" wrap="square" lIns="0" tIns="0" rIns="0" bIns="0" numCol="1" anchor="t" anchorCtr="0" compatLnSpc="1">
            <a:prstTxWarp prst="textNoShape">
              <a:avLst/>
            </a:prstTxWarp>
          </a:bodyPr>
          <a:lstStyle/>
          <a:p>
            <a:pPr marL="0" indent="0">
              <a:buNone/>
            </a:pPr>
            <a:r>
              <a:rPr lang="sv-SE" sz="2400" dirty="0" smtClean="0">
                <a:solidFill>
                  <a:schemeClr val="bg1"/>
                </a:solidFill>
              </a:rPr>
              <a:t>Energikartläggningen ska ske genom besök på plats i </a:t>
            </a:r>
            <a:r>
              <a:rPr lang="sv-SE" sz="2400" dirty="0">
                <a:solidFill>
                  <a:schemeClr val="bg1"/>
                </a:solidFill>
              </a:rPr>
              <a:t>byggnader och verksamhet för att säkerställa en representativ bild av företagets totala energianvändning.</a:t>
            </a:r>
          </a:p>
          <a:p>
            <a:pPr marL="0" indent="0">
              <a:buNone/>
            </a:pPr>
            <a:endParaRPr lang="sv-SE" sz="2400" dirty="0" smtClean="0"/>
          </a:p>
          <a:p>
            <a:pPr marL="0" indent="0">
              <a:buNone/>
            </a:pPr>
            <a:r>
              <a:rPr lang="sv-SE" sz="2400" dirty="0" smtClean="0"/>
              <a:t>Avsteg </a:t>
            </a:r>
            <a:r>
              <a:rPr lang="sv-SE" sz="2400" dirty="0"/>
              <a:t>från kravet får endast göras om energikartläggningen ändå ger en </a:t>
            </a:r>
            <a:r>
              <a:rPr lang="sv-SE" sz="2400" dirty="0" smtClean="0"/>
              <a:t>representativ bild </a:t>
            </a:r>
            <a:r>
              <a:rPr lang="sv-SE" sz="2400" dirty="0"/>
              <a:t>av företagets totala </a:t>
            </a:r>
            <a:r>
              <a:rPr lang="sv-SE" sz="2400" dirty="0" smtClean="0"/>
              <a:t>energianvändning.</a:t>
            </a:r>
          </a:p>
        </p:txBody>
      </p:sp>
    </p:spTree>
    <p:extLst>
      <p:ext uri="{BB962C8B-B14F-4D97-AF65-F5344CB8AC3E}">
        <p14:creationId xmlns:p14="http://schemas.microsoft.com/office/powerpoint/2010/main" val="4152225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Energikartläggningens </a:t>
            </a:r>
            <a:r>
              <a:rPr lang="sv-SE" dirty="0" smtClean="0"/>
              <a:t>innehåll</a:t>
            </a:r>
            <a:endParaRPr lang="sv-SE" dirty="0"/>
          </a:p>
        </p:txBody>
      </p:sp>
      <p:sp>
        <p:nvSpPr>
          <p:cNvPr id="3" name="Platshållare för innehåll 2"/>
          <p:cNvSpPr>
            <a:spLocks noGrp="1"/>
          </p:cNvSpPr>
          <p:nvPr>
            <p:ph idx="1"/>
          </p:nvPr>
        </p:nvSpPr>
        <p:spPr>
          <a:xfrm>
            <a:off x="762000" y="1556792"/>
            <a:ext cx="7626423" cy="4320058"/>
          </a:xfrm>
          <a:solidFill>
            <a:schemeClr val="bg1"/>
          </a:solidFill>
          <a:ln w="9525">
            <a:noFill/>
            <a:miter lim="800000"/>
            <a:headEnd/>
            <a:tailEnd/>
          </a:ln>
          <a:effectLst/>
        </p:spPr>
        <p:txBody>
          <a:bodyPr vert="horz" wrap="square" lIns="0" tIns="0" rIns="0" bIns="0" numCol="1" anchor="t" anchorCtr="0" compatLnSpc="1">
            <a:prstTxWarp prst="textNoShape">
              <a:avLst/>
            </a:prstTxWarp>
          </a:bodyPr>
          <a:lstStyle/>
          <a:p>
            <a:pPr>
              <a:buFont typeface="Wingdings" panose="05000000000000000000" pitchFamily="2" charset="2"/>
              <a:buChar char="q"/>
            </a:pPr>
            <a:r>
              <a:rPr lang="sv-SE" sz="2200" dirty="0" smtClean="0"/>
              <a:t>Ska göras enligt standard (t.ex. </a:t>
            </a:r>
            <a:r>
              <a:rPr lang="sv-SE" sz="2200" smtClean="0"/>
              <a:t>SS EN 162 47, ISO 50 002) </a:t>
            </a:r>
            <a:r>
              <a:rPr lang="sv-SE" sz="2200" dirty="0" smtClean="0"/>
              <a:t>eller motsvarande krav</a:t>
            </a:r>
          </a:p>
          <a:p>
            <a:pPr>
              <a:buFont typeface="Wingdings" panose="05000000000000000000" pitchFamily="2" charset="2"/>
              <a:buChar char="q"/>
            </a:pPr>
            <a:r>
              <a:rPr lang="sv-SE" sz="2200" dirty="0" smtClean="0"/>
              <a:t>Företagets </a:t>
            </a:r>
            <a:r>
              <a:rPr lang="sv-SE" sz="2200" dirty="0"/>
              <a:t>totala </a:t>
            </a:r>
            <a:r>
              <a:rPr lang="sv-SE" sz="2200" dirty="0" smtClean="0"/>
              <a:t>energianvändning</a:t>
            </a:r>
          </a:p>
          <a:p>
            <a:pPr lvl="3">
              <a:buFont typeface="Wingdings" panose="05000000000000000000" pitchFamily="2" charset="2"/>
              <a:buChar char="q"/>
            </a:pPr>
            <a:r>
              <a:rPr lang="sv-SE" sz="1800" dirty="0" smtClean="0"/>
              <a:t>Byggnader</a:t>
            </a:r>
          </a:p>
          <a:p>
            <a:pPr lvl="3">
              <a:buFont typeface="Wingdings" panose="05000000000000000000" pitchFamily="2" charset="2"/>
              <a:buChar char="q"/>
            </a:pPr>
            <a:r>
              <a:rPr lang="sv-SE" sz="1800" dirty="0" smtClean="0"/>
              <a:t>Verksamhetsenergi inklusive transporter</a:t>
            </a:r>
          </a:p>
          <a:p>
            <a:pPr marL="965200" lvl="3" indent="0">
              <a:buNone/>
            </a:pPr>
            <a:endParaRPr lang="sv-SE" sz="400" dirty="0" smtClean="0"/>
          </a:p>
          <a:p>
            <a:pPr>
              <a:buFont typeface="Wingdings" panose="05000000000000000000" pitchFamily="2" charset="2"/>
              <a:buChar char="q"/>
            </a:pPr>
            <a:r>
              <a:rPr lang="sv-SE" sz="2200" dirty="0"/>
              <a:t>D</a:t>
            </a:r>
            <a:r>
              <a:rPr lang="sv-SE" sz="2200" dirty="0" smtClean="0"/>
              <a:t>etaljerad </a:t>
            </a:r>
            <a:r>
              <a:rPr lang="sv-SE" sz="2200" dirty="0"/>
              <a:t>kartläggning av </a:t>
            </a:r>
            <a:r>
              <a:rPr lang="sv-SE" sz="2200" dirty="0" smtClean="0"/>
              <a:t>verksamheter </a:t>
            </a:r>
            <a:r>
              <a:rPr lang="sv-SE" sz="2200" dirty="0"/>
              <a:t>eller områden som motsvarar företagets betydande </a:t>
            </a:r>
            <a:r>
              <a:rPr lang="sv-SE" sz="2200" dirty="0" smtClean="0"/>
              <a:t>energianvändning</a:t>
            </a:r>
          </a:p>
          <a:p>
            <a:pPr>
              <a:buFont typeface="Wingdings" panose="05000000000000000000" pitchFamily="2" charset="2"/>
              <a:buChar char="q"/>
            </a:pPr>
            <a:r>
              <a:rPr lang="sv-SE" sz="2200" dirty="0" smtClean="0"/>
              <a:t>Förslag till kostnadseffektiva åtgärder för att spara energi och effektivisera energianvändning</a:t>
            </a:r>
          </a:p>
          <a:p>
            <a:pPr>
              <a:buFont typeface="Wingdings" panose="05000000000000000000" pitchFamily="2" charset="2"/>
              <a:buChar char="q"/>
            </a:pPr>
            <a:r>
              <a:rPr lang="sv-SE" sz="2200" dirty="0"/>
              <a:t>Rapporten avseende </a:t>
            </a:r>
            <a:r>
              <a:rPr lang="sv-SE" sz="2200" dirty="0" smtClean="0"/>
              <a:t>energikartläggning sparas hos företaget</a:t>
            </a:r>
            <a:endParaRPr lang="sv-SE" sz="2200" dirty="0"/>
          </a:p>
          <a:p>
            <a:pPr>
              <a:buFont typeface="Wingdings" panose="05000000000000000000" pitchFamily="2" charset="2"/>
              <a:buChar char="q"/>
            </a:pPr>
            <a:endParaRPr lang="sv-SE" sz="2400" dirty="0" smtClean="0"/>
          </a:p>
        </p:txBody>
      </p:sp>
    </p:spTree>
    <p:extLst>
      <p:ext uri="{BB962C8B-B14F-4D97-AF65-F5344CB8AC3E}">
        <p14:creationId xmlns:p14="http://schemas.microsoft.com/office/powerpoint/2010/main" val="150828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Agenda</a:t>
            </a:r>
            <a:endParaRPr lang="sv-SE" dirty="0"/>
          </a:p>
        </p:txBody>
      </p:sp>
      <p:sp>
        <p:nvSpPr>
          <p:cNvPr id="3" name="Platshållare för innehåll 2"/>
          <p:cNvSpPr>
            <a:spLocks noGrp="1"/>
          </p:cNvSpPr>
          <p:nvPr>
            <p:ph idx="1"/>
          </p:nvPr>
        </p:nvSpPr>
        <p:spPr/>
        <p:txBody>
          <a:bodyPr/>
          <a:lstStyle/>
          <a:p>
            <a:r>
              <a:rPr lang="sv-SE" dirty="0" smtClean="0">
                <a:solidFill>
                  <a:schemeClr val="bg2">
                    <a:lumMod val="40000"/>
                    <a:lumOff val="60000"/>
                  </a:schemeClr>
                </a:solidFill>
              </a:rPr>
              <a:t>Bakgrund</a:t>
            </a:r>
          </a:p>
          <a:p>
            <a:r>
              <a:rPr lang="sv-SE" dirty="0" smtClean="0">
                <a:solidFill>
                  <a:schemeClr val="bg2">
                    <a:lumMod val="40000"/>
                    <a:lumOff val="60000"/>
                  </a:schemeClr>
                </a:solidFill>
              </a:rPr>
              <a:t>Vem berörs av lagen om energikartläggning i stora företag?</a:t>
            </a:r>
          </a:p>
          <a:p>
            <a:r>
              <a:rPr lang="sv-SE" dirty="0" smtClean="0">
                <a:solidFill>
                  <a:schemeClr val="bg2">
                    <a:lumMod val="40000"/>
                    <a:lumOff val="60000"/>
                  </a:schemeClr>
                </a:solidFill>
              </a:rPr>
              <a:t>Så ska energikartläggning genomföras</a:t>
            </a:r>
            <a:endParaRPr lang="sv-SE" dirty="0">
              <a:solidFill>
                <a:schemeClr val="bg2">
                  <a:lumMod val="40000"/>
                  <a:lumOff val="60000"/>
                </a:schemeClr>
              </a:solidFill>
            </a:endParaRPr>
          </a:p>
          <a:p>
            <a:r>
              <a:rPr lang="sv-SE" dirty="0" smtClean="0"/>
              <a:t>Tidplan och arbetet framöver</a:t>
            </a:r>
            <a:endParaRPr lang="sv-SE" dirty="0"/>
          </a:p>
        </p:txBody>
      </p:sp>
    </p:spTree>
    <p:extLst>
      <p:ext uri="{BB962C8B-B14F-4D97-AF65-F5344CB8AC3E}">
        <p14:creationId xmlns:p14="http://schemas.microsoft.com/office/powerpoint/2010/main" val="4260906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Tidplan</a:t>
            </a:r>
            <a:br>
              <a:rPr lang="sv-SE" dirty="0" smtClean="0"/>
            </a:br>
            <a:r>
              <a:rPr lang="sv-SE" sz="2400" dirty="0" smtClean="0"/>
              <a:t>Rapportering</a:t>
            </a:r>
            <a:endParaRPr lang="sv-SE" sz="2400" dirty="0"/>
          </a:p>
        </p:txBody>
      </p:sp>
      <p:sp>
        <p:nvSpPr>
          <p:cNvPr id="4" name="Rektangel 3"/>
          <p:cNvSpPr/>
          <p:nvPr/>
        </p:nvSpPr>
        <p:spPr bwMode="auto">
          <a:xfrm>
            <a:off x="395536" y="1700807"/>
            <a:ext cx="3960440" cy="4248471"/>
          </a:xfrm>
          <a:prstGeom prst="rect">
            <a:avLst/>
          </a:prstGeom>
          <a:solidFill>
            <a:schemeClr val="accent6"/>
          </a:solid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dirty="0" smtClean="0">
              <a:ln>
                <a:noFill/>
              </a:ln>
              <a:solidFill>
                <a:schemeClr val="tx1"/>
              </a:solidFill>
              <a:effectLst/>
              <a:latin typeface="Arial" charset="0"/>
            </a:endParaRPr>
          </a:p>
        </p:txBody>
      </p:sp>
      <p:sp>
        <p:nvSpPr>
          <p:cNvPr id="6" name="Rektangel 5"/>
          <p:cNvSpPr/>
          <p:nvPr/>
        </p:nvSpPr>
        <p:spPr bwMode="auto">
          <a:xfrm>
            <a:off x="4788024" y="1701280"/>
            <a:ext cx="3960000" cy="4248000"/>
          </a:xfrm>
          <a:prstGeom prst="rect">
            <a:avLst/>
          </a:prstGeom>
          <a:solidFill>
            <a:schemeClr val="accent6">
              <a:lumMod val="75000"/>
            </a:schemeClr>
          </a:solid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8" name="textruta 7"/>
          <p:cNvSpPr txBox="1"/>
          <p:nvPr/>
        </p:nvSpPr>
        <p:spPr>
          <a:xfrm>
            <a:off x="611560" y="1829432"/>
            <a:ext cx="3672408" cy="4678204"/>
          </a:xfrm>
          <a:prstGeom prst="rect">
            <a:avLst/>
          </a:prstGeom>
          <a:noFill/>
        </p:spPr>
        <p:txBody>
          <a:bodyPr wrap="square" rtlCol="0">
            <a:spAutoFit/>
          </a:bodyPr>
          <a:lstStyle/>
          <a:p>
            <a:pPr lvl="0"/>
            <a:r>
              <a:rPr lang="sv-SE" sz="2000" b="1" dirty="0"/>
              <a:t>5 dec 2015</a:t>
            </a:r>
          </a:p>
          <a:p>
            <a:pPr lvl="0"/>
            <a:r>
              <a:rPr lang="sv-SE" sz="2000" dirty="0" smtClean="0"/>
              <a:t/>
            </a:r>
            <a:br>
              <a:rPr lang="sv-SE" sz="2000" dirty="0" smtClean="0"/>
            </a:br>
            <a:r>
              <a:rPr lang="sv-SE" sz="1800" b="1" dirty="0"/>
              <a:t>Att rapportera</a:t>
            </a:r>
            <a:r>
              <a:rPr lang="sv-SE" sz="1800" b="1" dirty="0" smtClean="0"/>
              <a:t>:</a:t>
            </a:r>
            <a:endParaRPr lang="sv-SE" sz="1800" b="1" dirty="0"/>
          </a:p>
          <a:p>
            <a:pPr lvl="0"/>
            <a:endParaRPr lang="sv-SE" sz="1800" dirty="0"/>
          </a:p>
          <a:p>
            <a:pPr marL="285750" lvl="0" indent="-285750">
              <a:buFont typeface="Arial" panose="020B0604020202020204" pitchFamily="34" charset="0"/>
              <a:buChar char="•"/>
            </a:pPr>
            <a:r>
              <a:rPr lang="sv-SE" sz="1800" dirty="0" smtClean="0"/>
              <a:t>att </a:t>
            </a:r>
            <a:r>
              <a:rPr lang="sv-SE" sz="1800" dirty="0"/>
              <a:t>verksamheten omfattas av </a:t>
            </a:r>
            <a:r>
              <a:rPr lang="sv-SE" sz="1800" dirty="0" smtClean="0"/>
              <a:t>lagen</a:t>
            </a:r>
            <a:endParaRPr lang="sv-SE" sz="1800" dirty="0"/>
          </a:p>
          <a:p>
            <a:pPr marL="285750" lvl="0" indent="-285750">
              <a:buFont typeface="Arial" panose="020B0604020202020204" pitchFamily="34" charset="0"/>
              <a:buChar char="•"/>
            </a:pPr>
            <a:endParaRPr lang="sv-SE" sz="1800" dirty="0"/>
          </a:p>
          <a:p>
            <a:pPr marL="285750" lvl="0" indent="-285750">
              <a:buFont typeface="Arial" panose="020B0604020202020204" pitchFamily="34" charset="0"/>
              <a:buChar char="•"/>
            </a:pPr>
            <a:r>
              <a:rPr lang="sv-SE" sz="1800" dirty="0" smtClean="0"/>
              <a:t>Hur planerar verksamheten att genomföra kartläggningen:</a:t>
            </a:r>
          </a:p>
          <a:p>
            <a:pPr marL="742950" lvl="1" indent="-285750">
              <a:buFontTx/>
              <a:buChar char="-"/>
            </a:pPr>
            <a:r>
              <a:rPr lang="sv-SE" sz="1800" dirty="0" smtClean="0"/>
              <a:t>Certifierad energikartläggare</a:t>
            </a:r>
          </a:p>
          <a:p>
            <a:pPr marL="742950" lvl="1" indent="-285750">
              <a:buFontTx/>
              <a:buChar char="-"/>
            </a:pPr>
            <a:r>
              <a:rPr lang="sv-SE" sz="1800" dirty="0" smtClean="0"/>
              <a:t>Energiledningssystem</a:t>
            </a:r>
          </a:p>
          <a:p>
            <a:pPr marL="742950" lvl="1" indent="-285750">
              <a:buFontTx/>
              <a:buChar char="-"/>
            </a:pPr>
            <a:r>
              <a:rPr lang="sv-SE" sz="1800" dirty="0" smtClean="0"/>
              <a:t>Miljöledningssystem</a:t>
            </a:r>
          </a:p>
          <a:p>
            <a:pPr marL="742950" lvl="1" indent="-285750">
              <a:buFontTx/>
              <a:buChar char="-"/>
            </a:pPr>
            <a:r>
              <a:rPr lang="sv-SE" sz="1800" dirty="0" smtClean="0"/>
              <a:t>Motsvarande</a:t>
            </a:r>
          </a:p>
          <a:p>
            <a:endParaRPr lang="sv-SE" sz="2000" dirty="0"/>
          </a:p>
          <a:p>
            <a:endParaRPr lang="sv-SE" dirty="0"/>
          </a:p>
        </p:txBody>
      </p:sp>
      <p:sp>
        <p:nvSpPr>
          <p:cNvPr id="10" name="textruta 9"/>
          <p:cNvSpPr txBox="1"/>
          <p:nvPr/>
        </p:nvSpPr>
        <p:spPr>
          <a:xfrm>
            <a:off x="5148064" y="1844824"/>
            <a:ext cx="3240360" cy="3816429"/>
          </a:xfrm>
          <a:prstGeom prst="rect">
            <a:avLst/>
          </a:prstGeom>
          <a:noFill/>
        </p:spPr>
        <p:txBody>
          <a:bodyPr wrap="square" rtlCol="0">
            <a:spAutoFit/>
          </a:bodyPr>
          <a:lstStyle/>
          <a:p>
            <a:pPr lvl="0"/>
            <a:r>
              <a:rPr lang="sv-SE" sz="2000" b="1" dirty="0" smtClean="0"/>
              <a:t>Början 2017</a:t>
            </a:r>
            <a:endParaRPr lang="sv-SE" sz="2000" b="1" dirty="0"/>
          </a:p>
          <a:p>
            <a:pPr lvl="0"/>
            <a:r>
              <a:rPr lang="sv-SE" sz="2000" dirty="0" smtClean="0"/>
              <a:t/>
            </a:r>
            <a:br>
              <a:rPr lang="sv-SE" sz="2000" dirty="0" smtClean="0"/>
            </a:br>
            <a:r>
              <a:rPr lang="sv-SE" sz="1800" b="1" dirty="0" smtClean="0"/>
              <a:t>Att rapportera:</a:t>
            </a:r>
            <a:r>
              <a:rPr lang="sv-SE" sz="1800" dirty="0" smtClean="0"/>
              <a:t/>
            </a:r>
            <a:br>
              <a:rPr lang="sv-SE" sz="1800" dirty="0" smtClean="0"/>
            </a:br>
            <a:endParaRPr lang="sv-SE" sz="1800" dirty="0"/>
          </a:p>
          <a:p>
            <a:pPr marL="285750" lvl="0" indent="-285750">
              <a:buFont typeface="Arial" panose="020B0604020202020204" pitchFamily="34" charset="0"/>
              <a:buChar char="•"/>
            </a:pPr>
            <a:r>
              <a:rPr lang="sv-SE" sz="1800" dirty="0" smtClean="0"/>
              <a:t>att energikartläggningen </a:t>
            </a:r>
            <a:r>
              <a:rPr lang="sv-SE" sz="1800" dirty="0"/>
              <a:t>är gjord </a:t>
            </a:r>
            <a:r>
              <a:rPr lang="sv-SE" sz="1800" dirty="0" smtClean="0"/>
              <a:t/>
            </a:r>
            <a:br>
              <a:rPr lang="sv-SE" sz="1800" dirty="0" smtClean="0"/>
            </a:br>
            <a:r>
              <a:rPr lang="sv-SE" sz="1600" dirty="0" smtClean="0"/>
              <a:t>(</a:t>
            </a:r>
            <a:r>
              <a:rPr lang="sv-SE" sz="1600" dirty="0"/>
              <a:t>aggregerad sammanfattning</a:t>
            </a:r>
            <a:r>
              <a:rPr lang="sv-SE" sz="1600" dirty="0" smtClean="0"/>
              <a:t>)</a:t>
            </a:r>
            <a:r>
              <a:rPr lang="sv-SE" sz="1800" dirty="0" smtClean="0"/>
              <a:t/>
            </a:r>
            <a:br>
              <a:rPr lang="sv-SE" sz="1800" dirty="0" smtClean="0"/>
            </a:br>
            <a:endParaRPr lang="sv-SE" sz="1800" dirty="0"/>
          </a:p>
          <a:p>
            <a:pPr marL="285750" lvl="0" indent="-285750">
              <a:buFont typeface="Arial" panose="020B0604020202020204" pitchFamily="34" charset="0"/>
              <a:buChar char="•"/>
            </a:pPr>
            <a:r>
              <a:rPr lang="sv-SE" sz="1800" dirty="0" smtClean="0"/>
              <a:t>Detaljerad energi-kartläggning </a:t>
            </a:r>
            <a:r>
              <a:rPr lang="sv-SE" sz="1800" dirty="0"/>
              <a:t>lagras </a:t>
            </a:r>
            <a:r>
              <a:rPr lang="sv-SE" sz="1800" dirty="0" smtClean="0"/>
              <a:t>i </a:t>
            </a:r>
            <a:r>
              <a:rPr lang="sv-SE" sz="1800" dirty="0"/>
              <a:t>företaget</a:t>
            </a:r>
          </a:p>
          <a:p>
            <a:endParaRPr lang="sv-SE" sz="2000" dirty="0"/>
          </a:p>
          <a:p>
            <a:endParaRPr lang="sv-SE" dirty="0"/>
          </a:p>
        </p:txBody>
      </p:sp>
    </p:spTree>
    <p:extLst>
      <p:ext uri="{BB962C8B-B14F-4D97-AF65-F5344CB8AC3E}">
        <p14:creationId xmlns:p14="http://schemas.microsoft.com/office/powerpoint/2010/main" val="1685024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Certifiering av energikartläggare</a:t>
            </a:r>
            <a:endParaRPr lang="sv-SE" dirty="0"/>
          </a:p>
        </p:txBody>
      </p:sp>
      <p:sp>
        <p:nvSpPr>
          <p:cNvPr id="3" name="Rektangel 2"/>
          <p:cNvSpPr/>
          <p:nvPr/>
        </p:nvSpPr>
        <p:spPr>
          <a:xfrm>
            <a:off x="808871" y="1628800"/>
            <a:ext cx="4339193" cy="2246769"/>
          </a:xfrm>
          <a:prstGeom prst="rect">
            <a:avLst/>
          </a:prstGeom>
          <a:solidFill>
            <a:schemeClr val="bg1"/>
          </a:solidFill>
        </p:spPr>
        <p:txBody>
          <a:bodyPr wrap="square">
            <a:spAutoFit/>
          </a:bodyPr>
          <a:lstStyle/>
          <a:p>
            <a:pPr marL="342900" indent="-342900">
              <a:buFont typeface="Arial" panose="020B0604020202020204" pitchFamily="34" charset="0"/>
              <a:buChar char="•"/>
            </a:pPr>
            <a:r>
              <a:rPr lang="sv-SE" sz="2800" dirty="0" smtClean="0"/>
              <a:t>Ta fram certifieringssystem tillsammans med </a:t>
            </a:r>
            <a:r>
              <a:rPr lang="sv-SE" sz="2800" dirty="0"/>
              <a:t>certifieringsorgan och SWEDAC</a:t>
            </a:r>
            <a:endParaRPr lang="sv-SE" sz="2800" dirty="0" smtClean="0"/>
          </a:p>
        </p:txBody>
      </p:sp>
      <p:sp>
        <p:nvSpPr>
          <p:cNvPr id="5" name="Ellips 4"/>
          <p:cNvSpPr/>
          <p:nvPr/>
        </p:nvSpPr>
        <p:spPr bwMode="auto">
          <a:xfrm>
            <a:off x="5127261" y="1650540"/>
            <a:ext cx="2664296" cy="2448272"/>
          </a:xfrm>
          <a:prstGeom prst="ellipse">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sv-SE" sz="2800" b="1" i="0" u="none" strike="noStrike" cap="none" normalizeH="0" baseline="0" dirty="0" smtClean="0">
                <a:ln>
                  <a:noFill/>
                </a:ln>
                <a:solidFill>
                  <a:schemeClr val="bg1"/>
                </a:solidFill>
                <a:effectLst/>
                <a:latin typeface="Arial" charset="0"/>
              </a:rPr>
              <a:t/>
            </a:r>
            <a:br>
              <a:rPr kumimoji="0" lang="sv-SE" sz="2800" b="1" i="0" u="none" strike="noStrike" cap="none" normalizeH="0" baseline="0" dirty="0" smtClean="0">
                <a:ln>
                  <a:noFill/>
                </a:ln>
                <a:solidFill>
                  <a:schemeClr val="bg1"/>
                </a:solidFill>
                <a:effectLst/>
                <a:latin typeface="Arial" charset="0"/>
              </a:rPr>
            </a:br>
            <a:r>
              <a:rPr kumimoji="0" lang="sv-SE" sz="2800" b="1" i="0" u="none" strike="noStrike" cap="none" normalizeH="0" baseline="0" dirty="0" smtClean="0">
                <a:ln>
                  <a:noFill/>
                </a:ln>
                <a:solidFill>
                  <a:schemeClr val="bg1"/>
                </a:solidFill>
                <a:effectLst/>
                <a:latin typeface="Arial" charset="0"/>
              </a:rPr>
              <a:t>Arbete pågår.</a:t>
            </a:r>
          </a:p>
        </p:txBody>
      </p:sp>
    </p:spTree>
    <p:extLst>
      <p:ext uri="{BB962C8B-B14F-4D97-AF65-F5344CB8AC3E}">
        <p14:creationId xmlns:p14="http://schemas.microsoft.com/office/powerpoint/2010/main" val="909494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Agenda</a:t>
            </a:r>
            <a:endParaRPr lang="sv-SE" dirty="0"/>
          </a:p>
        </p:txBody>
      </p:sp>
      <p:sp>
        <p:nvSpPr>
          <p:cNvPr id="3" name="Platshållare för innehåll 2"/>
          <p:cNvSpPr>
            <a:spLocks noGrp="1"/>
          </p:cNvSpPr>
          <p:nvPr>
            <p:ph idx="1"/>
          </p:nvPr>
        </p:nvSpPr>
        <p:spPr/>
        <p:txBody>
          <a:bodyPr/>
          <a:lstStyle/>
          <a:p>
            <a:r>
              <a:rPr lang="sv-SE" dirty="0" smtClean="0"/>
              <a:t>Bakgrund</a:t>
            </a:r>
          </a:p>
          <a:p>
            <a:r>
              <a:rPr lang="sv-SE" dirty="0" smtClean="0"/>
              <a:t>Vem berörs av lagen om energikartläggning i stora företag?</a:t>
            </a:r>
          </a:p>
          <a:p>
            <a:r>
              <a:rPr lang="sv-SE" dirty="0" smtClean="0"/>
              <a:t>Så ska energikartläggning genomföras</a:t>
            </a:r>
            <a:endParaRPr lang="sv-SE" dirty="0"/>
          </a:p>
          <a:p>
            <a:r>
              <a:rPr lang="sv-SE" dirty="0" smtClean="0"/>
              <a:t>Tidplan och arbetet framöver</a:t>
            </a:r>
            <a:endParaRPr lang="sv-SE" dirty="0"/>
          </a:p>
        </p:txBody>
      </p:sp>
    </p:spTree>
    <p:extLst>
      <p:ext uri="{BB962C8B-B14F-4D97-AF65-F5344CB8AC3E}">
        <p14:creationId xmlns:p14="http://schemas.microsoft.com/office/powerpoint/2010/main" val="10564989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Tillsyn och rapportering</a:t>
            </a:r>
            <a:endParaRPr lang="sv-SE" dirty="0"/>
          </a:p>
        </p:txBody>
      </p:sp>
      <p:sp>
        <p:nvSpPr>
          <p:cNvPr id="3" name="Platshållare för innehåll 2"/>
          <p:cNvSpPr>
            <a:spLocks noGrp="1"/>
          </p:cNvSpPr>
          <p:nvPr>
            <p:ph idx="1"/>
          </p:nvPr>
        </p:nvSpPr>
        <p:spPr>
          <a:xfrm>
            <a:off x="762000" y="1556792"/>
            <a:ext cx="4026024" cy="4608512"/>
          </a:xfrm>
          <a:solidFill>
            <a:schemeClr val="bg1"/>
          </a:solidFill>
          <a:ln w="9525">
            <a:noFill/>
            <a:miter lim="800000"/>
            <a:headEnd/>
            <a:tailEnd/>
          </a:ln>
          <a:effectLst/>
        </p:spPr>
        <p:txBody>
          <a:bodyPr vert="horz" wrap="square" lIns="0" tIns="0" rIns="0" bIns="0" numCol="1" anchor="t" anchorCtr="0" compatLnSpc="1">
            <a:prstTxWarp prst="textNoShape">
              <a:avLst/>
            </a:prstTxWarp>
          </a:bodyPr>
          <a:lstStyle/>
          <a:p>
            <a:r>
              <a:rPr lang="sv-SE" dirty="0" smtClean="0"/>
              <a:t>Energimyndigheten är tillsynsmyndighet</a:t>
            </a:r>
          </a:p>
          <a:p>
            <a:r>
              <a:rPr lang="sv-SE" dirty="0" smtClean="0"/>
              <a:t>Rapporteringssystem ska införas</a:t>
            </a:r>
            <a:endParaRPr lang="sv-SE" dirty="0"/>
          </a:p>
          <a:p>
            <a:pPr marL="0" indent="0">
              <a:buNone/>
            </a:pPr>
            <a:endParaRPr lang="sv-SE" dirty="0"/>
          </a:p>
        </p:txBody>
      </p:sp>
      <p:sp>
        <p:nvSpPr>
          <p:cNvPr id="4" name="Ellips 3"/>
          <p:cNvSpPr/>
          <p:nvPr/>
        </p:nvSpPr>
        <p:spPr bwMode="auto">
          <a:xfrm>
            <a:off x="5127261" y="1650540"/>
            <a:ext cx="2664296" cy="2448272"/>
          </a:xfrm>
          <a:prstGeom prst="ellipse">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sv-SE" sz="2800" b="1" i="0" u="none" strike="noStrike" cap="none" normalizeH="0" baseline="0" dirty="0" smtClean="0">
              <a:ln>
                <a:noFill/>
              </a:ln>
              <a:solidFill>
                <a:schemeClr val="bg1"/>
              </a:solidFill>
              <a:effectLst/>
              <a:latin typeface="Arial" charset="0"/>
            </a:endParaRPr>
          </a:p>
        </p:txBody>
      </p:sp>
      <p:sp>
        <p:nvSpPr>
          <p:cNvPr id="5" name="textruta 4"/>
          <p:cNvSpPr txBox="1"/>
          <p:nvPr/>
        </p:nvSpPr>
        <p:spPr>
          <a:xfrm>
            <a:off x="5580112" y="2204864"/>
            <a:ext cx="1728192" cy="1292662"/>
          </a:xfrm>
          <a:prstGeom prst="rect">
            <a:avLst/>
          </a:prstGeom>
          <a:noFill/>
        </p:spPr>
        <p:txBody>
          <a:bodyPr wrap="square" rtlCol="0">
            <a:spAutoFit/>
          </a:bodyPr>
          <a:lstStyle/>
          <a:p>
            <a:pPr algn="ctr"/>
            <a:r>
              <a:rPr lang="sv-SE" sz="2800" b="1" smtClean="0">
                <a:solidFill>
                  <a:schemeClr val="bg1"/>
                </a:solidFill>
              </a:rPr>
              <a:t>Arbete pågår.</a:t>
            </a:r>
            <a:endParaRPr lang="sv-SE" sz="2800" b="1" dirty="0">
              <a:solidFill>
                <a:schemeClr val="bg1"/>
              </a:solidFill>
            </a:endParaRPr>
          </a:p>
          <a:p>
            <a:pPr algn="ctr"/>
            <a:endParaRPr lang="sv-SE" dirty="0"/>
          </a:p>
        </p:txBody>
      </p:sp>
    </p:spTree>
    <p:extLst>
      <p:ext uri="{BB962C8B-B14F-4D97-AF65-F5344CB8AC3E}">
        <p14:creationId xmlns:p14="http://schemas.microsoft.com/office/powerpoint/2010/main" val="4185138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Vägledningar</a:t>
            </a:r>
            <a:endParaRPr lang="sv-SE" dirty="0"/>
          </a:p>
        </p:txBody>
      </p:sp>
      <p:sp>
        <p:nvSpPr>
          <p:cNvPr id="4" name="textruta 3"/>
          <p:cNvSpPr txBox="1"/>
          <p:nvPr/>
        </p:nvSpPr>
        <p:spPr>
          <a:xfrm>
            <a:off x="827584" y="1556792"/>
            <a:ext cx="3888432" cy="3970318"/>
          </a:xfrm>
          <a:prstGeom prst="rect">
            <a:avLst/>
          </a:prstGeom>
          <a:noFill/>
        </p:spPr>
        <p:txBody>
          <a:bodyPr wrap="square" rtlCol="0">
            <a:spAutoFit/>
          </a:bodyPr>
          <a:lstStyle/>
          <a:p>
            <a:pPr marL="342900" indent="-342900">
              <a:buFont typeface="Arial" panose="020B0604020202020204" pitchFamily="34" charset="0"/>
              <a:buChar char="•"/>
            </a:pPr>
            <a:r>
              <a:rPr lang="sv-SE" sz="2800" dirty="0" smtClean="0"/>
              <a:t>Stöd i form av konkreta exempel på hur företagen kan tolka föreskrifterna</a:t>
            </a:r>
          </a:p>
          <a:p>
            <a:endParaRPr lang="sv-SE" sz="2800" dirty="0" smtClean="0"/>
          </a:p>
          <a:p>
            <a:pPr marL="342900" indent="-342900">
              <a:buFont typeface="Arial" panose="020B0604020202020204" pitchFamily="34" charset="0"/>
              <a:buChar char="•"/>
            </a:pPr>
            <a:r>
              <a:rPr lang="sv-SE" sz="2800" dirty="0" smtClean="0"/>
              <a:t>Tas fram i nära samverkan med berörda aktörer och bransch</a:t>
            </a:r>
            <a:endParaRPr lang="sv-SE" sz="2800" dirty="0"/>
          </a:p>
        </p:txBody>
      </p:sp>
      <p:sp>
        <p:nvSpPr>
          <p:cNvPr id="5" name="Ellips 4"/>
          <p:cNvSpPr/>
          <p:nvPr/>
        </p:nvSpPr>
        <p:spPr bwMode="auto">
          <a:xfrm>
            <a:off x="5127261" y="1650540"/>
            <a:ext cx="2664296" cy="2448272"/>
          </a:xfrm>
          <a:prstGeom prst="ellipse">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sv-SE" sz="2800" b="1" i="0" u="none" strike="noStrike" cap="none" normalizeH="0" baseline="0" dirty="0" smtClean="0">
              <a:ln>
                <a:noFill/>
              </a:ln>
              <a:solidFill>
                <a:schemeClr val="bg1"/>
              </a:solidFill>
              <a:effectLst/>
              <a:latin typeface="Arial" charset="0"/>
            </a:endParaRPr>
          </a:p>
        </p:txBody>
      </p:sp>
      <p:sp>
        <p:nvSpPr>
          <p:cNvPr id="6" name="textruta 5"/>
          <p:cNvSpPr txBox="1"/>
          <p:nvPr/>
        </p:nvSpPr>
        <p:spPr>
          <a:xfrm>
            <a:off x="5580112" y="2204864"/>
            <a:ext cx="1728192" cy="1292662"/>
          </a:xfrm>
          <a:prstGeom prst="rect">
            <a:avLst/>
          </a:prstGeom>
          <a:noFill/>
        </p:spPr>
        <p:txBody>
          <a:bodyPr wrap="square" rtlCol="0">
            <a:spAutoFit/>
          </a:bodyPr>
          <a:lstStyle/>
          <a:p>
            <a:pPr algn="ctr"/>
            <a:r>
              <a:rPr lang="sv-SE" sz="2800" b="1" dirty="0" smtClean="0">
                <a:solidFill>
                  <a:schemeClr val="bg1"/>
                </a:solidFill>
              </a:rPr>
              <a:t>Arbete pågår.</a:t>
            </a:r>
            <a:endParaRPr lang="sv-SE" sz="2800" b="1" dirty="0">
              <a:solidFill>
                <a:schemeClr val="bg1"/>
              </a:solidFill>
            </a:endParaRPr>
          </a:p>
          <a:p>
            <a:pPr algn="ctr"/>
            <a:endParaRPr lang="sv-SE" dirty="0"/>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1048" y="5085184"/>
            <a:ext cx="5248275"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907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Stöd och informationsmaterial</a:t>
            </a:r>
          </a:p>
        </p:txBody>
      </p:sp>
      <p:sp>
        <p:nvSpPr>
          <p:cNvPr id="4" name="Rektangel 3"/>
          <p:cNvSpPr/>
          <p:nvPr/>
        </p:nvSpPr>
        <p:spPr bwMode="auto">
          <a:xfrm>
            <a:off x="683568" y="1662883"/>
            <a:ext cx="3744416" cy="1728192"/>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5" name="Rektangel 4"/>
          <p:cNvSpPr/>
          <p:nvPr/>
        </p:nvSpPr>
        <p:spPr bwMode="auto">
          <a:xfrm>
            <a:off x="4580384" y="3645024"/>
            <a:ext cx="3776976" cy="1728192"/>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6" name="Rektangel 5"/>
          <p:cNvSpPr/>
          <p:nvPr/>
        </p:nvSpPr>
        <p:spPr bwMode="auto">
          <a:xfrm>
            <a:off x="4580384" y="1662883"/>
            <a:ext cx="3776976" cy="1728192"/>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7" name="Rektangel 6"/>
          <p:cNvSpPr/>
          <p:nvPr/>
        </p:nvSpPr>
        <p:spPr bwMode="auto">
          <a:xfrm>
            <a:off x="683568" y="3645024"/>
            <a:ext cx="3744416" cy="1728192"/>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8" name="textruta 7"/>
          <p:cNvSpPr txBox="1"/>
          <p:nvPr/>
        </p:nvSpPr>
        <p:spPr>
          <a:xfrm>
            <a:off x="1043608" y="1878907"/>
            <a:ext cx="3240360" cy="1569660"/>
          </a:xfrm>
          <a:prstGeom prst="rect">
            <a:avLst/>
          </a:prstGeom>
          <a:noFill/>
        </p:spPr>
        <p:txBody>
          <a:bodyPr wrap="square" rtlCol="0">
            <a:spAutoFit/>
          </a:bodyPr>
          <a:lstStyle/>
          <a:p>
            <a:r>
              <a:rPr lang="sv-SE" sz="2400" b="1" dirty="0"/>
              <a:t>Handbok </a:t>
            </a:r>
            <a:r>
              <a:rPr lang="sv-SE" sz="2400" b="1" dirty="0" smtClean="0"/>
              <a:t>Energikartläggning </a:t>
            </a:r>
            <a:r>
              <a:rPr lang="sv-SE" sz="2400" b="1" dirty="0"/>
              <a:t>och analys</a:t>
            </a:r>
          </a:p>
          <a:p>
            <a:endParaRPr lang="sv-SE" sz="2400" b="1" dirty="0"/>
          </a:p>
        </p:txBody>
      </p:sp>
      <p:sp>
        <p:nvSpPr>
          <p:cNvPr id="9" name="textruta 8"/>
          <p:cNvSpPr txBox="1"/>
          <p:nvPr/>
        </p:nvSpPr>
        <p:spPr>
          <a:xfrm>
            <a:off x="1043608" y="3967139"/>
            <a:ext cx="3240360" cy="1200329"/>
          </a:xfrm>
          <a:prstGeom prst="rect">
            <a:avLst/>
          </a:prstGeom>
          <a:noFill/>
        </p:spPr>
        <p:txBody>
          <a:bodyPr wrap="square" rtlCol="0">
            <a:spAutoFit/>
          </a:bodyPr>
          <a:lstStyle/>
          <a:p>
            <a:r>
              <a:rPr lang="sv-SE" sz="2400" b="1" dirty="0"/>
              <a:t>Handbok </a:t>
            </a:r>
            <a:r>
              <a:rPr lang="sv-SE" sz="2400" b="1" dirty="0" smtClean="0"/>
              <a:t/>
            </a:r>
            <a:br>
              <a:rPr lang="sv-SE" sz="2400" b="1" dirty="0" smtClean="0"/>
            </a:br>
            <a:r>
              <a:rPr lang="sv-SE" sz="2400" b="1" dirty="0" smtClean="0"/>
              <a:t>Energiledning</a:t>
            </a:r>
            <a:endParaRPr lang="sv-SE" sz="2400" b="1" dirty="0"/>
          </a:p>
          <a:p>
            <a:endParaRPr lang="sv-SE" sz="2400" b="1" dirty="0"/>
          </a:p>
        </p:txBody>
      </p:sp>
      <p:sp>
        <p:nvSpPr>
          <p:cNvPr id="10" name="textruta 9"/>
          <p:cNvSpPr txBox="1"/>
          <p:nvPr/>
        </p:nvSpPr>
        <p:spPr>
          <a:xfrm>
            <a:off x="4747080" y="1940639"/>
            <a:ext cx="3569336" cy="1200329"/>
          </a:xfrm>
          <a:prstGeom prst="rect">
            <a:avLst/>
          </a:prstGeom>
          <a:noFill/>
        </p:spPr>
        <p:txBody>
          <a:bodyPr wrap="square" rtlCol="0">
            <a:spAutoFit/>
          </a:bodyPr>
          <a:lstStyle/>
          <a:p>
            <a:r>
              <a:rPr lang="sv-SE" sz="2400" b="1" dirty="0"/>
              <a:t>Stegvist införande av </a:t>
            </a:r>
            <a:r>
              <a:rPr lang="sv-SE" sz="2400" b="1" dirty="0" smtClean="0"/>
              <a:t>energiledningssystem</a:t>
            </a:r>
            <a:endParaRPr lang="sv-SE" sz="2400" b="1" dirty="0"/>
          </a:p>
          <a:p>
            <a:endParaRPr lang="sv-SE" sz="2400" b="1" dirty="0"/>
          </a:p>
        </p:txBody>
      </p:sp>
      <p:sp>
        <p:nvSpPr>
          <p:cNvPr id="11" name="textruta 10"/>
          <p:cNvSpPr txBox="1"/>
          <p:nvPr/>
        </p:nvSpPr>
        <p:spPr>
          <a:xfrm>
            <a:off x="4788024" y="3967139"/>
            <a:ext cx="3240360" cy="830997"/>
          </a:xfrm>
          <a:prstGeom prst="rect">
            <a:avLst/>
          </a:prstGeom>
          <a:noFill/>
        </p:spPr>
        <p:txBody>
          <a:bodyPr wrap="square" rtlCol="0">
            <a:spAutoFit/>
          </a:bodyPr>
          <a:lstStyle/>
          <a:p>
            <a:r>
              <a:rPr lang="sv-SE" sz="2400" b="1" dirty="0" smtClean="0">
                <a:hlinkClick r:id="rId3"/>
              </a:rPr>
              <a:t>Energimyndighetens webbplats</a:t>
            </a:r>
            <a:endParaRPr lang="sv-SE" sz="2400" b="1" dirty="0"/>
          </a:p>
        </p:txBody>
      </p:sp>
      <p:sp>
        <p:nvSpPr>
          <p:cNvPr id="13" name="Rektangulär 12"/>
          <p:cNvSpPr/>
          <p:nvPr/>
        </p:nvSpPr>
        <p:spPr bwMode="auto">
          <a:xfrm>
            <a:off x="6948264" y="4905164"/>
            <a:ext cx="1584176" cy="1188132"/>
          </a:xfrm>
          <a:prstGeom prst="wedgeRectCallou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14" name="textruta 13"/>
          <p:cNvSpPr txBox="1"/>
          <p:nvPr/>
        </p:nvSpPr>
        <p:spPr>
          <a:xfrm>
            <a:off x="7133224" y="5112876"/>
            <a:ext cx="1224136" cy="769441"/>
          </a:xfrm>
          <a:prstGeom prst="rect">
            <a:avLst/>
          </a:prstGeom>
          <a:noFill/>
        </p:spPr>
        <p:txBody>
          <a:bodyPr wrap="square" rtlCol="0">
            <a:spAutoFit/>
          </a:bodyPr>
          <a:lstStyle/>
          <a:p>
            <a:pPr algn="ctr"/>
            <a:r>
              <a:rPr lang="sv-SE" b="1" dirty="0" smtClean="0"/>
              <a:t>Se vår FAQ!</a:t>
            </a:r>
            <a:endParaRPr lang="sv-SE" b="1" dirty="0"/>
          </a:p>
        </p:txBody>
      </p:sp>
    </p:spTree>
    <p:extLst>
      <p:ext uri="{BB962C8B-B14F-4D97-AF65-F5344CB8AC3E}">
        <p14:creationId xmlns:p14="http://schemas.microsoft.com/office/powerpoint/2010/main" val="16310606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ubrik 1"/>
          <p:cNvSpPr>
            <a:spLocks noGrp="1"/>
          </p:cNvSpPr>
          <p:nvPr>
            <p:ph type="title"/>
          </p:nvPr>
        </p:nvSpPr>
        <p:spPr>
          <a:xfrm>
            <a:off x="821743" y="692696"/>
            <a:ext cx="7629525" cy="985838"/>
          </a:xfrm>
        </p:spPr>
        <p:txBody>
          <a:bodyPr/>
          <a:lstStyle/>
          <a:p>
            <a:r>
              <a:rPr lang="sv-SE" sz="4400" dirty="0" smtClean="0"/>
              <a:t>Frågor?</a:t>
            </a:r>
            <a:endParaRPr lang="en-GB" sz="4400" dirty="0" smtClean="0"/>
          </a:p>
        </p:txBody>
      </p:sp>
      <p:sp>
        <p:nvSpPr>
          <p:cNvPr id="2" name="textruta 1"/>
          <p:cNvSpPr txBox="1"/>
          <p:nvPr/>
        </p:nvSpPr>
        <p:spPr>
          <a:xfrm>
            <a:off x="790036" y="1556792"/>
            <a:ext cx="7166340" cy="3477875"/>
          </a:xfrm>
          <a:prstGeom prst="rect">
            <a:avLst/>
          </a:prstGeom>
          <a:noFill/>
        </p:spPr>
        <p:txBody>
          <a:bodyPr wrap="square" rtlCol="0">
            <a:spAutoFit/>
          </a:bodyPr>
          <a:lstStyle/>
          <a:p>
            <a:r>
              <a:rPr lang="sv-SE" sz="2000" dirty="0" smtClean="0"/>
              <a:t>Martina </a:t>
            </a:r>
            <a:r>
              <a:rPr lang="sv-SE" sz="2000" dirty="0"/>
              <a:t>Berg</a:t>
            </a:r>
          </a:p>
          <a:p>
            <a:r>
              <a:rPr lang="sv-SE" sz="2000" dirty="0"/>
              <a:t>016-544 23 10</a:t>
            </a:r>
          </a:p>
          <a:p>
            <a:r>
              <a:rPr lang="sv-SE" sz="2000" dirty="0">
                <a:hlinkClick r:id="rId3"/>
              </a:rPr>
              <a:t>martina.berg@energimyndigheten.se</a:t>
            </a:r>
            <a:endParaRPr lang="sv-SE" sz="2000" dirty="0"/>
          </a:p>
          <a:p>
            <a:endParaRPr lang="sv-SE" sz="2000" dirty="0"/>
          </a:p>
          <a:p>
            <a:r>
              <a:rPr lang="sv-SE" sz="2000" dirty="0"/>
              <a:t>Anders Pousette</a:t>
            </a:r>
          </a:p>
          <a:p>
            <a:r>
              <a:rPr lang="sv-SE" sz="2000" dirty="0"/>
              <a:t>016-542 06 38</a:t>
            </a:r>
          </a:p>
          <a:p>
            <a:r>
              <a:rPr lang="sv-SE" sz="2000" dirty="0">
                <a:hlinkClick r:id="rId4"/>
              </a:rPr>
              <a:t>anders.pousette@energimyndigheten.se</a:t>
            </a:r>
            <a:endParaRPr lang="sv-SE" sz="2000" dirty="0"/>
          </a:p>
          <a:p>
            <a:endParaRPr lang="sv-SE" sz="2000" dirty="0" smtClean="0"/>
          </a:p>
          <a:p>
            <a:r>
              <a:rPr lang="sv-SE" sz="2000" dirty="0" smtClean="0"/>
              <a:t>Rosita Cederqvist (jurist)</a:t>
            </a:r>
          </a:p>
          <a:p>
            <a:r>
              <a:rPr lang="sv-SE" sz="2000" dirty="0" smtClean="0"/>
              <a:t>016-544 20 50</a:t>
            </a:r>
            <a:endParaRPr lang="sv-SE" sz="2000" dirty="0"/>
          </a:p>
          <a:p>
            <a:r>
              <a:rPr lang="sv-SE" sz="2000" dirty="0" smtClean="0">
                <a:hlinkClick r:id="rId5"/>
              </a:rPr>
              <a:t>rosita.cederqvist@energimyndigheten.se</a:t>
            </a:r>
            <a:endParaRPr lang="sv-SE" sz="2000" dirty="0"/>
          </a:p>
        </p:txBody>
      </p:sp>
    </p:spTree>
    <p:extLst>
      <p:ext uri="{BB962C8B-B14F-4D97-AF65-F5344CB8AC3E}">
        <p14:creationId xmlns:p14="http://schemas.microsoft.com/office/powerpoint/2010/main" val="317341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Agenda</a:t>
            </a:r>
            <a:endParaRPr lang="sv-SE" dirty="0"/>
          </a:p>
        </p:txBody>
      </p:sp>
      <p:sp>
        <p:nvSpPr>
          <p:cNvPr id="3" name="Platshållare för innehåll 2"/>
          <p:cNvSpPr>
            <a:spLocks noGrp="1"/>
          </p:cNvSpPr>
          <p:nvPr>
            <p:ph idx="1"/>
          </p:nvPr>
        </p:nvSpPr>
        <p:spPr/>
        <p:txBody>
          <a:bodyPr/>
          <a:lstStyle/>
          <a:p>
            <a:r>
              <a:rPr lang="sv-SE" dirty="0" smtClean="0"/>
              <a:t>Bakgrund</a:t>
            </a:r>
          </a:p>
          <a:p>
            <a:r>
              <a:rPr lang="sv-SE" dirty="0" smtClean="0">
                <a:solidFill>
                  <a:schemeClr val="bg2">
                    <a:lumMod val="40000"/>
                    <a:lumOff val="60000"/>
                  </a:schemeClr>
                </a:solidFill>
              </a:rPr>
              <a:t>Vem berörs av lagen om energikartläggning i stora företag?</a:t>
            </a:r>
          </a:p>
          <a:p>
            <a:r>
              <a:rPr lang="sv-SE" dirty="0" smtClean="0">
                <a:solidFill>
                  <a:schemeClr val="bg2">
                    <a:lumMod val="40000"/>
                    <a:lumOff val="60000"/>
                  </a:schemeClr>
                </a:solidFill>
              </a:rPr>
              <a:t>Så ska energikartläggning genomföras</a:t>
            </a:r>
            <a:endParaRPr lang="sv-SE" dirty="0">
              <a:solidFill>
                <a:schemeClr val="bg2">
                  <a:lumMod val="40000"/>
                  <a:lumOff val="60000"/>
                </a:schemeClr>
              </a:solidFill>
            </a:endParaRPr>
          </a:p>
          <a:p>
            <a:r>
              <a:rPr lang="sv-SE" dirty="0" smtClean="0">
                <a:solidFill>
                  <a:schemeClr val="bg2">
                    <a:lumMod val="40000"/>
                    <a:lumOff val="60000"/>
                  </a:schemeClr>
                </a:solidFill>
              </a:rPr>
              <a:t>Tidplan och arbetet framöver</a:t>
            </a:r>
            <a:endParaRPr lang="sv-SE" dirty="0">
              <a:solidFill>
                <a:schemeClr val="bg2">
                  <a:lumMod val="40000"/>
                  <a:lumOff val="60000"/>
                </a:schemeClr>
              </a:solidFill>
            </a:endParaRPr>
          </a:p>
        </p:txBody>
      </p:sp>
    </p:spTree>
    <p:extLst>
      <p:ext uri="{BB962C8B-B14F-4D97-AF65-F5344CB8AC3E}">
        <p14:creationId xmlns:p14="http://schemas.microsoft.com/office/powerpoint/2010/main" val="314821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bwMode="auto">
          <a:xfrm>
            <a:off x="0" y="1628800"/>
            <a:ext cx="9144000" cy="3744416"/>
          </a:xfrm>
          <a:prstGeom prst="rect">
            <a:avLst/>
          </a:prstGeom>
          <a:solidFill>
            <a:schemeClr val="accent6">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2" name="Rubrik 1"/>
          <p:cNvSpPr>
            <a:spLocks noGrp="1"/>
          </p:cNvSpPr>
          <p:nvPr>
            <p:ph type="title"/>
          </p:nvPr>
        </p:nvSpPr>
        <p:spPr/>
        <p:txBody>
          <a:bodyPr/>
          <a:lstStyle/>
          <a:p>
            <a:r>
              <a:rPr lang="sv-SE" dirty="0" smtClean="0"/>
              <a:t>Vad är en energikartläggning?</a:t>
            </a:r>
            <a:endParaRPr lang="sv-SE" dirty="0"/>
          </a:p>
        </p:txBody>
      </p:sp>
      <p:sp>
        <p:nvSpPr>
          <p:cNvPr id="3" name="Platshållare för innehåll 2"/>
          <p:cNvSpPr>
            <a:spLocks noGrp="1"/>
          </p:cNvSpPr>
          <p:nvPr>
            <p:ph idx="1"/>
          </p:nvPr>
        </p:nvSpPr>
        <p:spPr>
          <a:xfrm>
            <a:off x="611560" y="1844824"/>
            <a:ext cx="7848872" cy="4176712"/>
          </a:xfrm>
        </p:spPr>
        <p:txBody>
          <a:bodyPr/>
          <a:lstStyle/>
          <a:p>
            <a:pPr marL="0" indent="0">
              <a:buNone/>
            </a:pPr>
            <a:r>
              <a:rPr lang="sv-SE" sz="2300" dirty="0" smtClean="0">
                <a:solidFill>
                  <a:schemeClr val="bg1"/>
                </a:solidFill>
              </a:rPr>
              <a:t>”Ett </a:t>
            </a:r>
            <a:r>
              <a:rPr lang="sv-SE" sz="2300" dirty="0">
                <a:solidFill>
                  <a:schemeClr val="bg1"/>
                </a:solidFill>
              </a:rPr>
              <a:t>systematiskt förfarande i syfte att få kunskap om den befintliga energianvändningen för en byggnad eller en grupp av byggnader, en industriprocess, en kommersiell verksamhet, en industrianläggning eller en kommersiell anläggning, eller privata eller offentliga tjänster och för att fastställa kostnadseffektiva åtgärder och rapportera om </a:t>
            </a:r>
            <a:r>
              <a:rPr lang="sv-SE" sz="2300" dirty="0" smtClean="0">
                <a:solidFill>
                  <a:schemeClr val="bg1"/>
                </a:solidFill>
              </a:rPr>
              <a:t>resultaten”</a:t>
            </a:r>
          </a:p>
          <a:p>
            <a:pPr marL="0" indent="0">
              <a:buNone/>
            </a:pPr>
            <a:endParaRPr lang="sv-SE" sz="2500" dirty="0" smtClean="0">
              <a:solidFill>
                <a:schemeClr val="bg1"/>
              </a:solidFill>
            </a:endParaRPr>
          </a:p>
          <a:p>
            <a:pPr marL="0" indent="0" algn="r">
              <a:buNone/>
            </a:pPr>
            <a:r>
              <a:rPr lang="sv-SE" sz="1600" dirty="0" smtClean="0">
                <a:solidFill>
                  <a:schemeClr val="bg1"/>
                </a:solidFill>
              </a:rPr>
              <a:t>Lagen om energikartläggning i stora företag (2014:266)</a:t>
            </a:r>
            <a:endParaRPr lang="sv-SE" sz="1600" dirty="0">
              <a:solidFill>
                <a:schemeClr val="bg1"/>
              </a:solidFill>
            </a:endParaRPr>
          </a:p>
        </p:txBody>
      </p:sp>
    </p:spTree>
    <p:extLst>
      <p:ext uri="{BB962C8B-B14F-4D97-AF65-F5344CB8AC3E}">
        <p14:creationId xmlns:p14="http://schemas.microsoft.com/office/powerpoint/2010/main" val="1865774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bwMode="auto">
          <a:xfrm>
            <a:off x="4543616" y="3573016"/>
            <a:ext cx="4204848" cy="2450166"/>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8" name="Rektangel 7"/>
          <p:cNvSpPr/>
          <p:nvPr/>
        </p:nvSpPr>
        <p:spPr bwMode="auto">
          <a:xfrm>
            <a:off x="395536" y="3588844"/>
            <a:ext cx="3914533" cy="2434338"/>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5" name="Rektangel 4"/>
          <p:cNvSpPr/>
          <p:nvPr/>
        </p:nvSpPr>
        <p:spPr bwMode="auto">
          <a:xfrm>
            <a:off x="2339752" y="1916832"/>
            <a:ext cx="4176464" cy="980816"/>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2" name="Rubrik 1"/>
          <p:cNvSpPr>
            <a:spLocks noGrp="1"/>
          </p:cNvSpPr>
          <p:nvPr>
            <p:ph type="title"/>
          </p:nvPr>
        </p:nvSpPr>
        <p:spPr>
          <a:xfrm>
            <a:off x="762000" y="571500"/>
            <a:ext cx="7629525" cy="697260"/>
          </a:xfrm>
        </p:spPr>
        <p:txBody>
          <a:bodyPr/>
          <a:lstStyle/>
          <a:p>
            <a:r>
              <a:rPr lang="sv-SE" dirty="0" smtClean="0"/>
              <a:t>Genomförande av Energieffektiviseringsdirektivet</a:t>
            </a:r>
            <a:endParaRPr lang="sv-SE" dirty="0"/>
          </a:p>
        </p:txBody>
      </p:sp>
      <p:sp>
        <p:nvSpPr>
          <p:cNvPr id="4" name="textruta 3"/>
          <p:cNvSpPr txBox="1"/>
          <p:nvPr/>
        </p:nvSpPr>
        <p:spPr>
          <a:xfrm>
            <a:off x="2562071" y="2060848"/>
            <a:ext cx="3980246" cy="1046440"/>
          </a:xfrm>
          <a:prstGeom prst="rect">
            <a:avLst/>
          </a:prstGeom>
          <a:noFill/>
        </p:spPr>
        <p:txBody>
          <a:bodyPr wrap="square" rtlCol="0">
            <a:spAutoFit/>
          </a:bodyPr>
          <a:lstStyle/>
          <a:p>
            <a:pPr algn="ctr"/>
            <a:r>
              <a:rPr lang="sv-SE" sz="2000" kern="0" dirty="0"/>
              <a:t>Ö</a:t>
            </a:r>
            <a:r>
              <a:rPr lang="sv-SE" sz="2000" kern="0" dirty="0" smtClean="0"/>
              <a:t>kad energieffektivitet </a:t>
            </a:r>
          </a:p>
          <a:p>
            <a:pPr algn="ctr"/>
            <a:r>
              <a:rPr lang="sv-SE" sz="2000" kern="0" dirty="0" smtClean="0"/>
              <a:t>2020-målen</a:t>
            </a:r>
            <a:endParaRPr lang="sv-SE" sz="2000" kern="0" dirty="0"/>
          </a:p>
          <a:p>
            <a:pPr algn="ctr"/>
            <a:endParaRPr lang="sv-SE" dirty="0"/>
          </a:p>
        </p:txBody>
      </p:sp>
      <p:sp>
        <p:nvSpPr>
          <p:cNvPr id="6" name="Ned 5"/>
          <p:cNvSpPr/>
          <p:nvPr/>
        </p:nvSpPr>
        <p:spPr bwMode="auto">
          <a:xfrm>
            <a:off x="4204470" y="3035280"/>
            <a:ext cx="484250" cy="393720"/>
          </a:xfrm>
          <a:prstGeom prst="downArrow">
            <a:avLst/>
          </a:prstGeom>
          <a:solidFill>
            <a:schemeClr val="accent5">
              <a:lumMod val="9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7" name="textruta 6"/>
          <p:cNvSpPr txBox="1"/>
          <p:nvPr/>
        </p:nvSpPr>
        <p:spPr>
          <a:xfrm>
            <a:off x="520472" y="3804869"/>
            <a:ext cx="3796618" cy="1354217"/>
          </a:xfrm>
          <a:prstGeom prst="rect">
            <a:avLst/>
          </a:prstGeom>
          <a:noFill/>
        </p:spPr>
        <p:txBody>
          <a:bodyPr wrap="square" rtlCol="0">
            <a:spAutoFit/>
          </a:bodyPr>
          <a:lstStyle/>
          <a:p>
            <a:r>
              <a:rPr lang="sv-SE" sz="2000" b="1" kern="0" dirty="0" smtClean="0"/>
              <a:t>Alla stora företag </a:t>
            </a:r>
            <a:r>
              <a:rPr lang="sv-SE" sz="2000" kern="0" dirty="0" smtClean="0"/>
              <a:t>ska göra en energikartläggning i enlighet med den nya lagstiftningen. </a:t>
            </a:r>
          </a:p>
          <a:p>
            <a:endParaRPr lang="sv-SE" dirty="0"/>
          </a:p>
        </p:txBody>
      </p:sp>
      <p:sp>
        <p:nvSpPr>
          <p:cNvPr id="9" name="textruta 8"/>
          <p:cNvSpPr txBox="1"/>
          <p:nvPr/>
        </p:nvSpPr>
        <p:spPr>
          <a:xfrm>
            <a:off x="4788024" y="3776413"/>
            <a:ext cx="3816424" cy="1938992"/>
          </a:xfrm>
          <a:prstGeom prst="rect">
            <a:avLst/>
          </a:prstGeom>
          <a:noFill/>
        </p:spPr>
        <p:txBody>
          <a:bodyPr wrap="square" rtlCol="0">
            <a:spAutoFit/>
          </a:bodyPr>
          <a:lstStyle/>
          <a:p>
            <a:r>
              <a:rPr lang="sv-SE" sz="2000" b="1" kern="0" dirty="0"/>
              <a:t>Alla branscher </a:t>
            </a:r>
            <a:r>
              <a:rPr lang="sv-SE" sz="2000" b="1" kern="0" dirty="0" smtClean="0"/>
              <a:t>omfattas. </a:t>
            </a:r>
          </a:p>
          <a:p>
            <a:pPr marL="342900" indent="-342900">
              <a:buFont typeface="Wingdings" panose="05000000000000000000" pitchFamily="2" charset="2"/>
              <a:buChar char="ü"/>
            </a:pPr>
            <a:r>
              <a:rPr lang="sv-SE" sz="2000" kern="0" dirty="0" smtClean="0"/>
              <a:t>Olika typer av verksamheter </a:t>
            </a:r>
          </a:p>
          <a:p>
            <a:pPr marL="342900" indent="-342900">
              <a:buFont typeface="Wingdings" panose="05000000000000000000" pitchFamily="2" charset="2"/>
              <a:buChar char="ü"/>
            </a:pPr>
            <a:r>
              <a:rPr lang="sv-SE" sz="2000" kern="0" dirty="0" smtClean="0"/>
              <a:t>Olika erfarenheter av energi-kartläggning och energi-effektivisering</a:t>
            </a:r>
            <a:endParaRPr lang="sv-SE" sz="2000" kern="0" dirty="0"/>
          </a:p>
          <a:p>
            <a:endParaRPr lang="sv-SE" sz="2000" dirty="0"/>
          </a:p>
        </p:txBody>
      </p:sp>
      <p:sp>
        <p:nvSpPr>
          <p:cNvPr id="11" name="Ned 10"/>
          <p:cNvSpPr/>
          <p:nvPr/>
        </p:nvSpPr>
        <p:spPr bwMode="auto">
          <a:xfrm>
            <a:off x="2987824" y="3048823"/>
            <a:ext cx="484250" cy="393720"/>
          </a:xfrm>
          <a:prstGeom prst="downArrow">
            <a:avLst/>
          </a:prstGeom>
          <a:solidFill>
            <a:schemeClr val="accent5">
              <a:lumMod val="9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12" name="Ned 11"/>
          <p:cNvSpPr/>
          <p:nvPr/>
        </p:nvSpPr>
        <p:spPr bwMode="auto">
          <a:xfrm>
            <a:off x="5436096" y="3048823"/>
            <a:ext cx="484250" cy="393720"/>
          </a:xfrm>
          <a:prstGeom prst="downArrow">
            <a:avLst/>
          </a:prstGeom>
          <a:solidFill>
            <a:schemeClr val="accent5">
              <a:lumMod val="9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20" name="Tolvhörning 19"/>
          <p:cNvSpPr/>
          <p:nvPr/>
        </p:nvSpPr>
        <p:spPr bwMode="auto">
          <a:xfrm>
            <a:off x="2263779" y="4979618"/>
            <a:ext cx="1656184" cy="1453703"/>
          </a:xfrm>
          <a:prstGeom prst="dodecagon">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19" name="textruta 18"/>
          <p:cNvSpPr txBox="1"/>
          <p:nvPr/>
        </p:nvSpPr>
        <p:spPr>
          <a:xfrm>
            <a:off x="2621839" y="5268218"/>
            <a:ext cx="2183995" cy="1169551"/>
          </a:xfrm>
          <a:prstGeom prst="rect">
            <a:avLst/>
          </a:prstGeom>
          <a:noFill/>
        </p:spPr>
        <p:txBody>
          <a:bodyPr wrap="square" rtlCol="0">
            <a:spAutoFit/>
          </a:bodyPr>
          <a:lstStyle/>
          <a:p>
            <a:r>
              <a:rPr lang="sv-SE" sz="2400" b="1" i="1" dirty="0"/>
              <a:t>5 dec </a:t>
            </a:r>
            <a:endParaRPr lang="sv-SE" sz="2400" b="1" i="1" dirty="0" smtClean="0"/>
          </a:p>
          <a:p>
            <a:r>
              <a:rPr lang="sv-SE" sz="2400" b="1" i="1" dirty="0" smtClean="0"/>
              <a:t>2015</a:t>
            </a:r>
            <a:endParaRPr lang="sv-SE" sz="2400" b="1" i="1" dirty="0"/>
          </a:p>
          <a:p>
            <a:endParaRPr lang="sv-SE" dirty="0"/>
          </a:p>
        </p:txBody>
      </p:sp>
    </p:spTree>
    <p:extLst>
      <p:ext uri="{BB962C8B-B14F-4D97-AF65-F5344CB8AC3E}">
        <p14:creationId xmlns:p14="http://schemas.microsoft.com/office/powerpoint/2010/main" val="268274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Agenda</a:t>
            </a:r>
            <a:endParaRPr lang="sv-SE" dirty="0"/>
          </a:p>
        </p:txBody>
      </p:sp>
      <p:sp>
        <p:nvSpPr>
          <p:cNvPr id="3" name="Platshållare för innehåll 2"/>
          <p:cNvSpPr>
            <a:spLocks noGrp="1"/>
          </p:cNvSpPr>
          <p:nvPr>
            <p:ph idx="1"/>
          </p:nvPr>
        </p:nvSpPr>
        <p:spPr/>
        <p:txBody>
          <a:bodyPr/>
          <a:lstStyle/>
          <a:p>
            <a:r>
              <a:rPr lang="sv-SE" dirty="0" smtClean="0">
                <a:solidFill>
                  <a:schemeClr val="bg2">
                    <a:lumMod val="40000"/>
                    <a:lumOff val="60000"/>
                  </a:schemeClr>
                </a:solidFill>
              </a:rPr>
              <a:t>Bakgrund</a:t>
            </a:r>
          </a:p>
          <a:p>
            <a:r>
              <a:rPr lang="sv-SE" dirty="0" smtClean="0"/>
              <a:t>Vem berörs av lagen om energikartläggning i stora företag?</a:t>
            </a:r>
          </a:p>
          <a:p>
            <a:r>
              <a:rPr lang="sv-SE" dirty="0" smtClean="0">
                <a:solidFill>
                  <a:schemeClr val="bg2">
                    <a:lumMod val="40000"/>
                    <a:lumOff val="60000"/>
                  </a:schemeClr>
                </a:solidFill>
              </a:rPr>
              <a:t>Så ska energikartläggning genomföras</a:t>
            </a:r>
            <a:endParaRPr lang="sv-SE" dirty="0">
              <a:solidFill>
                <a:schemeClr val="bg2">
                  <a:lumMod val="40000"/>
                  <a:lumOff val="60000"/>
                </a:schemeClr>
              </a:solidFill>
            </a:endParaRPr>
          </a:p>
          <a:p>
            <a:r>
              <a:rPr lang="sv-SE" dirty="0" smtClean="0">
                <a:solidFill>
                  <a:schemeClr val="bg2">
                    <a:lumMod val="40000"/>
                    <a:lumOff val="60000"/>
                  </a:schemeClr>
                </a:solidFill>
              </a:rPr>
              <a:t>Tidplan och arbetet framöver</a:t>
            </a:r>
            <a:endParaRPr lang="sv-SE" dirty="0">
              <a:solidFill>
                <a:schemeClr val="bg2">
                  <a:lumMod val="40000"/>
                  <a:lumOff val="60000"/>
                </a:schemeClr>
              </a:solidFill>
            </a:endParaRPr>
          </a:p>
        </p:txBody>
      </p:sp>
    </p:spTree>
    <p:extLst>
      <p:ext uri="{BB962C8B-B14F-4D97-AF65-F5344CB8AC3E}">
        <p14:creationId xmlns:p14="http://schemas.microsoft.com/office/powerpoint/2010/main" val="4260906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bwMode="auto">
          <a:xfrm>
            <a:off x="0" y="2060848"/>
            <a:ext cx="9144000" cy="2944783"/>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smtClean="0">
              <a:ln>
                <a:noFill/>
              </a:ln>
              <a:solidFill>
                <a:schemeClr val="tx1"/>
              </a:solidFill>
              <a:effectLst/>
              <a:latin typeface="Arial" charset="0"/>
            </a:endParaRPr>
          </a:p>
        </p:txBody>
      </p:sp>
      <p:sp>
        <p:nvSpPr>
          <p:cNvPr id="2" name="Rubrik 1"/>
          <p:cNvSpPr>
            <a:spLocks noGrp="1"/>
          </p:cNvSpPr>
          <p:nvPr>
            <p:ph type="title"/>
          </p:nvPr>
        </p:nvSpPr>
        <p:spPr/>
        <p:txBody>
          <a:bodyPr/>
          <a:lstStyle/>
          <a:p>
            <a:r>
              <a:rPr lang="sv-SE" dirty="0" smtClean="0"/>
              <a:t>Stora företag</a:t>
            </a:r>
            <a:endParaRPr lang="sv-SE" dirty="0"/>
          </a:p>
        </p:txBody>
      </p:sp>
      <p:sp>
        <p:nvSpPr>
          <p:cNvPr id="3" name="Rektangel 2"/>
          <p:cNvSpPr/>
          <p:nvPr/>
        </p:nvSpPr>
        <p:spPr>
          <a:xfrm>
            <a:off x="664854" y="2435984"/>
            <a:ext cx="8083609" cy="2739211"/>
          </a:xfrm>
          <a:prstGeom prst="rect">
            <a:avLst/>
          </a:prstGeom>
          <a:noFill/>
        </p:spPr>
        <p:txBody>
          <a:bodyPr wrap="square">
            <a:spAutoFit/>
          </a:bodyPr>
          <a:lstStyle/>
          <a:p>
            <a:r>
              <a:rPr lang="sv-SE" dirty="0" smtClean="0"/>
              <a:t>Stora företag:</a:t>
            </a:r>
          </a:p>
          <a:p>
            <a:pPr marL="342900" indent="-342900">
              <a:lnSpc>
                <a:spcPct val="150000"/>
              </a:lnSpc>
              <a:buFontTx/>
              <a:buChar char="-"/>
            </a:pPr>
            <a:r>
              <a:rPr lang="sv-SE" dirty="0" smtClean="0"/>
              <a:t>sysselsätter minst </a:t>
            </a:r>
            <a:r>
              <a:rPr lang="sv-SE" dirty="0"/>
              <a:t>250 </a:t>
            </a:r>
            <a:r>
              <a:rPr lang="sv-SE" dirty="0" smtClean="0"/>
              <a:t>personer</a:t>
            </a:r>
            <a:r>
              <a:rPr lang="sv-SE" b="1" dirty="0" smtClean="0"/>
              <a:t> </a:t>
            </a:r>
            <a:r>
              <a:rPr lang="sv-SE" sz="2800" b="1" u="sng" dirty="0"/>
              <a:t>och</a:t>
            </a:r>
            <a:r>
              <a:rPr lang="sv-SE" sz="2800" b="1" dirty="0"/>
              <a:t> </a:t>
            </a:r>
            <a:endParaRPr lang="sv-SE" sz="2800" b="1" dirty="0" smtClean="0"/>
          </a:p>
          <a:p>
            <a:pPr marL="342900" indent="-342900">
              <a:lnSpc>
                <a:spcPct val="150000"/>
              </a:lnSpc>
              <a:buFontTx/>
              <a:buChar char="-"/>
            </a:pPr>
            <a:r>
              <a:rPr lang="sv-SE" dirty="0" smtClean="0"/>
              <a:t>har </a:t>
            </a:r>
            <a:r>
              <a:rPr lang="sv-SE" dirty="0"/>
              <a:t>en årsomsättning som överstiger 50 miljoner EUR </a:t>
            </a:r>
            <a:r>
              <a:rPr lang="sv-SE" sz="2800" b="1" u="sng" dirty="0" smtClean="0"/>
              <a:t>eller</a:t>
            </a:r>
          </a:p>
          <a:p>
            <a:pPr marL="342900" indent="-342900">
              <a:lnSpc>
                <a:spcPct val="150000"/>
              </a:lnSpc>
              <a:buFontTx/>
              <a:buChar char="-"/>
            </a:pPr>
            <a:r>
              <a:rPr lang="sv-SE" dirty="0" smtClean="0"/>
              <a:t>en </a:t>
            </a:r>
            <a:r>
              <a:rPr lang="sv-SE" dirty="0"/>
              <a:t>balansomslutning som överstiger 43 miljoner EUR per år. </a:t>
            </a:r>
            <a:endParaRPr lang="sv-SE" dirty="0" smtClean="0"/>
          </a:p>
          <a:p>
            <a:pPr>
              <a:lnSpc>
                <a:spcPct val="150000"/>
              </a:lnSpc>
            </a:pPr>
            <a:endParaRPr lang="sv-SE" dirty="0" smtClean="0"/>
          </a:p>
        </p:txBody>
      </p:sp>
    </p:spTree>
    <p:extLst>
      <p:ext uri="{BB962C8B-B14F-4D97-AF65-F5344CB8AC3E}">
        <p14:creationId xmlns:p14="http://schemas.microsoft.com/office/powerpoint/2010/main" val="2594501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Partnerföretag</a:t>
            </a:r>
            <a:endParaRPr lang="sv-SE"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09737" y="1775619"/>
            <a:ext cx="573405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981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Anknutet företag</a:t>
            </a:r>
            <a:endParaRPr lang="sv-SE"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7375" y="1785144"/>
            <a:ext cx="5438775" cy="415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134143"/>
      </p:ext>
    </p:extLst>
  </p:cSld>
  <p:clrMapOvr>
    <a:masterClrMapping/>
  </p:clrMapOvr>
</p:sld>
</file>

<file path=ppt/theme/theme1.xml><?xml version="1.0" encoding="utf-8"?>
<a:theme xmlns:a="http://schemas.openxmlformats.org/drawingml/2006/main" name="OH">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 färg_m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theme>
</file>

<file path=ppt/theme/theme2.xml><?xml version="1.0" encoding="utf-8"?>
<a:theme xmlns:a="http://schemas.openxmlformats.org/drawingml/2006/main" name="vit_m_punkt">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färglös_m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theme>
</file>

<file path=ppt/theme/theme3.xml><?xml version="1.0" encoding="utf-8"?>
<a:theme xmlns:a="http://schemas.openxmlformats.org/drawingml/2006/main" name="färg_U_punkt">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färg_U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theme>
</file>

<file path=ppt/theme/theme4.xml><?xml version="1.0" encoding="utf-8"?>
<a:theme xmlns:a="http://schemas.openxmlformats.org/drawingml/2006/main" name="vit_U_punkt">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farglos_U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i PowerPivot-galleriet" ma:contentTypeID="0x01010095E45217B88345418947D2378995B6B000FDD2304E59940A42BF20581B3DCB4F14" ma:contentTypeVersion="10" ma:contentTypeDescription="Dokument i ett PowerPivot-galleri" ma:contentTypeScope="" ma:versionID="aed4f8d00eedce5e357470d6fbf74407">
  <xsd:schema xmlns:xsd="http://www.w3.org/2001/XMLSchema" xmlns:xs="http://www.w3.org/2001/XMLSchema" xmlns:p="http://schemas.microsoft.com/office/2006/metadata/properties" targetNamespace="http://schemas.microsoft.com/office/2006/metadata/properties" ma:root="true" ma:fieldsID="a38d29fadda9035324b03df25f7124c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8D63CE1-FA6A-474D-A4CF-EE8337DDB9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6604119-96EF-4C89-8DDB-F9F8F24BBD95}">
  <ds:schemaRefs>
    <ds:schemaRef ds:uri="http://schemas.microsoft.com/sharepoint/v3/contenttype/forms"/>
  </ds:schemaRefs>
</ds:datastoreItem>
</file>

<file path=customXml/itemProps3.xml><?xml version="1.0" encoding="utf-8"?>
<ds:datastoreItem xmlns:ds="http://schemas.openxmlformats.org/officeDocument/2006/customXml" ds:itemID="{B8CA02C4-1DA5-4BD7-B401-F93D14019211}">
  <ds:schemaRefs>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dcmitype/"/>
    <ds:schemaRef ds:uri="http://purl.org/dc/elements/1.1/"/>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OH</Template>
  <TotalTime>13382</TotalTime>
  <Words>696</Words>
  <Application>Microsoft Office PowerPoint</Application>
  <PresentationFormat>Bildspel på skärmen (4:3)</PresentationFormat>
  <Paragraphs>150</Paragraphs>
  <Slides>23</Slides>
  <Notes>12</Notes>
  <HiddenSlides>0</HiddenSlides>
  <MMClips>0</MMClips>
  <ScaleCrop>false</ScaleCrop>
  <HeadingPairs>
    <vt:vector size="4" baseType="variant">
      <vt:variant>
        <vt:lpstr>Tema</vt:lpstr>
      </vt:variant>
      <vt:variant>
        <vt:i4>4</vt:i4>
      </vt:variant>
      <vt:variant>
        <vt:lpstr>Bildrubriker</vt:lpstr>
      </vt:variant>
      <vt:variant>
        <vt:i4>23</vt:i4>
      </vt:variant>
    </vt:vector>
  </HeadingPairs>
  <TitlesOfParts>
    <vt:vector size="27" baseType="lpstr">
      <vt:lpstr>OH</vt:lpstr>
      <vt:lpstr>vit_m_punkt</vt:lpstr>
      <vt:lpstr>färg_U_punkt</vt:lpstr>
      <vt:lpstr>vit_U_punkt</vt:lpstr>
      <vt:lpstr>Energikartläggning i stora företag </vt:lpstr>
      <vt:lpstr>Agenda</vt:lpstr>
      <vt:lpstr>Agenda</vt:lpstr>
      <vt:lpstr>Vad är en energikartläggning?</vt:lpstr>
      <vt:lpstr>Genomförande av Energieffektiviseringsdirektivet</vt:lpstr>
      <vt:lpstr>Agenda</vt:lpstr>
      <vt:lpstr>Stora företag</vt:lpstr>
      <vt:lpstr>Partnerföretag</vt:lpstr>
      <vt:lpstr>Anknutet företag</vt:lpstr>
      <vt:lpstr>Ekonomisk verksamhet</vt:lpstr>
      <vt:lpstr>Agenda</vt:lpstr>
      <vt:lpstr>Energimyndighetens föreskrifter STEMFS 2014:2</vt:lpstr>
      <vt:lpstr>Vem får göra energikartläggningen?</vt:lpstr>
      <vt:lpstr>Energikartläggarens roll</vt:lpstr>
      <vt:lpstr>Krav på platsbesök</vt:lpstr>
      <vt:lpstr>Energikartläggningens innehåll</vt:lpstr>
      <vt:lpstr>Agenda</vt:lpstr>
      <vt:lpstr>Tidplan Rapportering</vt:lpstr>
      <vt:lpstr>Certifiering av energikartläggare</vt:lpstr>
      <vt:lpstr>Tillsyn och rapportering</vt:lpstr>
      <vt:lpstr>Vägledningar</vt:lpstr>
      <vt:lpstr>Stöd och informationsmaterial</vt:lpstr>
      <vt:lpstr>Frågor?</vt:lpstr>
    </vt:vector>
  </TitlesOfParts>
  <Company>Energimyndigheten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 om energikartläggning i stora företag</dc:title>
  <dc:creator>Johanna Moberg</dc:creator>
  <dc:description>EM7000 v4.2 2011-05-21</dc:description>
  <cp:lastModifiedBy>Stina Jonsson</cp:lastModifiedBy>
  <cp:revision>194</cp:revision>
  <cp:lastPrinted>2015-01-20T08:31:08Z</cp:lastPrinted>
  <dcterms:created xsi:type="dcterms:W3CDTF">2014-02-19T06:19:22Z</dcterms:created>
  <dcterms:modified xsi:type="dcterms:W3CDTF">2015-07-06T09:51:46Z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0x01010095E45217B88345418947D2378995B6B000FDD2304E59940A42BF20581B3DCB4F14</vt:lpwstr>
  </property>
</Properties>
</file>