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4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9" r:id="rId6"/>
    <p:sldId id="292" r:id="rId7"/>
    <p:sldId id="278" r:id="rId8"/>
    <p:sldId id="261" r:id="rId9"/>
    <p:sldId id="280" r:id="rId10"/>
    <p:sldId id="276" r:id="rId11"/>
    <p:sldId id="275" r:id="rId12"/>
    <p:sldId id="293" r:id="rId13"/>
    <p:sldId id="263" r:id="rId14"/>
    <p:sldId id="294" r:id="rId15"/>
    <p:sldId id="274" r:id="rId16"/>
    <p:sldId id="262" r:id="rId17"/>
    <p:sldId id="266" r:id="rId18"/>
    <p:sldId id="258" r:id="rId19"/>
  </p:sldIdLst>
  <p:sldSz cx="9144000" cy="6858000" type="screen4x3"/>
  <p:notesSz cx="6845300" cy="99822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3" autoAdjust="0"/>
    <p:restoredTop sz="80114" autoAdjust="0"/>
  </p:normalViewPr>
  <p:slideViewPr>
    <p:cSldViewPr>
      <p:cViewPr varScale="1">
        <p:scale>
          <a:sx n="58" d="100"/>
          <a:sy n="58" d="100"/>
        </p:scale>
        <p:origin x="-19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sv-S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sv-SE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3725"/>
            <a:ext cx="29670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sv-SE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9483725"/>
            <a:ext cx="29670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4099CC03-0A68-4FE0-901C-BABC70936B6A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0229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07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sv-SE"/>
          </a:p>
        </p:txBody>
      </p:sp>
      <p:sp>
        <p:nvSpPr>
          <p:cNvPr id="18435" name="Rectangle 307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sv-SE"/>
          </a:p>
        </p:txBody>
      </p:sp>
      <p:sp>
        <p:nvSpPr>
          <p:cNvPr id="18436" name="Rectangle 307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307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5029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8438" name="Rectangle 3078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sv-SE"/>
          </a:p>
        </p:txBody>
      </p:sp>
      <p:sp>
        <p:nvSpPr>
          <p:cNvPr id="18439" name="Rectangle 307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3FEE2625-1DD8-4C13-A5BB-5C2E4DEB1102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8888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E2625-1DD8-4C13-A5BB-5C2E4DEB1102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122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E2625-1DD8-4C13-A5BB-5C2E4DEB1102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7565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E2625-1DD8-4C13-A5BB-5C2E4DEB1102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5459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6" indent="-171426">
              <a:buFontTx/>
              <a:buChar char="-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E2625-1DD8-4C13-A5BB-5C2E4DEB1102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9971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E2625-1DD8-4C13-A5BB-5C2E4DEB1102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8359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E2625-1DD8-4C13-A5BB-5C2E4DEB1102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8757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E2625-1DD8-4C13-A5BB-5C2E4DEB1102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2922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E2625-1DD8-4C13-A5BB-5C2E4DEB1102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9692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E2625-1DD8-4C13-A5BB-5C2E4DEB1102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395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0" y="188913"/>
            <a:ext cx="5715000" cy="2055812"/>
          </a:xfrm>
        </p:spPr>
        <p:txBody>
          <a:bodyPr anchor="b"/>
          <a:lstStyle>
            <a:lvl1pPr>
              <a:defRPr b="0">
                <a:latin typeface="Arial Black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2667000"/>
            <a:ext cx="5715000" cy="2971800"/>
          </a:xfrm>
          <a:noFill/>
        </p:spPr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1CBA474-F9D6-49A5-ABE8-16828E6B12A0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0"/>
            <a:ext cx="2879725" cy="2159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lnSpc>
                <a:spcPts val="1400"/>
              </a:lnSpc>
            </a:pPr>
            <a:r>
              <a:rPr lang="sv-SE" sz="1000"/>
              <a:t> </a:t>
            </a:r>
            <a:endParaRPr lang="sv-SE" sz="2400">
              <a:latin typeface="Times New Roman" pitchFamily="18" charset="0"/>
            </a:endParaRPr>
          </a:p>
        </p:txBody>
      </p:sp>
      <p:pic>
        <p:nvPicPr>
          <p:cNvPr id="15371" name="Picture 11" descr="li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253163"/>
            <a:ext cx="1619250" cy="3444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8AEE8C-A199-41A7-B184-28B82AFCAA48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4938" y="571500"/>
            <a:ext cx="1906587" cy="53784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62000" y="571500"/>
            <a:ext cx="5570538" cy="53784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86317E-04A6-4579-8EF4-5144A4F297E5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03575" y="188913"/>
            <a:ext cx="5715000" cy="2055812"/>
          </a:xfrm>
        </p:spPr>
        <p:txBody>
          <a:bodyPr anchor="b"/>
          <a:lstStyle>
            <a:lvl1pPr>
              <a:defRPr>
                <a:latin typeface="Arial Black" pitchFamily="34" charset="0"/>
              </a:defRPr>
            </a:lvl1pPr>
          </a:lstStyle>
          <a:p>
            <a:r>
              <a:rPr lang="sv-SE"/>
              <a:t>Klicka här för att ändra format på bakgrundsrubriken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2667000"/>
            <a:ext cx="5715000" cy="2971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6A16ED3-43AA-42FD-B03D-1C542D37AD70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56331" name="Rectangle 11"/>
          <p:cNvSpPr>
            <a:spLocks noChangeArrowheads="1"/>
          </p:cNvSpPr>
          <p:nvPr userDrawn="1"/>
        </p:nvSpPr>
        <p:spPr bwMode="auto">
          <a:xfrm>
            <a:off x="0" y="0"/>
            <a:ext cx="2879725" cy="2159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lnSpc>
                <a:spcPts val="1400"/>
              </a:lnSpc>
            </a:pPr>
            <a:r>
              <a:rPr lang="sv-SE" sz="1000"/>
              <a:t> </a:t>
            </a:r>
            <a:endParaRPr lang="sv-SE" sz="2400">
              <a:latin typeface="Times New Roman" pitchFamily="18" charset="0"/>
            </a:endParaRPr>
          </a:p>
        </p:txBody>
      </p:sp>
      <p:pic>
        <p:nvPicPr>
          <p:cNvPr id="56332" name="Picture 12" descr="lig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253163"/>
            <a:ext cx="1619250" cy="344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022CF4-6C19-4A3A-BC03-E4C52FDFA96C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8188EC-6209-488B-88C5-106600E68BC3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38563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52963" y="1773238"/>
            <a:ext cx="3738562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A842FB-563A-4F48-97E8-6486700E14E5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09D053-0DD1-4455-919E-B92BF389C5FC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08601C-223C-4704-9DD8-968F10FCE3EF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FF09FB-1CD1-4F17-9157-097B64E35455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1E0D18-3350-416B-928E-D89821124115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A58008-0BF1-4306-8D2F-666B0748070A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C564CB-5E64-4631-A6CA-8050EB111D9E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086152-3C2A-494B-8C5F-6BB65B3CDD7A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4938" y="571500"/>
            <a:ext cx="1906587" cy="53784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62000" y="571500"/>
            <a:ext cx="5570538" cy="53784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DD70FF-7B75-45BF-8294-77977B1AA2DE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0" y="188913"/>
            <a:ext cx="5715000" cy="2055812"/>
          </a:xfrm>
        </p:spPr>
        <p:txBody>
          <a:bodyPr anchor="b"/>
          <a:lstStyle>
            <a:lvl1pPr>
              <a:defRPr b="0">
                <a:latin typeface="Arial Black" pitchFamily="34" charset="0"/>
              </a:defRPr>
            </a:lvl1pPr>
          </a:lstStyle>
          <a:p>
            <a:r>
              <a:rPr lang="sv-SE"/>
              <a:t>Klicka här för att ändra format på bakgrundsrubriken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2667000"/>
            <a:ext cx="5715000" cy="2971800"/>
          </a:xfrm>
          <a:noFill/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0320FC7-5F3F-4362-835B-9498AB82E242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0"/>
            <a:ext cx="2879725" cy="2159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lnSpc>
                <a:spcPts val="1400"/>
              </a:lnSpc>
            </a:pPr>
            <a:r>
              <a:rPr lang="sv-SE" sz="1000"/>
              <a:t> </a:t>
            </a:r>
            <a:endParaRPr lang="sv-SE" sz="2400">
              <a:latin typeface="Times New Roman" pitchFamily="18" charset="0"/>
            </a:endParaRPr>
          </a:p>
        </p:txBody>
      </p:sp>
      <p:pic>
        <p:nvPicPr>
          <p:cNvPr id="58375" name="Picture 7" descr="li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253163"/>
            <a:ext cx="1619250" cy="344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BBEF0F-B67F-4A34-A14E-790531287C6A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14D232-1CB6-4303-845D-3EFB901354D9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38563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52963" y="1773238"/>
            <a:ext cx="3738562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398347-77D5-4A33-BF17-66A9E5D03A22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06D869-202C-49A8-A00D-7624EB6C38B1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708F95-A36C-41A9-99CC-B9B45EA9DA1D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476A4B-A93F-46E7-B0E0-5626BD646006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4DC7B7-A412-447E-815F-17DFA7FF51CE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6EDBE5-BBEC-4B6C-B644-5C75DAF50BAD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30F24D-E04C-4993-AC75-D729C7F86043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B13093-A715-4553-8CF6-0B0997A24D25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4938" y="571500"/>
            <a:ext cx="1906587" cy="53784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62000" y="571500"/>
            <a:ext cx="5570538" cy="53784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2FD554-2400-4952-9795-5E03F488F083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0" y="188913"/>
            <a:ext cx="5715000" cy="2055812"/>
          </a:xfrm>
        </p:spPr>
        <p:txBody>
          <a:bodyPr anchor="b"/>
          <a:lstStyle>
            <a:lvl1pPr>
              <a:defRPr>
                <a:latin typeface="Arial Black" pitchFamily="34" charset="0"/>
              </a:defRPr>
            </a:lvl1pPr>
          </a:lstStyle>
          <a:p>
            <a:r>
              <a:rPr lang="sv-SE"/>
              <a:t>Klicka här för att ändra format på bakgrundsrubriken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2667000"/>
            <a:ext cx="5715000" cy="29718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BDB2A49-E5F2-411E-94C9-87C735C5EF5D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0422" name="Rectangle 6"/>
          <p:cNvSpPr>
            <a:spLocks noChangeArrowheads="1"/>
          </p:cNvSpPr>
          <p:nvPr userDrawn="1"/>
        </p:nvSpPr>
        <p:spPr bwMode="auto">
          <a:xfrm>
            <a:off x="0" y="0"/>
            <a:ext cx="2879725" cy="2159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lnSpc>
                <a:spcPts val="1400"/>
              </a:lnSpc>
            </a:pPr>
            <a:r>
              <a:rPr lang="sv-SE" sz="1000"/>
              <a:t> </a:t>
            </a:r>
            <a:endParaRPr lang="sv-SE" sz="2400">
              <a:latin typeface="Times New Roman" pitchFamily="18" charset="0"/>
            </a:endParaRPr>
          </a:p>
        </p:txBody>
      </p:sp>
      <p:pic>
        <p:nvPicPr>
          <p:cNvPr id="60423" name="Picture 7" descr="lig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253163"/>
            <a:ext cx="1619250" cy="3444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C654D4-8A27-4758-A9BC-636492DB8B18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FF63DF-0099-48BA-9031-C3B22A552C0C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38563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52963" y="1773238"/>
            <a:ext cx="3738562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1C9C77-ECEA-43D2-8550-7DB8DC394F2E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85D1E9-DA66-4090-AAEA-46C443F7A089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5F013B-8AFD-451A-8EA5-F43D555E8597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38563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52963" y="1773238"/>
            <a:ext cx="3738562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3B8F09-21C9-4403-923D-6CB7BC6E6896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C11D7A-CCC3-4783-9B18-064D1EE5C115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3CC805-3480-47DC-89EF-7766A887B906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827991-29C4-4838-9D7C-BF09F1D87EB8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EB069A-BDCE-47DF-9ADF-613F059D6EA6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4938" y="571500"/>
            <a:ext cx="1906587" cy="53784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62000" y="571500"/>
            <a:ext cx="5570538" cy="53784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0919D4-BA05-4F16-B9BA-A8C3D63D99B7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EE777-A868-443A-9B51-D6EA928838C2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1584BA-F058-4897-B5B0-1A9226C6C7F3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92CFF1-EA48-489B-A3DA-ECB9E3DC7D2A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0C6B9F-4789-48C3-B15E-AFC729782AE8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8C8B8E-3BE3-42D1-9E4D-4ACCCFA11A10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71500"/>
            <a:ext cx="762952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29525" cy="4176712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0000" tIns="180000" rIns="180000" bIns="108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pic>
        <p:nvPicPr>
          <p:cNvPr id="1037" name="Picture 13" descr="lig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0" y="6253163"/>
            <a:ext cx="1619250" cy="344487"/>
          </a:xfrm>
          <a:prstGeom prst="rect">
            <a:avLst/>
          </a:prstGeom>
          <a:noFill/>
        </p:spPr>
      </p:pic>
      <p:sp>
        <p:nvSpPr>
          <p:cNvPr id="10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98813" y="61642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v-SE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24700" y="6164263"/>
            <a:ext cx="177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9C96E5-2C98-4EAF-A68C-B4C04A74483A}" type="slidenum">
              <a:rPr lang="sv-SE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8500" indent="-354013" algn="l" rtl="0" eaLnBrk="1" fontAlgn="base" hangingPunct="1">
        <a:spcBef>
          <a:spcPct val="4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963613" indent="-263525" algn="l" rtl="0" eaLnBrk="1" fontAlgn="base" hangingPunct="1">
        <a:spcBef>
          <a:spcPct val="4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214438" indent="-249238" algn="l" rtl="0" eaLnBrk="1" fontAlgn="base" hangingPunct="1">
        <a:spcBef>
          <a:spcPct val="40000"/>
        </a:spcBef>
        <a:spcAft>
          <a:spcPct val="0"/>
        </a:spcAft>
        <a:buChar char="-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71500"/>
            <a:ext cx="762952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295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pic>
        <p:nvPicPr>
          <p:cNvPr id="51204" name="Picture 4" descr="lig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0" y="6253163"/>
            <a:ext cx="1619250" cy="344487"/>
          </a:xfrm>
          <a:prstGeom prst="rect">
            <a:avLst/>
          </a:prstGeom>
          <a:noFill/>
        </p:spPr>
      </p:pic>
      <p:sp>
        <p:nvSpPr>
          <p:cNvPr id="512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98813" y="61642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v-SE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24700" y="6164263"/>
            <a:ext cx="177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FB244A4-5FAB-41E7-8F13-75565648FC8E}" type="slidenum">
              <a:rPr lang="sv-SE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4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8500" indent="-354013" algn="l" rtl="0" fontAlgn="base">
        <a:spcBef>
          <a:spcPct val="4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963613" indent="-263525" algn="l" rtl="0" fontAlgn="base">
        <a:spcBef>
          <a:spcPct val="4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214438" indent="-249238" algn="l" rtl="0" fontAlgn="base">
        <a:spcBef>
          <a:spcPct val="40000"/>
        </a:spcBef>
        <a:spcAft>
          <a:spcPct val="0"/>
        </a:spcAft>
        <a:buChar char="-"/>
        <a:defRPr sz="2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71500"/>
            <a:ext cx="762952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29525" cy="4176712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0000" tIns="180000" rIns="180000" bIns="108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pic>
        <p:nvPicPr>
          <p:cNvPr id="57348" name="Picture 4" descr="lig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0" y="6253163"/>
            <a:ext cx="1619250" cy="344487"/>
          </a:xfrm>
          <a:prstGeom prst="rect">
            <a:avLst/>
          </a:prstGeom>
          <a:noFill/>
        </p:spPr>
      </p:pic>
      <p:sp>
        <p:nvSpPr>
          <p:cNvPr id="573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98813" y="61642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v-SE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24700" y="6164263"/>
            <a:ext cx="177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A6BC71-034A-4C6B-A8E5-D27B19E7AC58}" type="slidenum">
              <a:rPr lang="sv-SE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4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6350" algn="l" rtl="0" fontAlgn="base">
        <a:spcBef>
          <a:spcPct val="4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2pPr>
      <a:lvl3pPr marL="1074738" indent="1588" algn="l" rtl="0" fontAlgn="base">
        <a:spcBef>
          <a:spcPct val="4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524000" indent="4763" algn="l" rtl="0" fontAlgn="base">
        <a:spcBef>
          <a:spcPct val="40000"/>
        </a:spcBef>
        <a:spcAft>
          <a:spcPct val="0"/>
        </a:spcAft>
        <a:defRPr sz="2200">
          <a:solidFill>
            <a:schemeClr val="tx1"/>
          </a:solidFill>
          <a:latin typeface="+mn-lt"/>
        </a:defRPr>
      </a:lvl4pPr>
      <a:lvl5pPr marL="2185988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643188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3100388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557588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4014788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71500"/>
            <a:ext cx="762952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295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pic>
        <p:nvPicPr>
          <p:cNvPr id="59396" name="Picture 4" descr="lig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0" y="6253163"/>
            <a:ext cx="1619250" cy="344487"/>
          </a:xfrm>
          <a:prstGeom prst="rect">
            <a:avLst/>
          </a:prstGeom>
          <a:noFill/>
        </p:spPr>
      </p:pic>
      <p:sp>
        <p:nvSpPr>
          <p:cNvPr id="593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98813" y="61642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v-SE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24700" y="6164263"/>
            <a:ext cx="177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5C3C833-BD91-46FC-8987-60D772431B14}" type="slidenum">
              <a:rPr lang="sv-SE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4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6350" algn="l" rtl="0" fontAlgn="base">
        <a:spcBef>
          <a:spcPct val="4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2pPr>
      <a:lvl3pPr marL="1074738" indent="1588" algn="l" rtl="0" fontAlgn="base">
        <a:spcBef>
          <a:spcPct val="4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524000" indent="-4763" algn="l" rtl="0" fontAlgn="base">
        <a:spcBef>
          <a:spcPct val="40000"/>
        </a:spcBef>
        <a:spcAft>
          <a:spcPct val="0"/>
        </a:spcAft>
        <a:defRPr sz="2200">
          <a:solidFill>
            <a:schemeClr val="tx1"/>
          </a:solidFill>
          <a:latin typeface="+mn-lt"/>
        </a:defRPr>
      </a:lvl4pPr>
      <a:lvl5pPr marL="2176463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633663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3090863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548063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4005263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obias.walla@energimyndigheten.se" TargetMode="External"/><Relationship Id="rId2" Type="http://schemas.openxmlformats.org/officeDocument/2006/relationships/hyperlink" Target="mailto:susanne.karlsson@energimyndigheten.se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eaneranet.eu/pages/joint-calls-8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groups?gid=7470225&amp;trk=my_groups-b-grp-v" TargetMode="External"/><Relationship Id="rId2" Type="http://schemas.openxmlformats.org/officeDocument/2006/relationships/hyperlink" Target="http://cordis.europa.eu/marketplace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OCEANERA-NET utlysning 2014</a:t>
            </a:r>
            <a:endParaRPr lang="sv-SE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 smtClean="0"/>
          </a:p>
          <a:p>
            <a:endParaRPr lang="sv-SE" sz="2400" dirty="0" smtClean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99894"/>
            <a:ext cx="3524250" cy="8001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014" y="6194082"/>
            <a:ext cx="523875" cy="352425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4427984" y="609329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This project has received funding from the European Union's Seventh </a:t>
            </a:r>
            <a:r>
              <a:rPr lang="en-US" sz="1000" dirty="0" err="1"/>
              <a:t>Programme</a:t>
            </a:r>
            <a:r>
              <a:rPr lang="en-US" sz="1000" dirty="0"/>
              <a:t> for research technological development and demonstration under grant agreement No. 618099.</a:t>
            </a:r>
            <a:endParaRPr lang="sv-S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Finansiering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 smtClean="0"/>
              <a:t>Varje nationell/regional forskningsfinansiär beslutar om att stödja deltagande från sitt land eller region</a:t>
            </a:r>
          </a:p>
          <a:p>
            <a:r>
              <a:rPr lang="sv-SE" sz="2000" dirty="0" smtClean="0"/>
              <a:t>Ex. samarbetsprojekt Sverige-Portugal-Irland</a:t>
            </a:r>
          </a:p>
          <a:p>
            <a:pPr lvl="1"/>
            <a:r>
              <a:rPr lang="sv-SE" sz="1800" dirty="0" smtClean="0"/>
              <a:t>Tar alla länderna emot ansökningar inom temat?</a:t>
            </a:r>
          </a:p>
          <a:p>
            <a:pPr lvl="1"/>
            <a:r>
              <a:rPr lang="sv-SE" sz="1800" dirty="0" smtClean="0"/>
              <a:t>Vilka nationella regler gäller?</a:t>
            </a:r>
          </a:p>
          <a:p>
            <a:pPr lvl="1"/>
            <a:r>
              <a:rPr lang="sv-SE" sz="1800" dirty="0" smtClean="0"/>
              <a:t>Kontakta </a:t>
            </a:r>
            <a:r>
              <a:rPr lang="sv-SE" sz="1800" i="1" dirty="0" smtClean="0"/>
              <a:t>national </a:t>
            </a:r>
            <a:r>
              <a:rPr lang="sv-SE" sz="1800" i="1" dirty="0" err="1" smtClean="0"/>
              <a:t>contact</a:t>
            </a:r>
            <a:r>
              <a:rPr lang="sv-SE" sz="1800" i="1" dirty="0" smtClean="0"/>
              <a:t> </a:t>
            </a:r>
            <a:r>
              <a:rPr lang="sv-SE" sz="1800" i="1" dirty="0" err="1" smtClean="0"/>
              <a:t>points</a:t>
            </a:r>
            <a:endParaRPr lang="sv-SE" sz="1800" i="1" dirty="0" smtClean="0"/>
          </a:p>
          <a:p>
            <a:r>
              <a:rPr lang="sv-SE" sz="2000" dirty="0" smtClean="0"/>
              <a:t>Nationella/regionala regler för stöd gäller!</a:t>
            </a:r>
          </a:p>
          <a:p>
            <a:r>
              <a:rPr lang="sv-SE" sz="2000" dirty="0" smtClean="0"/>
              <a:t>För svenska aktörer</a:t>
            </a:r>
          </a:p>
          <a:p>
            <a:pPr lvl="1"/>
            <a:r>
              <a:rPr lang="sv-SE" sz="1800" dirty="0" smtClean="0"/>
              <a:t>Energimyndigheten (SWEA) deltagande forskningsfinansiär</a:t>
            </a:r>
          </a:p>
          <a:p>
            <a:pPr lvl="1"/>
            <a:r>
              <a:rPr lang="sv-SE" sz="1800" dirty="0" smtClean="0"/>
              <a:t>Förordning om statligt stöd till forskning och utveckling samt innovation inom energiområdet (SFS 2008:761)</a:t>
            </a:r>
          </a:p>
        </p:txBody>
      </p:sp>
    </p:spTree>
    <p:extLst>
      <p:ext uri="{BB962C8B-B14F-4D97-AF65-F5344CB8AC3E}">
        <p14:creationId xmlns:p14="http://schemas.microsoft.com/office/powerpoint/2010/main" val="14949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0" y="571500"/>
            <a:ext cx="7629525" cy="1489348"/>
          </a:xfrm>
        </p:spPr>
        <p:txBody>
          <a:bodyPr>
            <a:normAutofit/>
          </a:bodyPr>
          <a:lstStyle/>
          <a:p>
            <a:r>
              <a:rPr lang="sv-SE" dirty="0"/>
              <a:t>Information: </a:t>
            </a:r>
            <a:r>
              <a:rPr lang="sv-SE" u="sng" dirty="0"/>
              <a:t>http://</a:t>
            </a:r>
            <a:r>
              <a:rPr lang="sv-SE" u="sng" dirty="0" smtClean="0"/>
              <a:t>www.oceaneranet.eu</a:t>
            </a:r>
            <a:endParaRPr lang="sv-S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43797"/>
            <a:ext cx="7629525" cy="426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 3"/>
          <p:cNvSpPr/>
          <p:nvPr/>
        </p:nvSpPr>
        <p:spPr bwMode="auto">
          <a:xfrm>
            <a:off x="5580112" y="2276872"/>
            <a:ext cx="900100" cy="28131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05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Guidelines</a:t>
            </a:r>
            <a:r>
              <a:rPr lang="sv-SE" dirty="0" smtClean="0"/>
              <a:t> for </a:t>
            </a:r>
            <a:r>
              <a:rPr lang="sv-SE" dirty="0" err="1" smtClean="0"/>
              <a:t>applicants</a:t>
            </a:r>
            <a:r>
              <a:rPr lang="sv-SE" dirty="0" smtClean="0"/>
              <a:t> och call text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2000" y="1628800"/>
            <a:ext cx="762952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 smtClean="0"/>
              <a:t>Innehåller </a:t>
            </a:r>
            <a:r>
              <a:rPr lang="sv-SE" sz="2000" dirty="0" err="1" smtClean="0"/>
              <a:t>bla</a:t>
            </a:r>
            <a:r>
              <a:rPr lang="sv-SE" sz="2000" dirty="0" smtClean="0"/>
              <a:t> information om</a:t>
            </a:r>
          </a:p>
          <a:p>
            <a:r>
              <a:rPr lang="sv-SE" sz="2000" dirty="0" smtClean="0"/>
              <a:t>Utlysningens teman</a:t>
            </a:r>
          </a:p>
          <a:p>
            <a:r>
              <a:rPr lang="sv-SE" sz="2000" dirty="0" smtClean="0"/>
              <a:t>Ansökningsprocessen</a:t>
            </a:r>
            <a:endParaRPr lang="sv-SE" sz="2000" b="1" dirty="0" smtClean="0"/>
          </a:p>
          <a:p>
            <a:r>
              <a:rPr lang="sv-SE" sz="2000" dirty="0" smtClean="0"/>
              <a:t>Nationella </a:t>
            </a:r>
            <a:r>
              <a:rPr lang="sv-SE" sz="2000" b="1" dirty="0" smtClean="0"/>
              <a:t>kontaktpersoner</a:t>
            </a:r>
          </a:p>
          <a:p>
            <a:r>
              <a:rPr lang="sv-SE" sz="2000" b="1" dirty="0" smtClean="0"/>
              <a:t>Krav</a:t>
            </a:r>
            <a:r>
              <a:rPr lang="sv-SE" sz="2000" dirty="0" smtClean="0"/>
              <a:t> på projekten</a:t>
            </a:r>
          </a:p>
          <a:p>
            <a:r>
              <a:rPr lang="sv-SE" sz="2000" dirty="0" smtClean="0"/>
              <a:t>Utlysningens </a:t>
            </a:r>
            <a:r>
              <a:rPr lang="sv-SE" sz="2000" b="1" dirty="0" smtClean="0"/>
              <a:t>tidplan</a:t>
            </a:r>
          </a:p>
          <a:p>
            <a:r>
              <a:rPr lang="sv-SE" sz="2000" b="1" dirty="0" smtClean="0"/>
              <a:t>Bedömningskriterier</a:t>
            </a:r>
          </a:p>
          <a:p>
            <a:r>
              <a:rPr lang="sv-SE" sz="2000" dirty="0" smtClean="0"/>
              <a:t>Vilken </a:t>
            </a:r>
            <a:r>
              <a:rPr lang="sv-SE" sz="2000" b="1" dirty="0" smtClean="0"/>
              <a:t>typ av projekt </a:t>
            </a:r>
            <a:r>
              <a:rPr lang="sv-SE" sz="2000" dirty="0" smtClean="0"/>
              <a:t>som kan få stöd i olika länder</a:t>
            </a:r>
          </a:p>
          <a:p>
            <a:r>
              <a:rPr lang="sv-SE" sz="2000" b="1" dirty="0" smtClean="0"/>
              <a:t>Nationella regler </a:t>
            </a:r>
            <a:r>
              <a:rPr lang="sv-SE" sz="2000" dirty="0" smtClean="0"/>
              <a:t>och ansökningsförfarande</a:t>
            </a:r>
          </a:p>
          <a:p>
            <a:pPr marL="0" indent="0">
              <a:buNone/>
            </a:pPr>
            <a:r>
              <a:rPr lang="sv-SE" sz="2000" i="1" dirty="0">
                <a:solidFill>
                  <a:srgbClr val="FF0000"/>
                </a:solidFill>
              </a:rPr>
              <a:t>Dokumenten finns på: http://www.oceaneranet.eu/pages/joint-calls-8.html</a:t>
            </a:r>
          </a:p>
        </p:txBody>
      </p:sp>
    </p:spTree>
    <p:extLst>
      <p:ext uri="{BB962C8B-B14F-4D97-AF65-F5344CB8AC3E}">
        <p14:creationId xmlns:p14="http://schemas.microsoft.com/office/powerpoint/2010/main" val="15236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Budget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 smtClean="0"/>
              <a:t>Avsatta medel från Energimyndigheten </a:t>
            </a:r>
            <a:r>
              <a:rPr lang="sv-SE" sz="2400" b="1" dirty="0" smtClean="0"/>
              <a:t>totalt</a:t>
            </a:r>
            <a:r>
              <a:rPr lang="sv-SE" sz="2400" dirty="0" smtClean="0"/>
              <a:t> </a:t>
            </a:r>
            <a:r>
              <a:rPr lang="sv-SE" sz="2400" b="1" dirty="0"/>
              <a:t>7</a:t>
            </a:r>
            <a:r>
              <a:rPr lang="sv-SE" sz="2400" b="1" dirty="0" smtClean="0"/>
              <a:t> Mkr</a:t>
            </a:r>
            <a:r>
              <a:rPr lang="sv-SE" sz="2400" dirty="0" smtClean="0"/>
              <a:t> (2015 – 2018) </a:t>
            </a:r>
          </a:p>
          <a:p>
            <a:r>
              <a:rPr lang="sv-SE" sz="2400" dirty="0" smtClean="0"/>
              <a:t>Energimyndighetens medel finansierar svenska aktörers medverkan i ett projekt </a:t>
            </a:r>
            <a:endParaRPr lang="sv-SE" sz="2400" b="1" dirty="0"/>
          </a:p>
          <a:p>
            <a:r>
              <a:rPr lang="sv-SE" sz="2400" dirty="0" smtClean="0"/>
              <a:t>Total finansiering inom utlysningen ca. 7 M€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57831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Tidplan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762000" y="1340768"/>
            <a:ext cx="7629525" cy="4609182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 smtClean="0"/>
              <a:t>23 okt		Utlysningen öppnar</a:t>
            </a:r>
          </a:p>
          <a:p>
            <a:pPr marL="0" indent="0">
              <a:buNone/>
            </a:pPr>
            <a:r>
              <a:rPr lang="sv-SE" sz="2000" b="1" dirty="0" smtClean="0">
                <a:solidFill>
                  <a:srgbClr val="FF0000"/>
                </a:solidFill>
              </a:rPr>
              <a:t>18 dec		Skisser (pre-</a:t>
            </a:r>
            <a:r>
              <a:rPr lang="sv-SE" sz="2000" b="1" dirty="0" err="1" smtClean="0">
                <a:solidFill>
                  <a:srgbClr val="FF0000"/>
                </a:solidFill>
              </a:rPr>
              <a:t>proposal</a:t>
            </a:r>
            <a:r>
              <a:rPr lang="sv-SE" sz="2000" b="1" dirty="0" smtClean="0">
                <a:solidFill>
                  <a:srgbClr val="FF0000"/>
                </a:solidFill>
              </a:rPr>
              <a:t>) lämnas  senast in</a:t>
            </a:r>
          </a:p>
          <a:p>
            <a:pPr marL="0" indent="0">
              <a:buNone/>
            </a:pPr>
            <a:r>
              <a:rPr lang="sv-SE" sz="2000" dirty="0" smtClean="0"/>
              <a:t>januari	2015	OCEANERA-NET -konsortiet bedömer skisser</a:t>
            </a:r>
          </a:p>
          <a:p>
            <a:pPr marL="0" indent="0">
              <a:buNone/>
            </a:pPr>
            <a:endParaRPr lang="sv-SE" sz="2000" dirty="0" smtClean="0"/>
          </a:p>
          <a:p>
            <a:pPr marL="0" indent="0">
              <a:buNone/>
            </a:pPr>
            <a:r>
              <a:rPr lang="sv-SE" sz="2000" b="1" dirty="0" smtClean="0">
                <a:solidFill>
                  <a:srgbClr val="FF0000"/>
                </a:solidFill>
              </a:rPr>
              <a:t>1 april		Fullständig </a:t>
            </a:r>
            <a:r>
              <a:rPr lang="sv-SE" sz="2000" b="1" smtClean="0">
                <a:solidFill>
                  <a:srgbClr val="FF0000"/>
                </a:solidFill>
              </a:rPr>
              <a:t>ansökan </a:t>
            </a:r>
            <a:endParaRPr lang="sv-SE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v-SE" sz="2000" dirty="0" smtClean="0"/>
              <a:t>Apr-sep</a:t>
            </a:r>
            <a:r>
              <a:rPr lang="sv-SE" sz="2000" dirty="0"/>
              <a:t>	</a:t>
            </a:r>
            <a:r>
              <a:rPr lang="sv-SE" sz="2000" dirty="0" smtClean="0"/>
              <a:t>	Bedömningsprocess inklusive expertgranskning</a:t>
            </a:r>
          </a:p>
          <a:p>
            <a:pPr marL="0" indent="0">
              <a:buNone/>
            </a:pPr>
            <a:r>
              <a:rPr lang="sv-SE" sz="2000" dirty="0" smtClean="0"/>
              <a:t>sep		Rekommendation från OCEANERA-NET</a:t>
            </a:r>
            <a:endParaRPr lang="sv-SE" sz="2000" dirty="0"/>
          </a:p>
          <a:p>
            <a:pPr marL="0" indent="0">
              <a:buNone/>
            </a:pPr>
            <a:r>
              <a:rPr lang="sv-SE" sz="2000" dirty="0" smtClean="0"/>
              <a:t>okt 2015	Tidigaste projektstart</a:t>
            </a:r>
          </a:p>
          <a:p>
            <a:pPr marL="0" indent="0">
              <a:buNone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96694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Kontakt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b="1" dirty="0" smtClean="0"/>
              <a:t>Maria Olsson</a:t>
            </a:r>
          </a:p>
          <a:p>
            <a:pPr marL="0" indent="0">
              <a:buNone/>
            </a:pPr>
            <a:r>
              <a:rPr lang="sv-SE" sz="2000" dirty="0" smtClean="0"/>
              <a:t>016-542 06 29</a:t>
            </a:r>
          </a:p>
          <a:p>
            <a:pPr marL="0" indent="0">
              <a:buNone/>
            </a:pPr>
            <a:r>
              <a:rPr lang="sv-SE" sz="2000" dirty="0" smtClean="0">
                <a:hlinkClick r:id="rId2"/>
              </a:rPr>
              <a:t>Maria.olsson@energimyndigheten.se</a:t>
            </a:r>
            <a:endParaRPr lang="sv-SE" sz="2000" dirty="0" smtClean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b="1" dirty="0" smtClean="0"/>
              <a:t>Gunilla Andrée</a:t>
            </a:r>
          </a:p>
          <a:p>
            <a:pPr marL="0" indent="0">
              <a:buNone/>
            </a:pPr>
            <a:r>
              <a:rPr lang="sv-SE" sz="2000" dirty="0" smtClean="0"/>
              <a:t>016-542 06 15 </a:t>
            </a:r>
          </a:p>
          <a:p>
            <a:pPr marL="0" indent="0">
              <a:buNone/>
            </a:pPr>
            <a:r>
              <a:rPr lang="sv-SE" sz="2000" dirty="0" smtClean="0">
                <a:hlinkClick r:id="rId3"/>
              </a:rPr>
              <a:t>Gunilla.andree@energimyndigheten.se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sz="2000" i="1" dirty="0" smtClean="0"/>
              <a:t>National </a:t>
            </a:r>
            <a:r>
              <a:rPr lang="sv-SE" sz="2000" i="1" dirty="0" err="1" smtClean="0"/>
              <a:t>funding</a:t>
            </a:r>
            <a:r>
              <a:rPr lang="sv-SE" sz="2000" i="1" dirty="0" smtClean="0"/>
              <a:t> organisation </a:t>
            </a:r>
            <a:r>
              <a:rPr lang="sv-SE" sz="2000" i="1" dirty="0" err="1" smtClean="0"/>
              <a:t>contact</a:t>
            </a:r>
            <a:r>
              <a:rPr lang="sv-SE" sz="2000" i="1" dirty="0" smtClean="0"/>
              <a:t> </a:t>
            </a:r>
            <a:r>
              <a:rPr lang="sv-SE" sz="2000" i="1" dirty="0" err="1" smtClean="0"/>
              <a:t>points</a:t>
            </a:r>
            <a:r>
              <a:rPr lang="sv-SE" sz="2000" i="1" dirty="0" smtClean="0"/>
              <a:t>.</a:t>
            </a:r>
            <a:endParaRPr lang="sv-SE" sz="2000" i="1" dirty="0"/>
          </a:p>
        </p:txBody>
      </p:sp>
    </p:spTree>
    <p:extLst>
      <p:ext uri="{BB962C8B-B14F-4D97-AF65-F5344CB8AC3E}">
        <p14:creationId xmlns:p14="http://schemas.microsoft.com/office/powerpoint/2010/main" val="104803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OCEANERA-NET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 smtClean="0"/>
              <a:t>Konsortium av ca. 16 forskningsfinansiärer från </a:t>
            </a:r>
            <a:r>
              <a:rPr lang="sv-SE" sz="2400" dirty="0"/>
              <a:t>9</a:t>
            </a:r>
            <a:r>
              <a:rPr lang="sv-SE" sz="2400" dirty="0" smtClean="0"/>
              <a:t> olika länder</a:t>
            </a:r>
          </a:p>
          <a:p>
            <a:r>
              <a:rPr lang="sv-SE" sz="2400" dirty="0" smtClean="0"/>
              <a:t>Genomför t.ex.</a:t>
            </a:r>
          </a:p>
          <a:p>
            <a:pPr lvl="1"/>
            <a:r>
              <a:rPr lang="sv-SE" sz="2000" dirty="0" smtClean="0"/>
              <a:t>Gemensamma utlysningar</a:t>
            </a:r>
          </a:p>
          <a:p>
            <a:pPr lvl="1"/>
            <a:r>
              <a:rPr lang="sv-SE" sz="2000" dirty="0" smtClean="0"/>
              <a:t>Nätverksaktiviteter</a:t>
            </a:r>
          </a:p>
          <a:p>
            <a:r>
              <a:rPr lang="sv-SE" sz="2400" dirty="0" smtClean="0"/>
              <a:t>Ingår i EU:s sjunde ramprogram för utveckling inom forskning och teknik (FP7)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78635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OCEANERA-NET: Syfte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Möjliggöra effektivt internationellt samarbete</a:t>
            </a:r>
          </a:p>
          <a:p>
            <a:r>
              <a:rPr lang="sv-SE" sz="2400" dirty="0" smtClean="0"/>
              <a:t>Öka kunskapsutbytet och kompetensöverföringen inom havsenergi</a:t>
            </a:r>
          </a:p>
          <a:p>
            <a:r>
              <a:rPr lang="sv-SE" sz="2400" dirty="0" smtClean="0"/>
              <a:t>Bygga vidare på befintlig kunskap som finns på regional, nationell och Europeisk nivå</a:t>
            </a:r>
          </a:p>
          <a:p>
            <a:r>
              <a:rPr lang="sv-SE" sz="2400" dirty="0"/>
              <a:t>Förstärka den gemensamma inriktningen och bidra till ett uthålligt samarbete inom det europeiska forskningssamfundet</a:t>
            </a:r>
          </a:p>
          <a:p>
            <a:endParaRPr lang="sv-SE" sz="2400" dirty="0" smtClean="0"/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85863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OCEANERA-NET Utlysning 2014: 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2000" y="1484784"/>
            <a:ext cx="7629525" cy="4752528"/>
          </a:xfrm>
        </p:spPr>
        <p:txBody>
          <a:bodyPr>
            <a:normAutofit/>
          </a:bodyPr>
          <a:lstStyle/>
          <a:p>
            <a:r>
              <a:rPr lang="sv-SE" sz="2000" dirty="0" smtClean="0"/>
              <a:t>Inkluderar vågkraft</a:t>
            </a:r>
            <a:r>
              <a:rPr lang="sv-SE" sz="2000" dirty="0"/>
              <a:t>, tidvatten (strömmande och fördämd), havsströmmar, </a:t>
            </a:r>
            <a:r>
              <a:rPr lang="sv-SE" sz="2000" dirty="0" err="1"/>
              <a:t>salthaltsskillnad</a:t>
            </a:r>
            <a:r>
              <a:rPr lang="sv-SE" sz="2000" dirty="0"/>
              <a:t> och </a:t>
            </a:r>
            <a:r>
              <a:rPr lang="sv-SE" sz="2000" dirty="0" smtClean="0"/>
              <a:t>temperaturgradient.</a:t>
            </a:r>
            <a:endParaRPr lang="sv-SE" sz="2000" i="1" dirty="0" smtClean="0"/>
          </a:p>
          <a:p>
            <a:r>
              <a:rPr lang="sv-SE" sz="2000" dirty="0" smtClean="0"/>
              <a:t>5 utpekade områden, beskrivs på </a:t>
            </a:r>
            <a:r>
              <a:rPr lang="sv-SE" sz="2000" dirty="0" err="1" smtClean="0"/>
              <a:t>OCEANERA-NET:s</a:t>
            </a:r>
            <a:r>
              <a:rPr lang="sv-SE" sz="2000" dirty="0" smtClean="0"/>
              <a:t> hemsida</a:t>
            </a:r>
          </a:p>
          <a:p>
            <a:r>
              <a:rPr lang="sv-SE" sz="2000" dirty="0" smtClean="0"/>
              <a:t>Olika forskningsfinansiärer kan ha olika restriktioner inom vilka utpekade områden som de kan finansiera</a:t>
            </a:r>
          </a:p>
          <a:p>
            <a:r>
              <a:rPr lang="sv-SE" sz="2000" dirty="0" smtClean="0"/>
              <a:t>Årliga utlysningar</a:t>
            </a:r>
          </a:p>
          <a:p>
            <a:r>
              <a:rPr lang="sv-SE" sz="2000" dirty="0" smtClean="0"/>
              <a:t>Projektens maximala löptid 3 år (vissa regioner har kortare projekttid)</a:t>
            </a:r>
          </a:p>
          <a:p>
            <a:r>
              <a:rPr lang="sv-SE" sz="2000" dirty="0" smtClean="0"/>
              <a:t>Krav minst </a:t>
            </a:r>
            <a:r>
              <a:rPr lang="sv-SE" sz="2000" b="1" dirty="0"/>
              <a:t>2 aktörer </a:t>
            </a:r>
            <a:r>
              <a:rPr lang="sv-SE" sz="2000" dirty="0"/>
              <a:t>från </a:t>
            </a:r>
            <a:r>
              <a:rPr lang="sv-SE" sz="2000" b="1" dirty="0" smtClean="0"/>
              <a:t>2</a:t>
            </a:r>
            <a:r>
              <a:rPr lang="sv-SE" sz="2000" dirty="0" smtClean="0"/>
              <a:t> </a:t>
            </a:r>
            <a:r>
              <a:rPr lang="sv-SE" sz="2000" b="1" dirty="0" smtClean="0"/>
              <a:t>olika </a:t>
            </a:r>
            <a:r>
              <a:rPr lang="sv-SE" sz="2000" b="1" dirty="0"/>
              <a:t>länder </a:t>
            </a:r>
            <a:r>
              <a:rPr lang="sv-SE" sz="2000" dirty="0"/>
              <a:t>deltar i </a:t>
            </a:r>
            <a:r>
              <a:rPr lang="sv-SE" sz="2000" dirty="0" smtClean="0"/>
              <a:t>projektet</a:t>
            </a:r>
          </a:p>
          <a:p>
            <a:r>
              <a:rPr lang="sv-SE" sz="2000" dirty="0" smtClean="0"/>
              <a:t>Ca. 11 forskningsfinansiärer deltar i utlysningen</a:t>
            </a:r>
          </a:p>
        </p:txBody>
      </p:sp>
    </p:spTree>
    <p:extLst>
      <p:ext uri="{BB962C8B-B14F-4D97-AF65-F5344CB8AC3E}">
        <p14:creationId xmlns:p14="http://schemas.microsoft.com/office/powerpoint/2010/main" val="126803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är Energimyndighetens syfte med utlysningen?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2000" y="2276624"/>
            <a:ext cx="7629525" cy="4176712"/>
          </a:xfrm>
        </p:spPr>
        <p:txBody>
          <a:bodyPr/>
          <a:lstStyle/>
          <a:p>
            <a:r>
              <a:rPr lang="sv-SE" sz="2400" dirty="0" smtClean="0"/>
              <a:t>Möjliggöra internationella samarbeten</a:t>
            </a:r>
          </a:p>
          <a:p>
            <a:r>
              <a:rPr lang="sv-SE" sz="2400" dirty="0" smtClean="0"/>
              <a:t>Hämta hem kunskap internationellt</a:t>
            </a:r>
          </a:p>
          <a:p>
            <a:r>
              <a:rPr lang="sv-SE" sz="2400" dirty="0" smtClean="0"/>
              <a:t>Komplettera nationella satsningar inom området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99098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Vilka länder deltar?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sv-SE" sz="2400" dirty="0" smtClean="0"/>
              <a:t>Frankrike</a:t>
            </a:r>
          </a:p>
          <a:p>
            <a:pPr marL="0" indent="0">
              <a:buNone/>
            </a:pPr>
            <a:r>
              <a:rPr lang="sv-SE" sz="2400" dirty="0" smtClean="0"/>
              <a:t>Spanien</a:t>
            </a:r>
          </a:p>
          <a:p>
            <a:pPr marL="0" indent="0">
              <a:buNone/>
            </a:pPr>
            <a:r>
              <a:rPr lang="sv-SE" sz="2400" dirty="0" smtClean="0"/>
              <a:t>Storbritannien</a:t>
            </a:r>
          </a:p>
          <a:p>
            <a:pPr marL="0" indent="0">
              <a:buNone/>
            </a:pPr>
            <a:r>
              <a:rPr lang="sv-SE" sz="2400" dirty="0" smtClean="0"/>
              <a:t>Sverige</a:t>
            </a:r>
          </a:p>
          <a:p>
            <a:pPr marL="0" indent="0">
              <a:buNone/>
            </a:pPr>
            <a:r>
              <a:rPr lang="sv-SE" sz="2400" dirty="0" smtClean="0"/>
              <a:t>Portugal</a:t>
            </a:r>
          </a:p>
          <a:p>
            <a:pPr marL="0" indent="0">
              <a:buNone/>
            </a:pPr>
            <a:r>
              <a:rPr lang="sv-SE" sz="2400" dirty="0" smtClean="0"/>
              <a:t>Belgien (Flanders)</a:t>
            </a:r>
          </a:p>
          <a:p>
            <a:pPr marL="0" indent="0">
              <a:buNone/>
            </a:pPr>
            <a:r>
              <a:rPr lang="sv-SE" sz="2400" dirty="0" smtClean="0"/>
              <a:t>Irland</a:t>
            </a:r>
          </a:p>
          <a:p>
            <a:pPr marL="0" indent="0">
              <a:buNone/>
            </a:pPr>
            <a:endParaRPr lang="sv-SE" sz="2400" dirty="0" smtClean="0"/>
          </a:p>
        </p:txBody>
      </p:sp>
    </p:spTree>
    <p:extLst>
      <p:ext uri="{BB962C8B-B14F-4D97-AF65-F5344CB8AC3E}">
        <p14:creationId xmlns:p14="http://schemas.microsoft.com/office/powerpoint/2010/main" val="28746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Krav på projekten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 smtClean="0"/>
              <a:t>Minst </a:t>
            </a:r>
            <a:r>
              <a:rPr lang="sv-SE" sz="2000" b="1" dirty="0" smtClean="0"/>
              <a:t>2 oberoende parter </a:t>
            </a:r>
            <a:r>
              <a:rPr lang="sv-SE" sz="2000" dirty="0" smtClean="0"/>
              <a:t>från </a:t>
            </a:r>
            <a:r>
              <a:rPr lang="sv-SE" sz="2000" b="1" dirty="0" smtClean="0"/>
              <a:t>minst 2 olika länder </a:t>
            </a:r>
            <a:r>
              <a:rPr lang="sv-SE" sz="2000" dirty="0" smtClean="0"/>
              <a:t>som deltar i OCEANERA-NET utlysningen ska delta i projektet</a:t>
            </a:r>
          </a:p>
          <a:p>
            <a:r>
              <a:rPr lang="sv-SE" sz="2000" dirty="0" smtClean="0"/>
              <a:t>Projektkoordinatorn måste vara från ett land/region som deltar i utlysningen</a:t>
            </a:r>
          </a:p>
          <a:p>
            <a:r>
              <a:rPr lang="sv-SE" sz="2000" dirty="0" smtClean="0"/>
              <a:t>Total stödberättigad budget för en partner får inte överstiga 70 % av den totala stödberättigade projektbudgeten</a:t>
            </a:r>
          </a:p>
          <a:p>
            <a:r>
              <a:rPr lang="sv-SE" sz="2000" dirty="0" smtClean="0"/>
              <a:t>Projekttiden får vara högst 3 år </a:t>
            </a:r>
          </a:p>
          <a:p>
            <a:r>
              <a:rPr lang="sv-SE" sz="2000" dirty="0" smtClean="0"/>
              <a:t>Sökanden måste uppfylla alla kriterier för stöd i enlighet med nationell och regional lagstiftning</a:t>
            </a:r>
          </a:p>
        </p:txBody>
      </p:sp>
    </p:spTree>
    <p:extLst>
      <p:ext uri="{BB962C8B-B14F-4D97-AF65-F5344CB8AC3E}">
        <p14:creationId xmlns:p14="http://schemas.microsoft.com/office/powerpoint/2010/main" val="15860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Utlysningens teman</a:t>
            </a:r>
            <a:endParaRPr lang="sv-SE" dirty="0"/>
          </a:p>
        </p:txBody>
      </p:sp>
      <p:sp>
        <p:nvSpPr>
          <p:cNvPr id="10" name="Platshållare för innehåll 9"/>
          <p:cNvSpPr>
            <a:spLocks noGrp="1"/>
          </p:cNvSpPr>
          <p:nvPr>
            <p:ph sz="half" idx="1"/>
          </p:nvPr>
        </p:nvSpPr>
        <p:spPr>
          <a:xfrm>
            <a:off x="683568" y="1484784"/>
            <a:ext cx="6984776" cy="446516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es-ES_tradnl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Develop standardised  approaches/methods/ tools for ocean energy site characterisation, and project and array/park planning.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endParaRPr lang="es-ES_tradnl" sz="800" b="1" i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es-ES_tradnl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Modelling and design of components, systems, sub-systems and devices for ocean energy technologies, taking into account manufacturing, installation, operation, maintenance, and environmental requirements. 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endParaRPr lang="es-ES_tradnl" sz="800" b="1" i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es-ES_tradnl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Development and testing of critical components for delivering reliable, sustainable and high-performance ocean energy generation.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endParaRPr lang="es-ES_tradnl" sz="800" b="1" i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es-ES_tradnl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Demonstration and validation of technological developments in real sea environments.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endParaRPr lang="es-ES_tradnl" sz="800" b="1" i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es-ES_tradnl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Design and development of tools and solutions for the technological advancement and optimisation of components, devices and  arrays/parks. </a:t>
            </a:r>
            <a:endParaRPr lang="es-ES_tradnl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rtl="0">
              <a:buNone/>
            </a:pPr>
            <a:endParaRPr lang="sv-SE" sz="2000" dirty="0" smtClean="0"/>
          </a:p>
          <a:p>
            <a:pPr marL="0" lvl="0" indent="0">
              <a:buNone/>
            </a:pPr>
            <a:r>
              <a:rPr lang="sv-SE" sz="2000" dirty="0"/>
              <a:t>Mer info finns </a:t>
            </a:r>
            <a:r>
              <a:rPr lang="sv-SE" sz="2000"/>
              <a:t>på </a:t>
            </a:r>
            <a:r>
              <a:rPr lang="sv-SE" sz="2000">
                <a:hlinkClick r:id="rId3"/>
              </a:rPr>
              <a:t>http://</a:t>
            </a:r>
            <a:r>
              <a:rPr lang="sv-SE" sz="2000" smtClean="0">
                <a:hlinkClick r:id="rId3"/>
              </a:rPr>
              <a:t>www.oceaneranet.eu/pages/joint-calls-8.html</a:t>
            </a:r>
            <a:r>
              <a:rPr lang="sv-SE" sz="2000" smtClean="0"/>
              <a:t> 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9649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Hitta en partner i projektet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7626424" cy="43200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finns</a:t>
            </a:r>
            <a:r>
              <a:rPr lang="en-GB" dirty="0" smtClean="0"/>
              <a:t> </a:t>
            </a:r>
            <a:r>
              <a:rPr lang="en-GB" dirty="0" err="1" smtClean="0"/>
              <a:t>vissa</a:t>
            </a:r>
            <a:r>
              <a:rPr lang="en-GB" dirty="0" smtClean="0"/>
              <a:t> </a:t>
            </a:r>
            <a:r>
              <a:rPr lang="en-GB" dirty="0" err="1" smtClean="0"/>
              <a:t>webbverktyg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användas</a:t>
            </a:r>
            <a:r>
              <a:rPr lang="en-GB" dirty="0" smtClean="0"/>
              <a:t> </a:t>
            </a:r>
            <a:r>
              <a:rPr lang="en-GB" dirty="0" err="1" smtClean="0"/>
              <a:t>för</a:t>
            </a:r>
            <a:r>
              <a:rPr lang="en-GB" dirty="0" smtClean="0"/>
              <a:t> </a:t>
            </a:r>
            <a:r>
              <a:rPr lang="en-GB" dirty="0" err="1" smtClean="0"/>
              <a:t>att</a:t>
            </a:r>
            <a:r>
              <a:rPr lang="en-GB" dirty="0" smtClean="0"/>
              <a:t> </a:t>
            </a:r>
            <a:r>
              <a:rPr lang="en-GB" dirty="0" err="1" smtClean="0"/>
              <a:t>hitta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partner till </a:t>
            </a:r>
            <a:r>
              <a:rPr lang="en-GB" dirty="0" err="1" smtClean="0"/>
              <a:t>projektet</a:t>
            </a:r>
            <a:r>
              <a:rPr lang="en-GB" dirty="0" smtClean="0"/>
              <a:t> : </a:t>
            </a:r>
            <a:endParaRPr lang="sv-SE" dirty="0"/>
          </a:p>
          <a:p>
            <a:r>
              <a:rPr lang="en-GB" dirty="0"/>
              <a:t>CORDIS Technology Marketplace (</a:t>
            </a:r>
            <a:r>
              <a:rPr lang="en-GB" u="sng" dirty="0">
                <a:hlinkClick r:id="rId2"/>
              </a:rPr>
              <a:t>http://cordis.europa.eu/marketplace</a:t>
            </a:r>
            <a:r>
              <a:rPr lang="en-GB" dirty="0"/>
              <a:t>)</a:t>
            </a:r>
            <a:endParaRPr lang="sv-SE" dirty="0"/>
          </a:p>
          <a:p>
            <a:r>
              <a:rPr lang="en-GB" dirty="0"/>
              <a:t>EEN – Enterprise Europe Network (http://een.ec.europa.eu</a:t>
            </a:r>
            <a:r>
              <a:rPr lang="en-GB" dirty="0" smtClean="0"/>
              <a:t>/)</a:t>
            </a:r>
            <a:endParaRPr lang="sv-SE" dirty="0"/>
          </a:p>
          <a:p>
            <a:r>
              <a:rPr lang="en-GB" dirty="0"/>
              <a:t>OCEANERA-NET </a:t>
            </a:r>
            <a:r>
              <a:rPr lang="en-GB" dirty="0" err="1" smtClean="0"/>
              <a:t>har</a:t>
            </a:r>
            <a:r>
              <a:rPr lang="en-GB" dirty="0" smtClean="0"/>
              <a:t> </a:t>
            </a:r>
            <a:r>
              <a:rPr lang="en-GB" dirty="0" err="1" smtClean="0"/>
              <a:t>skapat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LinkedIn </a:t>
            </a:r>
            <a:r>
              <a:rPr lang="en-GB" dirty="0" err="1" smtClean="0"/>
              <a:t>grupp</a:t>
            </a:r>
            <a:r>
              <a:rPr lang="en-GB" dirty="0" smtClean="0"/>
              <a:t> (</a:t>
            </a:r>
            <a:r>
              <a:rPr lang="en-GB" u="sng" dirty="0" smtClean="0">
                <a:hlinkClick r:id="rId3"/>
              </a:rPr>
              <a:t>http</a:t>
            </a:r>
            <a:r>
              <a:rPr lang="en-GB" u="sng" dirty="0">
                <a:hlinkClick r:id="rId3"/>
              </a:rPr>
              <a:t>://</a:t>
            </a:r>
            <a:r>
              <a:rPr lang="en-GB" u="sng" dirty="0" smtClean="0">
                <a:hlinkClick r:id="rId3"/>
              </a:rPr>
              <a:t>www.linkedin.com/groups?gid=7470225&amp;trk=my_groups-b-grp-v</a:t>
            </a:r>
            <a:r>
              <a:rPr lang="sv-SE" dirty="0"/>
              <a:t> </a:t>
            </a:r>
            <a:r>
              <a:rPr lang="sv-SE" dirty="0" smtClean="0"/>
              <a:t>) för att bidra till nätverkande och spridning av information om utlysningen. Gå med i gruppen för att delta i diskussioner kring utlysningen 2014.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84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H">
  <a:themeElements>
    <a:clrScheme name="Energimyndigheten Blå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3896"/>
      </a:accent1>
      <a:accent2>
        <a:srgbClr val="5D6DA2"/>
      </a:accent2>
      <a:accent3>
        <a:srgbClr val="8691B9"/>
      </a:accent3>
      <a:accent4>
        <a:srgbClr val="AEB6D1"/>
      </a:accent4>
      <a:accent5>
        <a:srgbClr val="B8DAEA"/>
      </a:accent5>
      <a:accent6>
        <a:srgbClr val="D2E5EE"/>
      </a:accent6>
      <a:hlink>
        <a:srgbClr val="8691B9"/>
      </a:hlink>
      <a:folHlink>
        <a:srgbClr val="AEB6D1"/>
      </a:folHlink>
    </a:clrScheme>
    <a:fontScheme name=" färg_m_punk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vit_m_punkt">
  <a:themeElements>
    <a:clrScheme name="Energimyndigheten Blå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3896"/>
      </a:accent1>
      <a:accent2>
        <a:srgbClr val="5D6DA2"/>
      </a:accent2>
      <a:accent3>
        <a:srgbClr val="8691B9"/>
      </a:accent3>
      <a:accent4>
        <a:srgbClr val="AEB6D1"/>
      </a:accent4>
      <a:accent5>
        <a:srgbClr val="B8DAEA"/>
      </a:accent5>
      <a:accent6>
        <a:srgbClr val="D2E5EE"/>
      </a:accent6>
      <a:hlink>
        <a:srgbClr val="8691B9"/>
      </a:hlink>
      <a:folHlink>
        <a:srgbClr val="AEB6D1"/>
      </a:folHlink>
    </a:clrScheme>
    <a:fontScheme name="färglös_m_punk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färg_U_punkt">
  <a:themeElements>
    <a:clrScheme name="Energimyndigheten Blå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3896"/>
      </a:accent1>
      <a:accent2>
        <a:srgbClr val="5D6DA2"/>
      </a:accent2>
      <a:accent3>
        <a:srgbClr val="8691B9"/>
      </a:accent3>
      <a:accent4>
        <a:srgbClr val="AEB6D1"/>
      </a:accent4>
      <a:accent5>
        <a:srgbClr val="B8DAEA"/>
      </a:accent5>
      <a:accent6>
        <a:srgbClr val="D2E5EE"/>
      </a:accent6>
      <a:hlink>
        <a:srgbClr val="8691B9"/>
      </a:hlink>
      <a:folHlink>
        <a:srgbClr val="AEB6D1"/>
      </a:folHlink>
    </a:clrScheme>
    <a:fontScheme name="färg_U_punk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vit_U_punkt">
  <a:themeElements>
    <a:clrScheme name="Energimyndigheten Blå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3896"/>
      </a:accent1>
      <a:accent2>
        <a:srgbClr val="5D6DA2"/>
      </a:accent2>
      <a:accent3>
        <a:srgbClr val="8691B9"/>
      </a:accent3>
      <a:accent4>
        <a:srgbClr val="AEB6D1"/>
      </a:accent4>
      <a:accent5>
        <a:srgbClr val="B8DAEA"/>
      </a:accent5>
      <a:accent6>
        <a:srgbClr val="D2E5EE"/>
      </a:accent6>
      <a:hlink>
        <a:srgbClr val="8691B9"/>
      </a:hlink>
      <a:folHlink>
        <a:srgbClr val="AEB6D1"/>
      </a:folHlink>
    </a:clrScheme>
    <a:fontScheme name="farglos_U_punk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OH</Template>
  <TotalTime>1167</TotalTime>
  <Words>627</Words>
  <Application>Microsoft Office PowerPoint</Application>
  <PresentationFormat>Bildspel på skärmen (4:3)</PresentationFormat>
  <Paragraphs>111</Paragraphs>
  <Slides>15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OH</vt:lpstr>
      <vt:lpstr>vit_m_punkt</vt:lpstr>
      <vt:lpstr>färg_U_punkt</vt:lpstr>
      <vt:lpstr>vit_U_punkt</vt:lpstr>
      <vt:lpstr>OCEANERA-NET utlysning 2014</vt:lpstr>
      <vt:lpstr>OCEANERA-NET</vt:lpstr>
      <vt:lpstr>OCEANERA-NET: Syfte</vt:lpstr>
      <vt:lpstr>OCEANERA-NET Utlysning 2014:  </vt:lpstr>
      <vt:lpstr>Vad är Energimyndighetens syfte med utlysningen?</vt:lpstr>
      <vt:lpstr>Vilka länder deltar?</vt:lpstr>
      <vt:lpstr>Krav på projekten</vt:lpstr>
      <vt:lpstr>Utlysningens teman</vt:lpstr>
      <vt:lpstr>Hitta en partner i projektet</vt:lpstr>
      <vt:lpstr>Finansiering</vt:lpstr>
      <vt:lpstr>Information: http://www.oceaneranet.eu</vt:lpstr>
      <vt:lpstr>Guidelines for applicants och call text</vt:lpstr>
      <vt:lpstr>Budget</vt:lpstr>
      <vt:lpstr>Tidplan</vt:lpstr>
      <vt:lpstr>Kontakt</vt:lpstr>
    </vt:vector>
  </TitlesOfParts>
  <Company>Energimyndigheten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Susanne Karlsson</dc:creator>
  <dc:description>EM7000 v4.2 2011-05-21</dc:description>
  <cp:lastModifiedBy>Margareta Zeicu</cp:lastModifiedBy>
  <cp:revision>141</cp:revision>
  <dcterms:created xsi:type="dcterms:W3CDTF">2013-03-08T09:02:23Z</dcterms:created>
  <dcterms:modified xsi:type="dcterms:W3CDTF">2014-10-24T10:37:17Z</dcterms:modified>
</cp:coreProperties>
</file>