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2" r:id="rId6"/>
    <p:sldMasterId id="2147483654" r:id="rId7"/>
  </p:sldMasterIdLst>
  <p:notesMasterIdLst>
    <p:notesMasterId r:id="rId17"/>
  </p:notesMasterIdLst>
  <p:handoutMasterIdLst>
    <p:handoutMasterId r:id="rId18"/>
  </p:handoutMasterIdLst>
  <p:sldIdLst>
    <p:sldId id="260" r:id="rId8"/>
    <p:sldId id="301" r:id="rId9"/>
    <p:sldId id="309" r:id="rId10"/>
    <p:sldId id="306" r:id="rId11"/>
    <p:sldId id="302" r:id="rId12"/>
    <p:sldId id="307" r:id="rId13"/>
    <p:sldId id="312" r:id="rId14"/>
    <p:sldId id="308" r:id="rId15"/>
    <p:sldId id="311" r:id="rId16"/>
  </p:sldIdLst>
  <p:sldSz cx="9144000" cy="6858000" type="screen4x3"/>
  <p:notesSz cx="6845300" cy="9982200"/>
  <p:custDataLst>
    <p:tags r:id="rId19"/>
  </p:custDataLst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4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E31"/>
    <a:srgbClr val="DC9E22"/>
    <a:srgbClr val="FAB01B"/>
    <a:srgbClr val="FDCA00"/>
    <a:srgbClr val="FFD900"/>
    <a:srgbClr val="EA7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0" autoAdjust="0"/>
    <p:restoredTop sz="94660"/>
  </p:normalViewPr>
  <p:slideViewPr>
    <p:cSldViewPr>
      <p:cViewPr varScale="1">
        <p:scale>
          <a:sx n="89" d="100"/>
          <a:sy n="89" d="100"/>
        </p:scale>
        <p:origin x="-109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>
      <p:cViewPr varScale="1">
        <p:scale>
          <a:sx n="81" d="100"/>
          <a:sy n="81" d="100"/>
        </p:scale>
        <p:origin x="-3948" y="-84"/>
      </p:cViewPr>
      <p:guideLst>
        <p:guide orient="horz" pos="3144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47115-A0E3-4E21-841E-4DA6B4AF774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70C8D02-780B-42D8-B6D6-F2A5A9B4166D}">
      <dgm:prSet phldrT="[Text]"/>
      <dgm:spPr>
        <a:solidFill>
          <a:srgbClr val="EC7E31"/>
        </a:solidFill>
      </dgm:spPr>
      <dgm:t>
        <a:bodyPr/>
        <a:lstStyle/>
        <a:p>
          <a:r>
            <a:rPr lang="sv-SE" dirty="0"/>
            <a:t>Problem-bakgrund och målgrupps-analys</a:t>
          </a:r>
        </a:p>
      </dgm:t>
    </dgm:pt>
    <dgm:pt modelId="{4AC87A36-F337-4C3F-BD8C-E78447E45F85}" type="parTrans" cxnId="{EEF1968D-F382-4B67-9445-183D42BECDA6}">
      <dgm:prSet/>
      <dgm:spPr/>
      <dgm:t>
        <a:bodyPr/>
        <a:lstStyle/>
        <a:p>
          <a:endParaRPr lang="sv-SE"/>
        </a:p>
      </dgm:t>
    </dgm:pt>
    <dgm:pt modelId="{B9D448C4-E0E4-4822-A261-D9520F145CC7}" type="sibTrans" cxnId="{EEF1968D-F382-4B67-9445-183D42BECDA6}">
      <dgm:prSet/>
      <dgm:spPr/>
      <dgm:t>
        <a:bodyPr/>
        <a:lstStyle/>
        <a:p>
          <a:endParaRPr lang="sv-SE"/>
        </a:p>
      </dgm:t>
    </dgm:pt>
    <dgm:pt modelId="{FE779EF1-149F-478D-96AA-EE31355E7252}">
      <dgm:prSet phldrT="[Text]"/>
      <dgm:spPr>
        <a:solidFill>
          <a:srgbClr val="EC7E31"/>
        </a:solidFill>
      </dgm:spPr>
      <dgm:t>
        <a:bodyPr/>
        <a:lstStyle/>
        <a:p>
          <a:r>
            <a:rPr lang="sv-SE" dirty="0"/>
            <a:t>Uppföljning</a:t>
          </a:r>
        </a:p>
      </dgm:t>
    </dgm:pt>
    <dgm:pt modelId="{8834FB79-D4FE-427D-8BF6-16433F68322A}" type="parTrans" cxnId="{F8906269-7D7C-4D87-8213-ACD9DB9B55E0}">
      <dgm:prSet/>
      <dgm:spPr/>
      <dgm:t>
        <a:bodyPr/>
        <a:lstStyle/>
        <a:p>
          <a:endParaRPr lang="sv-SE"/>
        </a:p>
      </dgm:t>
    </dgm:pt>
    <dgm:pt modelId="{EA8E1A41-B216-4D3F-A473-B9F7AAB41C6F}" type="sibTrans" cxnId="{F8906269-7D7C-4D87-8213-ACD9DB9B55E0}">
      <dgm:prSet/>
      <dgm:spPr/>
      <dgm:t>
        <a:bodyPr/>
        <a:lstStyle/>
        <a:p>
          <a:endParaRPr lang="sv-SE"/>
        </a:p>
      </dgm:t>
    </dgm:pt>
    <dgm:pt modelId="{0A157F26-B636-463F-BF30-20F3DEA98DEF}">
      <dgm:prSet phldrT="[Text]"/>
      <dgm:spPr>
        <a:solidFill>
          <a:srgbClr val="EC7E31"/>
        </a:solidFill>
      </dgm:spPr>
      <dgm:t>
        <a:bodyPr/>
        <a:lstStyle/>
        <a:p>
          <a:r>
            <a:rPr lang="sv-SE" dirty="0"/>
            <a:t>Utvärdering</a:t>
          </a:r>
        </a:p>
      </dgm:t>
    </dgm:pt>
    <dgm:pt modelId="{0933012C-0D66-42AB-A3BD-E219A5038AC9}" type="parTrans" cxnId="{B1B147D7-D2BF-4A63-BCF4-FF03CB1225CD}">
      <dgm:prSet/>
      <dgm:spPr/>
      <dgm:t>
        <a:bodyPr/>
        <a:lstStyle/>
        <a:p>
          <a:endParaRPr lang="sv-SE"/>
        </a:p>
      </dgm:t>
    </dgm:pt>
    <dgm:pt modelId="{B5891E4F-8643-4F34-AA9B-93B1F7C113C0}" type="sibTrans" cxnId="{B1B147D7-D2BF-4A63-BCF4-FF03CB1225CD}">
      <dgm:prSet/>
      <dgm:spPr/>
      <dgm:t>
        <a:bodyPr/>
        <a:lstStyle/>
        <a:p>
          <a:endParaRPr lang="sv-SE"/>
        </a:p>
      </dgm:t>
    </dgm:pt>
    <dgm:pt modelId="{159F5204-E195-455B-92D2-7FE9A0710B78}">
      <dgm:prSet/>
      <dgm:spPr>
        <a:solidFill>
          <a:srgbClr val="EC7E31"/>
        </a:solidFill>
      </dgm:spPr>
      <dgm:t>
        <a:bodyPr/>
        <a:lstStyle/>
        <a:p>
          <a:r>
            <a:rPr lang="sv-SE" dirty="0"/>
            <a:t>Identifiera målbild, sätt effektmål</a:t>
          </a:r>
        </a:p>
      </dgm:t>
    </dgm:pt>
    <dgm:pt modelId="{367A1E6D-A904-4A7D-A344-9223D29A19A2}" type="parTrans" cxnId="{3EFB8E76-89B5-4FC8-A70B-50B43FFAEBDF}">
      <dgm:prSet/>
      <dgm:spPr/>
      <dgm:t>
        <a:bodyPr/>
        <a:lstStyle/>
        <a:p>
          <a:endParaRPr lang="sv-SE"/>
        </a:p>
      </dgm:t>
    </dgm:pt>
    <dgm:pt modelId="{A2F5FCF0-14F8-4A0E-A801-96CE2879D891}" type="sibTrans" cxnId="{3EFB8E76-89B5-4FC8-A70B-50B43FFAEBDF}">
      <dgm:prSet/>
      <dgm:spPr/>
      <dgm:t>
        <a:bodyPr/>
        <a:lstStyle/>
        <a:p>
          <a:endParaRPr lang="sv-SE"/>
        </a:p>
      </dgm:t>
    </dgm:pt>
    <dgm:pt modelId="{FE56A1D2-BDE8-41E0-B9F9-FB55C760289A}">
      <dgm:prSet/>
      <dgm:spPr>
        <a:solidFill>
          <a:srgbClr val="EC7E31"/>
        </a:solidFill>
      </dgm:spPr>
      <dgm:t>
        <a:bodyPr/>
        <a:lstStyle/>
        <a:p>
          <a:r>
            <a:rPr lang="sv-SE" dirty="0"/>
            <a:t>Strategi för att nå målen: </a:t>
          </a:r>
          <a:r>
            <a:rPr lang="sv-SE" dirty="0" err="1"/>
            <a:t>kommuni-kationsmål</a:t>
          </a:r>
          <a:r>
            <a:rPr lang="sv-SE" dirty="0"/>
            <a:t> och val av aktiviteter</a:t>
          </a:r>
        </a:p>
      </dgm:t>
    </dgm:pt>
    <dgm:pt modelId="{E4191A03-FBE1-4E28-8F38-72BC32A8BB93}" type="parTrans" cxnId="{B953FD2C-0729-4009-9ED6-DA72401D747E}">
      <dgm:prSet/>
      <dgm:spPr/>
      <dgm:t>
        <a:bodyPr/>
        <a:lstStyle/>
        <a:p>
          <a:endParaRPr lang="sv-SE"/>
        </a:p>
      </dgm:t>
    </dgm:pt>
    <dgm:pt modelId="{5EE1D463-F3E1-4505-9FBC-669040F354BA}" type="sibTrans" cxnId="{B953FD2C-0729-4009-9ED6-DA72401D747E}">
      <dgm:prSet/>
      <dgm:spPr/>
      <dgm:t>
        <a:bodyPr/>
        <a:lstStyle/>
        <a:p>
          <a:endParaRPr lang="sv-SE"/>
        </a:p>
      </dgm:t>
    </dgm:pt>
    <dgm:pt modelId="{50026488-3C4F-4127-AB02-A2189D78CE4A}">
      <dgm:prSet/>
      <dgm:spPr>
        <a:solidFill>
          <a:srgbClr val="EC7E31"/>
        </a:solidFill>
      </dgm:spPr>
      <dgm:t>
        <a:bodyPr/>
        <a:lstStyle/>
        <a:p>
          <a:r>
            <a:rPr lang="sv-SE" dirty="0"/>
            <a:t>Genomförande av aktiviteter</a:t>
          </a:r>
        </a:p>
      </dgm:t>
    </dgm:pt>
    <dgm:pt modelId="{BDFDF0CF-5483-4B63-8607-C35DDECE7C11}" type="parTrans" cxnId="{141D68CC-8C21-4879-A901-BED0EA0E4985}">
      <dgm:prSet/>
      <dgm:spPr/>
      <dgm:t>
        <a:bodyPr/>
        <a:lstStyle/>
        <a:p>
          <a:endParaRPr lang="sv-SE"/>
        </a:p>
      </dgm:t>
    </dgm:pt>
    <dgm:pt modelId="{6E449B86-7CED-49A0-A4F0-6201C3E3C9CC}" type="sibTrans" cxnId="{141D68CC-8C21-4879-A901-BED0EA0E4985}">
      <dgm:prSet/>
      <dgm:spPr/>
      <dgm:t>
        <a:bodyPr/>
        <a:lstStyle/>
        <a:p>
          <a:endParaRPr lang="sv-SE"/>
        </a:p>
      </dgm:t>
    </dgm:pt>
    <dgm:pt modelId="{FF034B8E-28F5-497E-AE72-39DCF00EE254}" type="pres">
      <dgm:prSet presAssocID="{21547115-A0E3-4E21-841E-4DA6B4AF7748}" presName="Name0" presStyleCnt="0">
        <dgm:presLayoutVars>
          <dgm:dir/>
          <dgm:resizeHandles val="exact"/>
        </dgm:presLayoutVars>
      </dgm:prSet>
      <dgm:spPr/>
    </dgm:pt>
    <dgm:pt modelId="{64FC8233-3E6B-41A1-9074-9E53B571E7D2}" type="pres">
      <dgm:prSet presAssocID="{A70C8D02-780B-42D8-B6D6-F2A5A9B4166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54A828F-1299-4E6E-A87F-5D1A010E46DC}" type="pres">
      <dgm:prSet presAssocID="{B9D448C4-E0E4-4822-A261-D9520F145CC7}" presName="sibTrans" presStyleLbl="sibTrans2D1" presStyleIdx="0" presStyleCnt="5"/>
      <dgm:spPr/>
      <dgm:t>
        <a:bodyPr/>
        <a:lstStyle/>
        <a:p>
          <a:endParaRPr lang="sv-SE"/>
        </a:p>
      </dgm:t>
    </dgm:pt>
    <dgm:pt modelId="{00009511-98B7-430C-96E4-503710E620CF}" type="pres">
      <dgm:prSet presAssocID="{B9D448C4-E0E4-4822-A261-D9520F145CC7}" presName="connectorText" presStyleLbl="sibTrans2D1" presStyleIdx="0" presStyleCnt="5"/>
      <dgm:spPr/>
      <dgm:t>
        <a:bodyPr/>
        <a:lstStyle/>
        <a:p>
          <a:endParaRPr lang="sv-SE"/>
        </a:p>
      </dgm:t>
    </dgm:pt>
    <dgm:pt modelId="{F18E66B8-7641-48AF-B0F7-1DD4BEF0A9EC}" type="pres">
      <dgm:prSet presAssocID="{159F5204-E195-455B-92D2-7FE9A0710B7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10EBCC9-BE9C-4B14-922E-A33DF04913F7}" type="pres">
      <dgm:prSet presAssocID="{A2F5FCF0-14F8-4A0E-A801-96CE2879D891}" presName="sibTrans" presStyleLbl="sibTrans2D1" presStyleIdx="1" presStyleCnt="5"/>
      <dgm:spPr/>
      <dgm:t>
        <a:bodyPr/>
        <a:lstStyle/>
        <a:p>
          <a:endParaRPr lang="sv-SE"/>
        </a:p>
      </dgm:t>
    </dgm:pt>
    <dgm:pt modelId="{EB5EAA0D-0590-4228-AE27-873504A5F421}" type="pres">
      <dgm:prSet presAssocID="{A2F5FCF0-14F8-4A0E-A801-96CE2879D891}" presName="connectorText" presStyleLbl="sibTrans2D1" presStyleIdx="1" presStyleCnt="5"/>
      <dgm:spPr/>
      <dgm:t>
        <a:bodyPr/>
        <a:lstStyle/>
        <a:p>
          <a:endParaRPr lang="sv-SE"/>
        </a:p>
      </dgm:t>
    </dgm:pt>
    <dgm:pt modelId="{C1172970-2760-421F-99AF-73A4A24C4ECF}" type="pres">
      <dgm:prSet presAssocID="{FE56A1D2-BDE8-41E0-B9F9-FB55C76028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4D55300-4BCB-4ECF-ACFD-51B0AF37AC56}" type="pres">
      <dgm:prSet presAssocID="{5EE1D463-F3E1-4505-9FBC-669040F354BA}" presName="sibTrans" presStyleLbl="sibTrans2D1" presStyleIdx="2" presStyleCnt="5"/>
      <dgm:spPr/>
      <dgm:t>
        <a:bodyPr/>
        <a:lstStyle/>
        <a:p>
          <a:endParaRPr lang="sv-SE"/>
        </a:p>
      </dgm:t>
    </dgm:pt>
    <dgm:pt modelId="{029D6193-4D92-4A74-9693-84CA9DB07532}" type="pres">
      <dgm:prSet presAssocID="{5EE1D463-F3E1-4505-9FBC-669040F354BA}" presName="connectorText" presStyleLbl="sibTrans2D1" presStyleIdx="2" presStyleCnt="5"/>
      <dgm:spPr/>
      <dgm:t>
        <a:bodyPr/>
        <a:lstStyle/>
        <a:p>
          <a:endParaRPr lang="sv-SE"/>
        </a:p>
      </dgm:t>
    </dgm:pt>
    <dgm:pt modelId="{62EBB818-61DE-4102-B81A-A8C4276D9E5F}" type="pres">
      <dgm:prSet presAssocID="{50026488-3C4F-4127-AB02-A2189D78CE4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5399B4E-2351-4FB5-927C-362081C736EF}" type="pres">
      <dgm:prSet presAssocID="{6E449B86-7CED-49A0-A4F0-6201C3E3C9CC}" presName="sibTrans" presStyleLbl="sibTrans2D1" presStyleIdx="3" presStyleCnt="5"/>
      <dgm:spPr/>
      <dgm:t>
        <a:bodyPr/>
        <a:lstStyle/>
        <a:p>
          <a:endParaRPr lang="sv-SE"/>
        </a:p>
      </dgm:t>
    </dgm:pt>
    <dgm:pt modelId="{4AA179CE-AB12-41D4-B5AF-6135C735506A}" type="pres">
      <dgm:prSet presAssocID="{6E449B86-7CED-49A0-A4F0-6201C3E3C9CC}" presName="connectorText" presStyleLbl="sibTrans2D1" presStyleIdx="3" presStyleCnt="5"/>
      <dgm:spPr/>
      <dgm:t>
        <a:bodyPr/>
        <a:lstStyle/>
        <a:p>
          <a:endParaRPr lang="sv-SE"/>
        </a:p>
      </dgm:t>
    </dgm:pt>
    <dgm:pt modelId="{50736FE9-0336-4307-95A1-2279F68EA800}" type="pres">
      <dgm:prSet presAssocID="{FE779EF1-149F-478D-96AA-EE31355E725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29B22CB-30B6-4E9C-A0FC-7460822FD0C1}" type="pres">
      <dgm:prSet presAssocID="{EA8E1A41-B216-4D3F-A473-B9F7AAB41C6F}" presName="sibTrans" presStyleLbl="sibTrans2D1" presStyleIdx="4" presStyleCnt="5"/>
      <dgm:spPr/>
      <dgm:t>
        <a:bodyPr/>
        <a:lstStyle/>
        <a:p>
          <a:endParaRPr lang="sv-SE"/>
        </a:p>
      </dgm:t>
    </dgm:pt>
    <dgm:pt modelId="{F62E1270-62C2-4746-9D74-40CA327B3AFB}" type="pres">
      <dgm:prSet presAssocID="{EA8E1A41-B216-4D3F-A473-B9F7AAB41C6F}" presName="connectorText" presStyleLbl="sibTrans2D1" presStyleIdx="4" presStyleCnt="5"/>
      <dgm:spPr/>
      <dgm:t>
        <a:bodyPr/>
        <a:lstStyle/>
        <a:p>
          <a:endParaRPr lang="sv-SE"/>
        </a:p>
      </dgm:t>
    </dgm:pt>
    <dgm:pt modelId="{E5B3D588-3EF0-4484-89A3-B486E2464339}" type="pres">
      <dgm:prSet presAssocID="{0A157F26-B636-463F-BF30-20F3DEA98D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E3C9B3D5-4F08-4F28-B188-CD35D6EF2AA9}" type="presOf" srcId="{EA8E1A41-B216-4D3F-A473-B9F7AAB41C6F}" destId="{F62E1270-62C2-4746-9D74-40CA327B3AFB}" srcOrd="1" destOrd="0" presId="urn:microsoft.com/office/officeart/2005/8/layout/process1"/>
    <dgm:cxn modelId="{00848123-4940-4B20-86D4-8D526F163C39}" type="presOf" srcId="{6E449B86-7CED-49A0-A4F0-6201C3E3C9CC}" destId="{4AA179CE-AB12-41D4-B5AF-6135C735506A}" srcOrd="1" destOrd="0" presId="urn:microsoft.com/office/officeart/2005/8/layout/process1"/>
    <dgm:cxn modelId="{CFA5339D-19F3-42B2-9624-BF76C317044B}" type="presOf" srcId="{50026488-3C4F-4127-AB02-A2189D78CE4A}" destId="{62EBB818-61DE-4102-B81A-A8C4276D9E5F}" srcOrd="0" destOrd="0" presId="urn:microsoft.com/office/officeart/2005/8/layout/process1"/>
    <dgm:cxn modelId="{15FCB62D-CF1A-473B-9AA9-4DEE1CDD01AF}" type="presOf" srcId="{B9D448C4-E0E4-4822-A261-D9520F145CC7}" destId="{00009511-98B7-430C-96E4-503710E620CF}" srcOrd="1" destOrd="0" presId="urn:microsoft.com/office/officeart/2005/8/layout/process1"/>
    <dgm:cxn modelId="{F8906269-7D7C-4D87-8213-ACD9DB9B55E0}" srcId="{21547115-A0E3-4E21-841E-4DA6B4AF7748}" destId="{FE779EF1-149F-478D-96AA-EE31355E7252}" srcOrd="4" destOrd="0" parTransId="{8834FB79-D4FE-427D-8BF6-16433F68322A}" sibTransId="{EA8E1A41-B216-4D3F-A473-B9F7AAB41C6F}"/>
    <dgm:cxn modelId="{1AF2A939-3618-4B69-BD94-AD4989FE333A}" type="presOf" srcId="{EA8E1A41-B216-4D3F-A473-B9F7AAB41C6F}" destId="{B29B22CB-30B6-4E9C-A0FC-7460822FD0C1}" srcOrd="0" destOrd="0" presId="urn:microsoft.com/office/officeart/2005/8/layout/process1"/>
    <dgm:cxn modelId="{796A66C4-8CC5-47CD-8CBD-722012BA1D73}" type="presOf" srcId="{21547115-A0E3-4E21-841E-4DA6B4AF7748}" destId="{FF034B8E-28F5-497E-AE72-39DCF00EE254}" srcOrd="0" destOrd="0" presId="urn:microsoft.com/office/officeart/2005/8/layout/process1"/>
    <dgm:cxn modelId="{AB0B3A72-350F-4C34-9F9B-06AA7B247627}" type="presOf" srcId="{5EE1D463-F3E1-4505-9FBC-669040F354BA}" destId="{029D6193-4D92-4A74-9693-84CA9DB07532}" srcOrd="1" destOrd="0" presId="urn:microsoft.com/office/officeart/2005/8/layout/process1"/>
    <dgm:cxn modelId="{B1B147D7-D2BF-4A63-BCF4-FF03CB1225CD}" srcId="{21547115-A0E3-4E21-841E-4DA6B4AF7748}" destId="{0A157F26-B636-463F-BF30-20F3DEA98DEF}" srcOrd="5" destOrd="0" parTransId="{0933012C-0D66-42AB-A3BD-E219A5038AC9}" sibTransId="{B5891E4F-8643-4F34-AA9B-93B1F7C113C0}"/>
    <dgm:cxn modelId="{230A54A3-3CA4-4000-A4B3-EC5EA58F1814}" type="presOf" srcId="{6E449B86-7CED-49A0-A4F0-6201C3E3C9CC}" destId="{65399B4E-2351-4FB5-927C-362081C736EF}" srcOrd="0" destOrd="0" presId="urn:microsoft.com/office/officeart/2005/8/layout/process1"/>
    <dgm:cxn modelId="{6B55E0F6-F779-434C-BA4B-B5851B47C6FE}" type="presOf" srcId="{159F5204-E195-455B-92D2-7FE9A0710B78}" destId="{F18E66B8-7641-48AF-B0F7-1DD4BEF0A9EC}" srcOrd="0" destOrd="0" presId="urn:microsoft.com/office/officeart/2005/8/layout/process1"/>
    <dgm:cxn modelId="{EEF1968D-F382-4B67-9445-183D42BECDA6}" srcId="{21547115-A0E3-4E21-841E-4DA6B4AF7748}" destId="{A70C8D02-780B-42D8-B6D6-F2A5A9B4166D}" srcOrd="0" destOrd="0" parTransId="{4AC87A36-F337-4C3F-BD8C-E78447E45F85}" sibTransId="{B9D448C4-E0E4-4822-A261-D9520F145CC7}"/>
    <dgm:cxn modelId="{82FADCF5-1D17-49F6-98A0-F566EBE5ECC7}" type="presOf" srcId="{A2F5FCF0-14F8-4A0E-A801-96CE2879D891}" destId="{EB5EAA0D-0590-4228-AE27-873504A5F421}" srcOrd="1" destOrd="0" presId="urn:microsoft.com/office/officeart/2005/8/layout/process1"/>
    <dgm:cxn modelId="{B953FD2C-0729-4009-9ED6-DA72401D747E}" srcId="{21547115-A0E3-4E21-841E-4DA6B4AF7748}" destId="{FE56A1D2-BDE8-41E0-B9F9-FB55C760289A}" srcOrd="2" destOrd="0" parTransId="{E4191A03-FBE1-4E28-8F38-72BC32A8BB93}" sibTransId="{5EE1D463-F3E1-4505-9FBC-669040F354BA}"/>
    <dgm:cxn modelId="{B0323535-168A-4884-9FF5-3826132E40B7}" type="presOf" srcId="{FE779EF1-149F-478D-96AA-EE31355E7252}" destId="{50736FE9-0336-4307-95A1-2279F68EA800}" srcOrd="0" destOrd="0" presId="urn:microsoft.com/office/officeart/2005/8/layout/process1"/>
    <dgm:cxn modelId="{51DBB77D-5E90-4F04-87C0-F4D066FB4F58}" type="presOf" srcId="{FE56A1D2-BDE8-41E0-B9F9-FB55C760289A}" destId="{C1172970-2760-421F-99AF-73A4A24C4ECF}" srcOrd="0" destOrd="0" presId="urn:microsoft.com/office/officeart/2005/8/layout/process1"/>
    <dgm:cxn modelId="{A8A498A3-13C3-484E-A060-109722D8F30D}" type="presOf" srcId="{B9D448C4-E0E4-4822-A261-D9520F145CC7}" destId="{654A828F-1299-4E6E-A87F-5D1A010E46DC}" srcOrd="0" destOrd="0" presId="urn:microsoft.com/office/officeart/2005/8/layout/process1"/>
    <dgm:cxn modelId="{D66233F9-A9F7-4A16-BB77-14C28F243CA4}" type="presOf" srcId="{5EE1D463-F3E1-4505-9FBC-669040F354BA}" destId="{A4D55300-4BCB-4ECF-ACFD-51B0AF37AC56}" srcOrd="0" destOrd="0" presId="urn:microsoft.com/office/officeart/2005/8/layout/process1"/>
    <dgm:cxn modelId="{E79EFBF4-9B67-4E41-983F-A4D254A695F5}" type="presOf" srcId="{A2F5FCF0-14F8-4A0E-A801-96CE2879D891}" destId="{F10EBCC9-BE9C-4B14-922E-A33DF04913F7}" srcOrd="0" destOrd="0" presId="urn:microsoft.com/office/officeart/2005/8/layout/process1"/>
    <dgm:cxn modelId="{AD152DB3-0C97-4B12-98F8-23BC3FE35DD4}" type="presOf" srcId="{A70C8D02-780B-42D8-B6D6-F2A5A9B4166D}" destId="{64FC8233-3E6B-41A1-9074-9E53B571E7D2}" srcOrd="0" destOrd="0" presId="urn:microsoft.com/office/officeart/2005/8/layout/process1"/>
    <dgm:cxn modelId="{141D68CC-8C21-4879-A901-BED0EA0E4985}" srcId="{21547115-A0E3-4E21-841E-4DA6B4AF7748}" destId="{50026488-3C4F-4127-AB02-A2189D78CE4A}" srcOrd="3" destOrd="0" parTransId="{BDFDF0CF-5483-4B63-8607-C35DDECE7C11}" sibTransId="{6E449B86-7CED-49A0-A4F0-6201C3E3C9CC}"/>
    <dgm:cxn modelId="{8F08A2BB-B234-4A53-94CE-CDE011F02C2B}" type="presOf" srcId="{0A157F26-B636-463F-BF30-20F3DEA98DEF}" destId="{E5B3D588-3EF0-4484-89A3-B486E2464339}" srcOrd="0" destOrd="0" presId="urn:microsoft.com/office/officeart/2005/8/layout/process1"/>
    <dgm:cxn modelId="{3EFB8E76-89B5-4FC8-A70B-50B43FFAEBDF}" srcId="{21547115-A0E3-4E21-841E-4DA6B4AF7748}" destId="{159F5204-E195-455B-92D2-7FE9A0710B78}" srcOrd="1" destOrd="0" parTransId="{367A1E6D-A904-4A7D-A344-9223D29A19A2}" sibTransId="{A2F5FCF0-14F8-4A0E-A801-96CE2879D891}"/>
    <dgm:cxn modelId="{E2830094-41D2-4B27-94BC-F7860555DFB1}" type="presParOf" srcId="{FF034B8E-28F5-497E-AE72-39DCF00EE254}" destId="{64FC8233-3E6B-41A1-9074-9E53B571E7D2}" srcOrd="0" destOrd="0" presId="urn:microsoft.com/office/officeart/2005/8/layout/process1"/>
    <dgm:cxn modelId="{C936FBD1-F961-4395-8719-22B5D1DB5E5E}" type="presParOf" srcId="{FF034B8E-28F5-497E-AE72-39DCF00EE254}" destId="{654A828F-1299-4E6E-A87F-5D1A010E46DC}" srcOrd="1" destOrd="0" presId="urn:microsoft.com/office/officeart/2005/8/layout/process1"/>
    <dgm:cxn modelId="{4C7A4207-8275-41A6-AF78-BF948EB758C0}" type="presParOf" srcId="{654A828F-1299-4E6E-A87F-5D1A010E46DC}" destId="{00009511-98B7-430C-96E4-503710E620CF}" srcOrd="0" destOrd="0" presId="urn:microsoft.com/office/officeart/2005/8/layout/process1"/>
    <dgm:cxn modelId="{49A5DCC5-55F3-4DB0-8650-3EC968BCE20F}" type="presParOf" srcId="{FF034B8E-28F5-497E-AE72-39DCF00EE254}" destId="{F18E66B8-7641-48AF-B0F7-1DD4BEF0A9EC}" srcOrd="2" destOrd="0" presId="urn:microsoft.com/office/officeart/2005/8/layout/process1"/>
    <dgm:cxn modelId="{30B0D0CA-53B2-40D6-9D7F-A3126B1E93B2}" type="presParOf" srcId="{FF034B8E-28F5-497E-AE72-39DCF00EE254}" destId="{F10EBCC9-BE9C-4B14-922E-A33DF04913F7}" srcOrd="3" destOrd="0" presId="urn:microsoft.com/office/officeart/2005/8/layout/process1"/>
    <dgm:cxn modelId="{3387B052-8F66-453B-8F1E-B408F4EA0A4D}" type="presParOf" srcId="{F10EBCC9-BE9C-4B14-922E-A33DF04913F7}" destId="{EB5EAA0D-0590-4228-AE27-873504A5F421}" srcOrd="0" destOrd="0" presId="urn:microsoft.com/office/officeart/2005/8/layout/process1"/>
    <dgm:cxn modelId="{66C021A9-C55E-459F-81D8-0AF82A233970}" type="presParOf" srcId="{FF034B8E-28F5-497E-AE72-39DCF00EE254}" destId="{C1172970-2760-421F-99AF-73A4A24C4ECF}" srcOrd="4" destOrd="0" presId="urn:microsoft.com/office/officeart/2005/8/layout/process1"/>
    <dgm:cxn modelId="{2547C557-2643-4362-BE1A-D4AE6E05212D}" type="presParOf" srcId="{FF034B8E-28F5-497E-AE72-39DCF00EE254}" destId="{A4D55300-4BCB-4ECF-ACFD-51B0AF37AC56}" srcOrd="5" destOrd="0" presId="urn:microsoft.com/office/officeart/2005/8/layout/process1"/>
    <dgm:cxn modelId="{4CBC886A-8753-44BD-807C-70F9501A552D}" type="presParOf" srcId="{A4D55300-4BCB-4ECF-ACFD-51B0AF37AC56}" destId="{029D6193-4D92-4A74-9693-84CA9DB07532}" srcOrd="0" destOrd="0" presId="urn:microsoft.com/office/officeart/2005/8/layout/process1"/>
    <dgm:cxn modelId="{60789C39-6ED4-4FD3-B7AB-E8AF36CBDA92}" type="presParOf" srcId="{FF034B8E-28F5-497E-AE72-39DCF00EE254}" destId="{62EBB818-61DE-4102-B81A-A8C4276D9E5F}" srcOrd="6" destOrd="0" presId="urn:microsoft.com/office/officeart/2005/8/layout/process1"/>
    <dgm:cxn modelId="{F7A28DB2-877B-4810-9386-9A188C3D16D2}" type="presParOf" srcId="{FF034B8E-28F5-497E-AE72-39DCF00EE254}" destId="{65399B4E-2351-4FB5-927C-362081C736EF}" srcOrd="7" destOrd="0" presId="urn:microsoft.com/office/officeart/2005/8/layout/process1"/>
    <dgm:cxn modelId="{7A02F790-4F69-4ACC-ACE4-62E85ABB67F7}" type="presParOf" srcId="{65399B4E-2351-4FB5-927C-362081C736EF}" destId="{4AA179CE-AB12-41D4-B5AF-6135C735506A}" srcOrd="0" destOrd="0" presId="urn:microsoft.com/office/officeart/2005/8/layout/process1"/>
    <dgm:cxn modelId="{00AF621E-BCC0-4D5D-9967-2E2FBFA91395}" type="presParOf" srcId="{FF034B8E-28F5-497E-AE72-39DCF00EE254}" destId="{50736FE9-0336-4307-95A1-2279F68EA800}" srcOrd="8" destOrd="0" presId="urn:microsoft.com/office/officeart/2005/8/layout/process1"/>
    <dgm:cxn modelId="{AB9BBF10-B3DE-4315-AD72-3DCCA825C999}" type="presParOf" srcId="{FF034B8E-28F5-497E-AE72-39DCF00EE254}" destId="{B29B22CB-30B6-4E9C-A0FC-7460822FD0C1}" srcOrd="9" destOrd="0" presId="urn:microsoft.com/office/officeart/2005/8/layout/process1"/>
    <dgm:cxn modelId="{24E6FA7A-6F70-417E-9328-FA80CC011D79}" type="presParOf" srcId="{B29B22CB-30B6-4E9C-A0FC-7460822FD0C1}" destId="{F62E1270-62C2-4746-9D74-40CA327B3AFB}" srcOrd="0" destOrd="0" presId="urn:microsoft.com/office/officeart/2005/8/layout/process1"/>
    <dgm:cxn modelId="{EBF169F4-3597-405C-A120-78E3993BFB80}" type="presParOf" srcId="{FF034B8E-28F5-497E-AE72-39DCF00EE254}" destId="{E5B3D588-3EF0-4484-89A3-B486E246433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C8233-3E6B-41A1-9074-9E53B571E7D2}">
      <dsp:nvSpPr>
        <dsp:cNvPr id="0" name=""/>
        <dsp:cNvSpPr/>
      </dsp:nvSpPr>
      <dsp:spPr>
        <a:xfrm>
          <a:off x="0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Problem-bakgrund och målgrupps-analys</a:t>
          </a:r>
        </a:p>
      </dsp:txBody>
      <dsp:txXfrm>
        <a:off x="21184" y="1813728"/>
        <a:ext cx="903875" cy="680898"/>
      </dsp:txXfrm>
    </dsp:sp>
    <dsp:sp modelId="{654A828F-1299-4E6E-A87F-5D1A010E46DC}">
      <dsp:nvSpPr>
        <dsp:cNvPr id="0" name=""/>
        <dsp:cNvSpPr/>
      </dsp:nvSpPr>
      <dsp:spPr>
        <a:xfrm>
          <a:off x="1040867" y="2036843"/>
          <a:ext cx="200603" cy="234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/>
        </a:p>
      </dsp:txBody>
      <dsp:txXfrm>
        <a:off x="1040867" y="2083777"/>
        <a:ext cx="140422" cy="140800"/>
      </dsp:txXfrm>
    </dsp:sp>
    <dsp:sp modelId="{F18E66B8-7641-48AF-B0F7-1DD4BEF0A9EC}">
      <dsp:nvSpPr>
        <dsp:cNvPr id="0" name=""/>
        <dsp:cNvSpPr/>
      </dsp:nvSpPr>
      <dsp:spPr>
        <a:xfrm>
          <a:off x="1324740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Identifiera målbild, sätt effektmål</a:t>
          </a:r>
        </a:p>
      </dsp:txBody>
      <dsp:txXfrm>
        <a:off x="1345924" y="1813728"/>
        <a:ext cx="903875" cy="680898"/>
      </dsp:txXfrm>
    </dsp:sp>
    <dsp:sp modelId="{F10EBCC9-BE9C-4B14-922E-A33DF04913F7}">
      <dsp:nvSpPr>
        <dsp:cNvPr id="0" name=""/>
        <dsp:cNvSpPr/>
      </dsp:nvSpPr>
      <dsp:spPr>
        <a:xfrm>
          <a:off x="2365607" y="2036843"/>
          <a:ext cx="200603" cy="234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/>
        </a:p>
      </dsp:txBody>
      <dsp:txXfrm>
        <a:off x="2365607" y="2083777"/>
        <a:ext cx="140422" cy="140800"/>
      </dsp:txXfrm>
    </dsp:sp>
    <dsp:sp modelId="{C1172970-2760-421F-99AF-73A4A24C4ECF}">
      <dsp:nvSpPr>
        <dsp:cNvPr id="0" name=""/>
        <dsp:cNvSpPr/>
      </dsp:nvSpPr>
      <dsp:spPr>
        <a:xfrm>
          <a:off x="2649480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Strategi för att nå målen: </a:t>
          </a:r>
          <a:r>
            <a:rPr lang="sv-SE" sz="900" kern="1200" dirty="0" err="1"/>
            <a:t>kommuni-kationsmål</a:t>
          </a:r>
          <a:r>
            <a:rPr lang="sv-SE" sz="900" kern="1200" dirty="0"/>
            <a:t> och val av aktiviteter</a:t>
          </a:r>
        </a:p>
      </dsp:txBody>
      <dsp:txXfrm>
        <a:off x="2670664" y="1813728"/>
        <a:ext cx="903875" cy="680898"/>
      </dsp:txXfrm>
    </dsp:sp>
    <dsp:sp modelId="{A4D55300-4BCB-4ECF-ACFD-51B0AF37AC56}">
      <dsp:nvSpPr>
        <dsp:cNvPr id="0" name=""/>
        <dsp:cNvSpPr/>
      </dsp:nvSpPr>
      <dsp:spPr>
        <a:xfrm>
          <a:off x="3690347" y="2036843"/>
          <a:ext cx="200603" cy="234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/>
        </a:p>
      </dsp:txBody>
      <dsp:txXfrm>
        <a:off x="3690347" y="2083777"/>
        <a:ext cx="140422" cy="140800"/>
      </dsp:txXfrm>
    </dsp:sp>
    <dsp:sp modelId="{62EBB818-61DE-4102-B81A-A8C4276D9E5F}">
      <dsp:nvSpPr>
        <dsp:cNvPr id="0" name=""/>
        <dsp:cNvSpPr/>
      </dsp:nvSpPr>
      <dsp:spPr>
        <a:xfrm>
          <a:off x="3974220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Genomförande av aktiviteter</a:t>
          </a:r>
        </a:p>
      </dsp:txBody>
      <dsp:txXfrm>
        <a:off x="3995404" y="1813728"/>
        <a:ext cx="903875" cy="680898"/>
      </dsp:txXfrm>
    </dsp:sp>
    <dsp:sp modelId="{65399B4E-2351-4FB5-927C-362081C736EF}">
      <dsp:nvSpPr>
        <dsp:cNvPr id="0" name=""/>
        <dsp:cNvSpPr/>
      </dsp:nvSpPr>
      <dsp:spPr>
        <a:xfrm>
          <a:off x="5015087" y="2036843"/>
          <a:ext cx="200603" cy="234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/>
        </a:p>
      </dsp:txBody>
      <dsp:txXfrm>
        <a:off x="5015087" y="2083777"/>
        <a:ext cx="140422" cy="140800"/>
      </dsp:txXfrm>
    </dsp:sp>
    <dsp:sp modelId="{50736FE9-0336-4307-95A1-2279F68EA800}">
      <dsp:nvSpPr>
        <dsp:cNvPr id="0" name=""/>
        <dsp:cNvSpPr/>
      </dsp:nvSpPr>
      <dsp:spPr>
        <a:xfrm>
          <a:off x="5298960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Uppföljning</a:t>
          </a:r>
        </a:p>
      </dsp:txBody>
      <dsp:txXfrm>
        <a:off x="5320144" y="1813728"/>
        <a:ext cx="903875" cy="680898"/>
      </dsp:txXfrm>
    </dsp:sp>
    <dsp:sp modelId="{B29B22CB-30B6-4E9C-A0FC-7460822FD0C1}">
      <dsp:nvSpPr>
        <dsp:cNvPr id="0" name=""/>
        <dsp:cNvSpPr/>
      </dsp:nvSpPr>
      <dsp:spPr>
        <a:xfrm>
          <a:off x="6339828" y="2036843"/>
          <a:ext cx="200603" cy="234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/>
        </a:p>
      </dsp:txBody>
      <dsp:txXfrm>
        <a:off x="6339828" y="2083777"/>
        <a:ext cx="140422" cy="140800"/>
      </dsp:txXfrm>
    </dsp:sp>
    <dsp:sp modelId="{E5B3D588-3EF0-4484-89A3-B486E2464339}">
      <dsp:nvSpPr>
        <dsp:cNvPr id="0" name=""/>
        <dsp:cNvSpPr/>
      </dsp:nvSpPr>
      <dsp:spPr>
        <a:xfrm>
          <a:off x="6623701" y="1792544"/>
          <a:ext cx="946243" cy="723266"/>
        </a:xfrm>
        <a:prstGeom prst="roundRect">
          <a:avLst>
            <a:gd name="adj" fmla="val 10000"/>
          </a:avLst>
        </a:prstGeom>
        <a:solidFill>
          <a:srgbClr val="EC7E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/>
            <a:t>Utvärdering</a:t>
          </a:r>
        </a:p>
      </dsp:txBody>
      <dsp:txXfrm>
        <a:off x="6644885" y="1813728"/>
        <a:ext cx="903875" cy="680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3725"/>
            <a:ext cx="2967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483725"/>
            <a:ext cx="29670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099CC03-0A68-4FE0-901C-BABC70936B6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229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5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6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8438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9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FEE2625-1DD8-4C13-A5BB-5C2E4DEB110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888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2625-1DD8-4C13-A5BB-5C2E4DEB1102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1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C0E64C-53BB-4CC4-95A5-0C9469B6777C}" type="slidenum">
              <a:rPr lang="sv-SE" altLang="sv-SE" sz="1200" smtClean="0">
                <a:latin typeface="Times New Roman" panose="02020603050405020304" pitchFamily="18" charset="0"/>
              </a:rPr>
              <a:pPr/>
              <a:t>6</a:t>
            </a:fld>
            <a:endParaRPr lang="sv-SE" altLang="sv-SE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5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0F7A7-DA63-4A74-9242-8131DBB6E08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46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88913"/>
            <a:ext cx="5715000" cy="2055812"/>
          </a:xfrm>
        </p:spPr>
        <p:txBody>
          <a:bodyPr anchor="b"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2667000"/>
            <a:ext cx="5715000" cy="2971800"/>
          </a:xfrm>
          <a:noFill/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CBA474-F9D6-49A5-ABE8-16828E6B12A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2879725" cy="215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15371" name="Picture 11" descr="li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8AEE8C-A199-41A7-B184-28B82AFCAA4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4938" y="571500"/>
            <a:ext cx="1906587" cy="53784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62000" y="571500"/>
            <a:ext cx="5570538" cy="5378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86317E-04A6-4579-8EF4-5144A4F297E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03575" y="188913"/>
            <a:ext cx="5715000" cy="2055812"/>
          </a:xfrm>
        </p:spPr>
        <p:txBody>
          <a:bodyPr anchor="b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2667000"/>
            <a:ext cx="5715000" cy="2971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A16ED3-43AA-42FD-B03D-1C542D37AD7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6331" name="Rectangle 11"/>
          <p:cNvSpPr>
            <a:spLocks noChangeArrowheads="1"/>
          </p:cNvSpPr>
          <p:nvPr userDrawn="1"/>
        </p:nvSpPr>
        <p:spPr bwMode="auto">
          <a:xfrm>
            <a:off x="0" y="0"/>
            <a:ext cx="2879725" cy="215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56332" name="Picture 12" descr="lig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022CF4-6C19-4A3A-BC03-E4C52FDFA96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188EC-6209-488B-88C5-106600E68BC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385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2963" y="1773238"/>
            <a:ext cx="3738562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842FB-563A-4F48-97E8-6486700E14E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D053-0DD1-4455-919E-B92BF389C5F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8601C-223C-4704-9DD8-968F10FCE3E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F09FB-1CD1-4F17-9157-097B64E3545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E0D18-3350-416B-928E-D8982112411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A58008-0BF1-4306-8D2F-666B0748070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C564CB-5E64-4631-A6CA-8050EB111D9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86152-3C2A-494B-8C5F-6BB65B3CDD7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4938" y="571500"/>
            <a:ext cx="1906587" cy="53784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62000" y="571500"/>
            <a:ext cx="5570538" cy="5378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DD70FF-7B75-45BF-8294-77977B1AA2D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88913"/>
            <a:ext cx="5715000" cy="2055812"/>
          </a:xfrm>
        </p:spPr>
        <p:txBody>
          <a:bodyPr anchor="b"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2667000"/>
            <a:ext cx="5715000" cy="29718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320FC7-5F3F-4362-835B-9498AB82E24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2879725" cy="215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58375" name="Picture 7" descr="li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BEF0F-B67F-4A34-A14E-790531287C6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4D232-1CB6-4303-845D-3EFB901354D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385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2963" y="1773238"/>
            <a:ext cx="3738562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98347-77D5-4A33-BF17-66A9E5D03A2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D869-202C-49A8-A00D-7624EB6C38B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708F95-A36C-41A9-99CC-B9B45EA9DA1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76A4B-A93F-46E7-B0E0-5626BD64600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4DC7B7-A412-447E-815F-17DFA7FF51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EDBE5-BBEC-4B6C-B644-5C75DAF50BA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30F24D-E04C-4993-AC75-D729C7F8604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13093-A715-4553-8CF6-0B0997A24D2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4938" y="571500"/>
            <a:ext cx="1906587" cy="53784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62000" y="571500"/>
            <a:ext cx="5570538" cy="5378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2FD554-2400-4952-9795-5E03F488F08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88913"/>
            <a:ext cx="5715000" cy="2055812"/>
          </a:xfrm>
        </p:spPr>
        <p:txBody>
          <a:bodyPr anchor="b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2667000"/>
            <a:ext cx="5715000" cy="2971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DB2A49-E5F2-411E-94C9-87C735C5EF5D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0422" name="Rectangle 6"/>
          <p:cNvSpPr>
            <a:spLocks noChangeArrowheads="1"/>
          </p:cNvSpPr>
          <p:nvPr userDrawn="1"/>
        </p:nvSpPr>
        <p:spPr bwMode="auto">
          <a:xfrm>
            <a:off x="0" y="0"/>
            <a:ext cx="2879725" cy="215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60423" name="Picture 7" descr="lig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654D4-8A27-4758-A9BC-636492DB8B1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FF63DF-0099-48BA-9031-C3B22A552C0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385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2963" y="1773238"/>
            <a:ext cx="3738562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1C9C77-ECEA-43D2-8550-7DB8DC394F2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5D1E9-DA66-4090-AAEA-46C443F7A08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F013B-8AFD-451A-8EA5-F43D555E859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385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2963" y="1773238"/>
            <a:ext cx="3738562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B8F09-21C9-4403-923D-6CB7BC6E689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C11D7A-CCC3-4783-9B18-064D1EE5C11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CC805-3480-47DC-89EF-7766A887B90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827991-29C4-4838-9D7C-BF09F1D87EB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EB069A-BDCE-47DF-9ADF-613F059D6EA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4938" y="571500"/>
            <a:ext cx="1906587" cy="53784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62000" y="571500"/>
            <a:ext cx="5570538" cy="5378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0919D4-BA05-4F16-B9BA-A8C3D63D99B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EE777-A868-443A-9B51-D6EA928838C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584BA-F058-4897-B5B0-1A9226C6C7F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92CFF1-EA48-489B-A3DA-ECB9E3DC7D2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C6B9F-4789-48C3-B15E-AFC729782AE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8C8B8E-3BE3-42D1-9E4D-4ACCCFA11A1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500"/>
            <a:ext cx="76295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29525" cy="4176712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180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pic>
        <p:nvPicPr>
          <p:cNvPr id="1037" name="Picture 13" descr="lig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8813" y="6164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164263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9C96E5-2C98-4EAF-A68C-B4C04A74483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354013" algn="l" rtl="0" eaLnBrk="1" fontAlgn="base" hangingPunct="1">
        <a:spcBef>
          <a:spcPct val="4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963613" indent="-263525" algn="l" rtl="0" eaLnBrk="1" fontAlgn="base" hangingPunct="1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14438" indent="-249238" algn="l" rtl="0" eaLnBrk="1" fontAlgn="base" hangingPunct="1">
        <a:spcBef>
          <a:spcPct val="4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1813497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500"/>
            <a:ext cx="76295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295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pic>
        <p:nvPicPr>
          <p:cNvPr id="51204" name="Picture 4" descr="lig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8813" y="6164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164263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B244A4-5FAB-41E7-8F13-75565648FC8E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354013" algn="l" rtl="0" fontAlgn="base">
        <a:spcBef>
          <a:spcPct val="4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963613" indent="-263525" algn="l" rtl="0" fontAlgn="base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14438" indent="-249238" algn="l" rtl="0" fontAlgn="base">
        <a:spcBef>
          <a:spcPct val="4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500"/>
            <a:ext cx="76295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29525" cy="4176712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180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pic>
        <p:nvPicPr>
          <p:cNvPr id="57348" name="Picture 4" descr="lig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8813" y="6164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164263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A6BC71-034A-4C6B-A8E5-D27B19E7AC58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4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6350" algn="l" rtl="0" fontAlgn="base">
        <a:spcBef>
          <a:spcPct val="4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2pPr>
      <a:lvl3pPr marL="1074738" indent="1588" algn="l" rtl="0" fontAlgn="base">
        <a:spcBef>
          <a:spcPct val="4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524000" indent="4763" algn="l" rtl="0" fontAlgn="base">
        <a:spcBef>
          <a:spcPct val="4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4pPr>
      <a:lvl5pPr marL="2185988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643188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3100388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557588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4014788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500"/>
            <a:ext cx="76295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295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pic>
        <p:nvPicPr>
          <p:cNvPr id="59396" name="Picture 4" descr="lig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53163"/>
            <a:ext cx="1619250" cy="344487"/>
          </a:xfrm>
          <a:prstGeom prst="rect">
            <a:avLst/>
          </a:prstGeom>
          <a:noFill/>
        </p:spPr>
      </p:pic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8813" y="6164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164263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C3C833-BD91-46FC-8987-60D772431B14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4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6350" algn="l" rtl="0" fontAlgn="base">
        <a:spcBef>
          <a:spcPct val="4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2pPr>
      <a:lvl3pPr marL="1074738" indent="1588" algn="l" rtl="0" fontAlgn="base">
        <a:spcBef>
          <a:spcPct val="4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524000" indent="-4763" algn="l" rtl="0" fontAlgn="base">
        <a:spcBef>
          <a:spcPct val="4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4pPr>
      <a:lvl5pPr marL="2176463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633663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3090863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548063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4005263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9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13.xml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jpe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diagramData" Target="../diagrams/data1.xml"/><Relationship Id="rId11" Type="http://schemas.openxmlformats.org/officeDocument/2006/relationships/image" Target="../media/image5.jpeg"/><Relationship Id="rId5" Type="http://schemas.openxmlformats.org/officeDocument/2006/relationships/image" Target="../media/image2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3.bin"/><Relationship Id="rId9" Type="http://schemas.openxmlformats.org/officeDocument/2006/relationships/diagramColors" Target="../diagrams/colors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Insatsprojekt 2017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Energimyndigheten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1" t="2260" r="47739" b="64073"/>
          <a:stretch/>
        </p:blipFill>
        <p:spPr>
          <a:xfrm>
            <a:off x="-12335" y="1"/>
            <a:ext cx="2904670" cy="217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3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mål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sv-SE" sz="1400" i="1" dirty="0"/>
          </a:p>
          <a:p>
            <a:pPr marL="0" indent="0" algn="just">
              <a:buNone/>
            </a:pPr>
            <a:r>
              <a:rPr lang="sv-SE" sz="1400" i="1" dirty="0"/>
              <a:t>Utvärderingar av energi- och klimatrådgivningen har visat på att den allmänna kännedomen om energi- och klimatrådgivningen är förhållandevis låg, att en mycket liten andel av slutmålgruppen nyttjar energi- och klimatrådgivningen, att rådgivningen varit av varierande kvalité samt att det är svårt att följa effekter från energi- och klimatrådgivningen. Med intentionen att göra energi- och klimatrådgivningen mer erkänd, möjliggöra att den nyttjas av fler, skapa något gemensamt och nationellt kunna se goda resultat och följa och aggregera upp effekterna av energi- och klimatrådgivningen fortsätter arbetsformen nationella insatsprojekt. </a:t>
            </a:r>
          </a:p>
          <a:p>
            <a:pPr marL="0" indent="0" algn="just">
              <a:buNone/>
            </a:pPr>
            <a:r>
              <a:rPr lang="sv-SE" sz="1400" i="1" dirty="0"/>
              <a:t>Insatsprojektet 2016 gav god utväxling och skalas därför upp till att under 2017 innefatta alla stödmottagare för energi- och klimatrådgivningsfunktionen. Syftet med insatsprojekten är ökad energieffektivitet och/eller byte till förnybart, kunskapsutbyte och metodutveckling, synliggörande av funktionen EKR samt ett gemensamt engagemang. </a:t>
            </a:r>
          </a:p>
        </p:txBody>
      </p:sp>
      <p:pic>
        <p:nvPicPr>
          <p:cNvPr id="4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673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Utvalda temaområden för 2017 års insatsprojekt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76872"/>
            <a:ext cx="7629525" cy="3673078"/>
          </a:xfrm>
        </p:spPr>
        <p:txBody>
          <a:bodyPr/>
          <a:lstStyle/>
          <a:p>
            <a:pPr lvl="0"/>
            <a:r>
              <a:rPr lang="sv-SE" sz="2000" dirty="0"/>
              <a:t>Solenergi</a:t>
            </a:r>
          </a:p>
          <a:p>
            <a:pPr lvl="0"/>
            <a:endParaRPr lang="sv-SE" sz="2000" dirty="0"/>
          </a:p>
          <a:p>
            <a:pPr lvl="0"/>
            <a:r>
              <a:rPr lang="sv-SE" sz="2000" dirty="0"/>
              <a:t>Belysning</a:t>
            </a:r>
          </a:p>
          <a:p>
            <a:pPr lvl="0"/>
            <a:endParaRPr lang="sv-SE" sz="2000" dirty="0"/>
          </a:p>
          <a:p>
            <a:pPr lvl="0"/>
            <a:r>
              <a:rPr lang="sv-SE" sz="2000" dirty="0"/>
              <a:t>Transporter</a:t>
            </a:r>
          </a:p>
          <a:p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2016-11-15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8582" y="5650707"/>
            <a:ext cx="2057400" cy="114300"/>
          </a:xfrm>
          <a:prstGeom prst="rect">
            <a:avLst/>
          </a:prstGeom>
        </p:spPr>
        <p:txBody>
          <a:bodyPr/>
          <a:lstStyle/>
          <a:p>
            <a:fld id="{A3EAEDCA-98D4-4724-9772-C653855CA076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latshållare för innehåll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472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Urval och bedömning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1340768"/>
            <a:ext cx="3377952" cy="2232248"/>
          </a:xfrm>
          <a:ln>
            <a:solidFill>
              <a:srgbClr val="EC7E31"/>
            </a:solidFill>
          </a:ln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sv-SE" sz="1400" b="1" dirty="0"/>
              <a:t>Grundläggande krav</a:t>
            </a:r>
          </a:p>
          <a:p>
            <a:pPr>
              <a:spcAft>
                <a:spcPts val="0"/>
              </a:spcAft>
            </a:pPr>
            <a:r>
              <a:rPr lang="sv-SE" sz="1400" dirty="0"/>
              <a:t>Avgränsat i tid (inom ett år), syfte (tydlighet) och målgrupp </a:t>
            </a:r>
          </a:p>
          <a:p>
            <a:pPr lvl="0"/>
            <a:r>
              <a:rPr lang="sv-SE" sz="1400" dirty="0"/>
              <a:t>Väl avgränsat åtgärdsområde som rådgivningen (den som följs upp) ska ske inom</a:t>
            </a:r>
          </a:p>
          <a:p>
            <a:r>
              <a:rPr lang="sv-SE" sz="1400" dirty="0"/>
              <a:t>Att arbetet sker systematiskt och strukturerat så att lärdomar kan fångas upp och spridas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0868" y="1340768"/>
            <a:ext cx="4395588" cy="4609182"/>
          </a:xfrm>
          <a:ln>
            <a:solidFill>
              <a:srgbClr val="EC7E3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Bedömningskriterier</a:t>
            </a:r>
          </a:p>
          <a:p>
            <a:r>
              <a:rPr lang="sv-SE" sz="1400" dirty="0"/>
              <a:t>Möjlighet att på ett systematiskt sätt nå ut till målgruppen</a:t>
            </a:r>
          </a:p>
          <a:p>
            <a:r>
              <a:rPr lang="sv-SE" sz="1400" dirty="0"/>
              <a:t>Möjligheten att kunna ta återkontakt med den som erhållit rådgivningen</a:t>
            </a:r>
          </a:p>
          <a:p>
            <a:r>
              <a:rPr lang="sv-SE" sz="1400" dirty="0"/>
              <a:t>Aktiviteten ska ha potential att leda till önskvärd effekt i målgruppen, vilka i slutändan ska resultera i handling som leder till energieffektivisering eller ökad användning av förnybart</a:t>
            </a:r>
          </a:p>
          <a:p>
            <a:r>
              <a:rPr lang="sv-SE" sz="1400" dirty="0"/>
              <a:t>Utöver syftet att energieffektivisera/öka förnybaranvändningen ska projektet även ge ett eller fler andra mervärden. Exempel:</a:t>
            </a:r>
          </a:p>
          <a:p>
            <a:pPr lvl="1"/>
            <a:r>
              <a:rPr lang="sv-SE" sz="1200" dirty="0"/>
              <a:t>Nå nya målgrupper med begränsad kunskap inom området</a:t>
            </a:r>
          </a:p>
          <a:p>
            <a:pPr lvl="1"/>
            <a:r>
              <a:rPr lang="sv-SE" sz="1200" dirty="0"/>
              <a:t>Utvecklat arbetssätt (</a:t>
            </a:r>
            <a:r>
              <a:rPr lang="en-GB" sz="1200" dirty="0"/>
              <a:t>capacity building</a:t>
            </a:r>
            <a:r>
              <a:rPr lang="sv-SE" sz="1200" dirty="0"/>
              <a:t>)</a:t>
            </a:r>
          </a:p>
          <a:p>
            <a:pPr lvl="1"/>
            <a:r>
              <a:rPr lang="sv-SE" sz="1200" dirty="0"/>
              <a:t>Utveckla nya sätt att uppskatta effekter av åtgärder som inte enkelt låter sig mätas</a:t>
            </a:r>
          </a:p>
          <a:p>
            <a:pPr lvl="1"/>
            <a:r>
              <a:rPr lang="sv-SE" sz="1200" dirty="0"/>
              <a:t>Utveckla nya sätt att nå ut till olika målgrupper</a:t>
            </a:r>
          </a:p>
          <a:p>
            <a:pPr lvl="1"/>
            <a:r>
              <a:rPr lang="sv-SE" sz="1200" dirty="0"/>
              <a:t>Marknadsföring av energi- och klimatrådgivningen</a:t>
            </a:r>
          </a:p>
        </p:txBody>
      </p:sp>
      <p:pic>
        <p:nvPicPr>
          <p:cNvPr id="4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221088"/>
            <a:ext cx="3377953" cy="1008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8500" indent="-354013" algn="l" rtl="0" fontAlgn="base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963613" indent="-263525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214438" indent="-249238" algn="l" rtl="0" fontAlgn="base">
              <a:spcBef>
                <a:spcPct val="4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sv-SE" sz="1400" b="1" kern="0" dirty="0"/>
              <a:t>Helhetsbedömning</a:t>
            </a:r>
          </a:p>
          <a:p>
            <a:r>
              <a:rPr lang="sv-SE" sz="1400" kern="0" dirty="0"/>
              <a:t>Graden av matchningsbarhet i förhållande till de givna förutsättningar (exempelvis metodik) som föreligger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991621" y="774935"/>
            <a:ext cx="1872208" cy="720626"/>
          </a:xfrm>
          <a:prstGeom prst="ellips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Bedömning låg, mellan</a:t>
            </a:r>
            <a:r>
              <a:rPr kumimoji="0" lang="sv-S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och hög</a:t>
            </a: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6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Urval och bedömning av funktionen insatsledning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3877" y="1916832"/>
            <a:ext cx="3882579" cy="4608512"/>
          </a:xfrm>
          <a:ln>
            <a:solidFill>
              <a:srgbClr val="EC7E31"/>
            </a:solidFill>
          </a:ln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sv-SE" sz="1600" b="1" dirty="0"/>
              <a:t>Faktorer som bedöms i dialog med sökande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Ett inkluderande och engagerande ledarskap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Förmåga att möjliggöra och ta tillvara på omgivningens kunskaper och kapacitet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Öppensinnad och förändringsbenägen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Strukturerad och processtänkande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Målinriktad (även om målet ibland kan vara flytande)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Förmågan att se helheten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600" dirty="0"/>
              <a:t>Driven, självständig  och lösningsorienterad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56313" y="1916832"/>
            <a:ext cx="3738562" cy="4176712"/>
          </a:xfrm>
          <a:ln>
            <a:solidFill>
              <a:srgbClr val="EC7E3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sz="1600" b="1" dirty="0"/>
              <a:t>Grundkrav</a:t>
            </a:r>
          </a:p>
          <a:p>
            <a:r>
              <a:rPr lang="sv-SE" sz="1600" dirty="0"/>
              <a:t>Namngiven insatsledare</a:t>
            </a:r>
          </a:p>
          <a:p>
            <a:r>
              <a:rPr lang="sv-SE" sz="1600" dirty="0"/>
              <a:t>Erfarenhet av projektledning, gärna med projektdeltagare geografiskt spridda</a:t>
            </a:r>
          </a:p>
          <a:p>
            <a:r>
              <a:rPr lang="sv-SE" sz="1600" dirty="0"/>
              <a:t>Inneha den kapacitet och tid som krävs för att driva ett så stort projekt</a:t>
            </a:r>
          </a:p>
          <a:p>
            <a:endParaRPr lang="sv-SE" sz="1600" dirty="0"/>
          </a:p>
        </p:txBody>
      </p:sp>
      <p:pic>
        <p:nvPicPr>
          <p:cNvPr id="4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 bwMode="auto">
          <a:xfrm>
            <a:off x="6919612" y="1117520"/>
            <a:ext cx="1872208" cy="720626"/>
          </a:xfrm>
          <a:prstGeom prst="ellips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Bedömning låg, mellan</a:t>
            </a:r>
            <a:r>
              <a:rPr kumimoji="0" lang="sv-S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och hög</a:t>
            </a: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1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41" name="Picture 196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" y="3326573"/>
            <a:ext cx="3761582" cy="749194"/>
          </a:xfrm>
          <a:prstGeom prst="rect">
            <a:avLst/>
          </a:prstGeom>
        </p:spPr>
      </p:pic>
      <p:pic>
        <p:nvPicPr>
          <p:cNvPr id="19640" name="Picture 196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617" y="3042815"/>
            <a:ext cx="3678308" cy="732609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8297863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 bwMode="auto">
          <a:xfrm>
            <a:off x="4476750" y="4628158"/>
            <a:ext cx="4056063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4056583" y="384655"/>
                </a:lnTo>
                <a:lnTo>
                  <a:pt x="4056583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 bwMode="auto">
          <a:xfrm>
            <a:off x="7727950" y="5298083"/>
            <a:ext cx="90488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 bwMode="auto">
          <a:xfrm>
            <a:off x="4476750" y="4628158"/>
            <a:ext cx="3484563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3485499" y="384655"/>
                </a:lnTo>
                <a:lnTo>
                  <a:pt x="3485499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 bwMode="auto">
          <a:xfrm>
            <a:off x="7156450" y="5298083"/>
            <a:ext cx="90488" cy="8874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887303"/>
                </a:lnTo>
                <a:lnTo>
                  <a:pt x="116515" y="88730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 bwMode="auto">
          <a:xfrm>
            <a:off x="7156450" y="5298083"/>
            <a:ext cx="90488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 bwMode="auto">
          <a:xfrm>
            <a:off x="7156450" y="5298083"/>
            <a:ext cx="90488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 bwMode="auto">
          <a:xfrm>
            <a:off x="4476750" y="4628158"/>
            <a:ext cx="29146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2914415" y="384655"/>
                </a:lnTo>
                <a:lnTo>
                  <a:pt x="2914415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 bwMode="auto">
          <a:xfrm>
            <a:off x="6584950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 bwMode="auto">
          <a:xfrm>
            <a:off x="4476750" y="4628158"/>
            <a:ext cx="23431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2343331" y="384655"/>
                </a:lnTo>
                <a:lnTo>
                  <a:pt x="2343331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 bwMode="auto">
          <a:xfrm>
            <a:off x="6013450" y="5315545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 bwMode="auto">
          <a:xfrm>
            <a:off x="6013450" y="5315545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 bwMode="auto">
          <a:xfrm>
            <a:off x="4476750" y="4628158"/>
            <a:ext cx="17716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1772247" y="384655"/>
                </a:lnTo>
                <a:lnTo>
                  <a:pt x="1772247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 bwMode="auto">
          <a:xfrm>
            <a:off x="5443538" y="5315545"/>
            <a:ext cx="90487" cy="2174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 bwMode="auto">
          <a:xfrm>
            <a:off x="4476750" y="4628158"/>
            <a:ext cx="12001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1201164" y="384655"/>
                </a:lnTo>
                <a:lnTo>
                  <a:pt x="1201164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 bwMode="auto">
          <a:xfrm>
            <a:off x="4754563" y="5298083"/>
            <a:ext cx="90487" cy="8874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887303"/>
                </a:lnTo>
                <a:lnTo>
                  <a:pt x="116515" y="88730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 bwMode="auto">
          <a:xfrm>
            <a:off x="4754563" y="5298083"/>
            <a:ext cx="90487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 bwMode="auto">
          <a:xfrm>
            <a:off x="4754563" y="5298083"/>
            <a:ext cx="90487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 24"/>
          <p:cNvSpPr/>
          <p:nvPr/>
        </p:nvSpPr>
        <p:spPr bwMode="auto">
          <a:xfrm>
            <a:off x="4476750" y="4628158"/>
            <a:ext cx="511175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655"/>
                </a:lnTo>
                <a:lnTo>
                  <a:pt x="512087" y="384655"/>
                </a:lnTo>
                <a:lnTo>
                  <a:pt x="512087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 26"/>
          <p:cNvSpPr/>
          <p:nvPr/>
        </p:nvSpPr>
        <p:spPr bwMode="auto">
          <a:xfrm>
            <a:off x="4371975" y="4628158"/>
            <a:ext cx="90488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4716" y="0"/>
                </a:moveTo>
                <a:lnTo>
                  <a:pt x="104716" y="384655"/>
                </a:lnTo>
                <a:lnTo>
                  <a:pt x="45720" y="384655"/>
                </a:lnTo>
                <a:lnTo>
                  <a:pt x="4572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 bwMode="auto">
          <a:xfrm>
            <a:off x="3611563" y="5298083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 28"/>
          <p:cNvSpPr/>
          <p:nvPr/>
        </p:nvSpPr>
        <p:spPr bwMode="auto">
          <a:xfrm>
            <a:off x="3611563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 bwMode="auto">
          <a:xfrm>
            <a:off x="3846513" y="4628158"/>
            <a:ext cx="630237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0080" y="0"/>
                </a:moveTo>
                <a:lnTo>
                  <a:pt x="630080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eeform 30"/>
          <p:cNvSpPr/>
          <p:nvPr/>
        </p:nvSpPr>
        <p:spPr bwMode="auto">
          <a:xfrm>
            <a:off x="3275013" y="4628158"/>
            <a:ext cx="1201737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01164" y="0"/>
                </a:moveTo>
                <a:lnTo>
                  <a:pt x="1201164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 31"/>
          <p:cNvSpPr/>
          <p:nvPr/>
        </p:nvSpPr>
        <p:spPr bwMode="auto">
          <a:xfrm>
            <a:off x="2470150" y="5298083"/>
            <a:ext cx="90488" cy="8874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887303"/>
                </a:lnTo>
                <a:lnTo>
                  <a:pt x="116515" y="88730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 bwMode="auto">
          <a:xfrm>
            <a:off x="2470150" y="5298083"/>
            <a:ext cx="90488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 bwMode="auto">
          <a:xfrm>
            <a:off x="2470150" y="5298083"/>
            <a:ext cx="90488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 34"/>
          <p:cNvSpPr/>
          <p:nvPr/>
        </p:nvSpPr>
        <p:spPr bwMode="auto">
          <a:xfrm>
            <a:off x="2705100" y="4628158"/>
            <a:ext cx="17716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72247" y="0"/>
                </a:moveTo>
                <a:lnTo>
                  <a:pt x="1772247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 bwMode="auto">
          <a:xfrm>
            <a:off x="1898650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reeform 36"/>
          <p:cNvSpPr/>
          <p:nvPr/>
        </p:nvSpPr>
        <p:spPr bwMode="auto">
          <a:xfrm>
            <a:off x="2133600" y="4628158"/>
            <a:ext cx="23431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3331" y="0"/>
                </a:moveTo>
                <a:lnTo>
                  <a:pt x="2343331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Freeform 37"/>
          <p:cNvSpPr/>
          <p:nvPr/>
        </p:nvSpPr>
        <p:spPr bwMode="auto">
          <a:xfrm>
            <a:off x="1327150" y="5298083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Freeform 38"/>
          <p:cNvSpPr/>
          <p:nvPr/>
        </p:nvSpPr>
        <p:spPr bwMode="auto">
          <a:xfrm>
            <a:off x="1327150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Freeform 39"/>
          <p:cNvSpPr/>
          <p:nvPr/>
        </p:nvSpPr>
        <p:spPr bwMode="auto">
          <a:xfrm>
            <a:off x="1562100" y="4628158"/>
            <a:ext cx="29146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14415" y="0"/>
                </a:moveTo>
                <a:lnTo>
                  <a:pt x="2914415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Freeform 40"/>
          <p:cNvSpPr/>
          <p:nvPr/>
        </p:nvSpPr>
        <p:spPr bwMode="auto">
          <a:xfrm>
            <a:off x="757238" y="5298083"/>
            <a:ext cx="90487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Freeform 41"/>
          <p:cNvSpPr/>
          <p:nvPr/>
        </p:nvSpPr>
        <p:spPr bwMode="auto">
          <a:xfrm>
            <a:off x="757238" y="5298083"/>
            <a:ext cx="90487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Freeform 42"/>
          <p:cNvSpPr/>
          <p:nvPr/>
        </p:nvSpPr>
        <p:spPr bwMode="auto">
          <a:xfrm>
            <a:off x="990600" y="4628158"/>
            <a:ext cx="3486150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85499" y="0"/>
                </a:moveTo>
                <a:lnTo>
                  <a:pt x="3485499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Freeform 43"/>
          <p:cNvSpPr/>
          <p:nvPr/>
        </p:nvSpPr>
        <p:spPr bwMode="auto">
          <a:xfrm>
            <a:off x="185738" y="5298083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Freeform 44"/>
          <p:cNvSpPr/>
          <p:nvPr/>
        </p:nvSpPr>
        <p:spPr bwMode="auto">
          <a:xfrm>
            <a:off x="185738" y="529808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Freeform 45"/>
          <p:cNvSpPr/>
          <p:nvPr/>
        </p:nvSpPr>
        <p:spPr bwMode="auto">
          <a:xfrm>
            <a:off x="420688" y="4628158"/>
            <a:ext cx="4056062" cy="43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056583" y="0"/>
                </a:moveTo>
                <a:lnTo>
                  <a:pt x="4056583" y="384655"/>
                </a:lnTo>
                <a:lnTo>
                  <a:pt x="0" y="384655"/>
                </a:lnTo>
                <a:lnTo>
                  <a:pt x="0" y="4342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Rectangle 47"/>
          <p:cNvSpPr/>
          <p:nvPr/>
        </p:nvSpPr>
        <p:spPr bwMode="auto">
          <a:xfrm>
            <a:off x="3729858" y="1313777"/>
            <a:ext cx="1476941" cy="718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900" b="1" dirty="0"/>
              <a:t>Projektstyrgrupp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900" dirty="0"/>
              <a:t>Energimyndigheten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900" dirty="0"/>
              <a:t>Insatsledare 2016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900" dirty="0"/>
              <a:t>Sweco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980755" y="3801852"/>
            <a:ext cx="991989" cy="483610"/>
          </a:xfrm>
          <a:prstGeom prst="rect">
            <a:avLst/>
          </a:prstGeom>
          <a:solidFill>
            <a:srgbClr val="EA7F3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Insatsledare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Sol</a:t>
            </a:r>
          </a:p>
        </p:txBody>
      </p:sp>
      <p:sp>
        <p:nvSpPr>
          <p:cNvPr id="50" name="Freeform 49"/>
          <p:cNvSpPr/>
          <p:nvPr/>
        </p:nvSpPr>
        <p:spPr bwMode="auto">
          <a:xfrm>
            <a:off x="184150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51" name="Freeform 50"/>
          <p:cNvSpPr/>
          <p:nvPr/>
        </p:nvSpPr>
        <p:spPr bwMode="auto">
          <a:xfrm>
            <a:off x="321262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2" name="Freeform 51"/>
          <p:cNvSpPr/>
          <p:nvPr/>
        </p:nvSpPr>
        <p:spPr bwMode="auto">
          <a:xfrm>
            <a:off x="321262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3" name="Freeform 52"/>
          <p:cNvSpPr/>
          <p:nvPr/>
        </p:nvSpPr>
        <p:spPr bwMode="auto">
          <a:xfrm>
            <a:off x="755204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54" name="Freeform 53"/>
          <p:cNvSpPr/>
          <p:nvPr/>
        </p:nvSpPr>
        <p:spPr bwMode="auto">
          <a:xfrm>
            <a:off x="892316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5" name="Freeform 54"/>
          <p:cNvSpPr/>
          <p:nvPr/>
        </p:nvSpPr>
        <p:spPr bwMode="auto">
          <a:xfrm>
            <a:off x="892316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6" name="Freeform 55"/>
          <p:cNvSpPr/>
          <p:nvPr/>
        </p:nvSpPr>
        <p:spPr bwMode="auto">
          <a:xfrm>
            <a:off x="1326257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57" name="Freeform 56"/>
          <p:cNvSpPr/>
          <p:nvPr/>
        </p:nvSpPr>
        <p:spPr bwMode="auto">
          <a:xfrm>
            <a:off x="1463370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1463370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59" name="Freeform 58"/>
          <p:cNvSpPr/>
          <p:nvPr/>
        </p:nvSpPr>
        <p:spPr bwMode="auto">
          <a:xfrm>
            <a:off x="1897312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60" name="Freeform 59"/>
          <p:cNvSpPr/>
          <p:nvPr/>
        </p:nvSpPr>
        <p:spPr bwMode="auto">
          <a:xfrm>
            <a:off x="2034424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1" name="Freeform 60"/>
          <p:cNvSpPr/>
          <p:nvPr/>
        </p:nvSpPr>
        <p:spPr bwMode="auto">
          <a:xfrm>
            <a:off x="2468366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62" name="Freeform 61"/>
          <p:cNvSpPr/>
          <p:nvPr/>
        </p:nvSpPr>
        <p:spPr bwMode="auto">
          <a:xfrm>
            <a:off x="2605479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3" name="Freeform 62"/>
          <p:cNvSpPr/>
          <p:nvPr/>
        </p:nvSpPr>
        <p:spPr bwMode="auto">
          <a:xfrm>
            <a:off x="2605479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4" name="Freeform 63"/>
          <p:cNvSpPr/>
          <p:nvPr/>
        </p:nvSpPr>
        <p:spPr bwMode="auto">
          <a:xfrm>
            <a:off x="2605479" y="6066590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5" name="Freeform 64"/>
          <p:cNvSpPr/>
          <p:nvPr/>
        </p:nvSpPr>
        <p:spPr bwMode="auto">
          <a:xfrm>
            <a:off x="3039420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  <a:endParaRPr lang="sv-SE" sz="5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3610474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67" name="Freeform 66"/>
          <p:cNvSpPr/>
          <p:nvPr/>
        </p:nvSpPr>
        <p:spPr bwMode="auto">
          <a:xfrm>
            <a:off x="3747587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8" name="Freeform 67"/>
          <p:cNvSpPr/>
          <p:nvPr/>
        </p:nvSpPr>
        <p:spPr bwMode="auto">
          <a:xfrm>
            <a:off x="3747587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69" name="Freeform 68"/>
          <p:cNvSpPr/>
          <p:nvPr/>
        </p:nvSpPr>
        <p:spPr bwMode="auto">
          <a:xfrm>
            <a:off x="4181528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71" name="Freeform 70"/>
          <p:cNvSpPr/>
          <p:nvPr/>
        </p:nvSpPr>
        <p:spPr bwMode="auto">
          <a:xfrm>
            <a:off x="4752583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72" name="Freeform 71"/>
          <p:cNvSpPr/>
          <p:nvPr/>
        </p:nvSpPr>
        <p:spPr bwMode="auto">
          <a:xfrm>
            <a:off x="4889695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73" name="Freeform 72"/>
          <p:cNvSpPr/>
          <p:nvPr/>
        </p:nvSpPr>
        <p:spPr bwMode="auto">
          <a:xfrm>
            <a:off x="4889695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4889695" y="6066590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75" name="Freeform 74"/>
          <p:cNvSpPr/>
          <p:nvPr/>
        </p:nvSpPr>
        <p:spPr bwMode="auto">
          <a:xfrm>
            <a:off x="5441623" y="5061479"/>
            <a:ext cx="471945" cy="258064"/>
          </a:xfrm>
          <a:custGeom>
            <a:avLst/>
            <a:gdLst>
              <a:gd name="connsiteX0" fmla="*/ 0 w 471970"/>
              <a:gd name="connsiteY0" fmla="*/ 0 h 378000"/>
              <a:gd name="connsiteX1" fmla="*/ 471970 w 471970"/>
              <a:gd name="connsiteY1" fmla="*/ 0 h 378000"/>
              <a:gd name="connsiteX2" fmla="*/ 471970 w 471970"/>
              <a:gd name="connsiteY2" fmla="*/ 378000 h 378000"/>
              <a:gd name="connsiteX3" fmla="*/ 0 w 471970"/>
              <a:gd name="connsiteY3" fmla="*/ 378000 h 378000"/>
              <a:gd name="connsiteX4" fmla="*/ 0 w 471970"/>
              <a:gd name="connsiteY4" fmla="*/ 0 h 3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378000">
                <a:moveTo>
                  <a:pt x="0" y="0"/>
                </a:moveTo>
                <a:lnTo>
                  <a:pt x="471970" y="0"/>
                </a:lnTo>
                <a:lnTo>
                  <a:pt x="471970" y="378000"/>
                </a:lnTo>
                <a:lnTo>
                  <a:pt x="0" y="3780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76" name="Freeform 75"/>
          <p:cNvSpPr/>
          <p:nvPr/>
        </p:nvSpPr>
        <p:spPr bwMode="auto">
          <a:xfrm>
            <a:off x="5578736" y="5414679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77" name="Freeform 76"/>
          <p:cNvSpPr/>
          <p:nvPr/>
        </p:nvSpPr>
        <p:spPr bwMode="auto">
          <a:xfrm>
            <a:off x="6012677" y="5061478"/>
            <a:ext cx="471945" cy="254067"/>
          </a:xfrm>
          <a:custGeom>
            <a:avLst/>
            <a:gdLst>
              <a:gd name="connsiteX0" fmla="*/ 0 w 471970"/>
              <a:gd name="connsiteY0" fmla="*/ 0 h 380002"/>
              <a:gd name="connsiteX1" fmla="*/ 471970 w 471970"/>
              <a:gd name="connsiteY1" fmla="*/ 0 h 380002"/>
              <a:gd name="connsiteX2" fmla="*/ 471970 w 471970"/>
              <a:gd name="connsiteY2" fmla="*/ 380002 h 380002"/>
              <a:gd name="connsiteX3" fmla="*/ 0 w 471970"/>
              <a:gd name="connsiteY3" fmla="*/ 380002 h 380002"/>
              <a:gd name="connsiteX4" fmla="*/ 0 w 471970"/>
              <a:gd name="connsiteY4" fmla="*/ 0 h 3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380002">
                <a:moveTo>
                  <a:pt x="0" y="0"/>
                </a:moveTo>
                <a:lnTo>
                  <a:pt x="471970" y="0"/>
                </a:lnTo>
                <a:lnTo>
                  <a:pt x="471970" y="380002"/>
                </a:lnTo>
                <a:lnTo>
                  <a:pt x="0" y="38000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6149790" y="541509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79" name="Freeform 78"/>
          <p:cNvSpPr/>
          <p:nvPr/>
        </p:nvSpPr>
        <p:spPr bwMode="auto">
          <a:xfrm>
            <a:off x="6149790" y="5750130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0" name="Freeform 79"/>
          <p:cNvSpPr/>
          <p:nvPr/>
        </p:nvSpPr>
        <p:spPr bwMode="auto">
          <a:xfrm>
            <a:off x="6583731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81" name="Freeform 80"/>
          <p:cNvSpPr/>
          <p:nvPr/>
        </p:nvSpPr>
        <p:spPr bwMode="auto">
          <a:xfrm>
            <a:off x="6720844" y="5396514"/>
            <a:ext cx="452817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2" name="Freeform 81"/>
          <p:cNvSpPr/>
          <p:nvPr/>
        </p:nvSpPr>
        <p:spPr bwMode="auto">
          <a:xfrm>
            <a:off x="7154785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83" name="Freeform 82"/>
          <p:cNvSpPr/>
          <p:nvPr/>
        </p:nvSpPr>
        <p:spPr bwMode="auto">
          <a:xfrm>
            <a:off x="7272771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4" name="Freeform 83"/>
          <p:cNvSpPr/>
          <p:nvPr/>
        </p:nvSpPr>
        <p:spPr bwMode="auto">
          <a:xfrm>
            <a:off x="7272771" y="5731552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5" name="Freeform 84"/>
          <p:cNvSpPr/>
          <p:nvPr/>
        </p:nvSpPr>
        <p:spPr bwMode="auto">
          <a:xfrm>
            <a:off x="7272771" y="6066590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6" name="Freeform 85"/>
          <p:cNvSpPr/>
          <p:nvPr/>
        </p:nvSpPr>
        <p:spPr bwMode="auto">
          <a:xfrm>
            <a:off x="7725840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87" name="Freeform 86"/>
          <p:cNvSpPr/>
          <p:nvPr/>
        </p:nvSpPr>
        <p:spPr bwMode="auto">
          <a:xfrm>
            <a:off x="7843825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88" name="Freeform 87"/>
          <p:cNvSpPr/>
          <p:nvPr/>
        </p:nvSpPr>
        <p:spPr bwMode="auto">
          <a:xfrm>
            <a:off x="8296894" y="50614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Regional samordning</a:t>
            </a:r>
          </a:p>
        </p:txBody>
      </p:sp>
      <p:sp>
        <p:nvSpPr>
          <p:cNvPr id="89" name="Freeform 88"/>
          <p:cNvSpPr/>
          <p:nvPr/>
        </p:nvSpPr>
        <p:spPr bwMode="auto">
          <a:xfrm>
            <a:off x="8414880" y="5396514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039189" y="3926294"/>
            <a:ext cx="1609272" cy="80025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800" b="1" dirty="0"/>
              <a:t>Expertgrupp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sv-SE" sz="800" dirty="0"/>
              <a:t>Områdesexpert fr EM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sv-SE" sz="800" dirty="0"/>
              <a:t>Metodexpert (Sweco ex)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sv-SE" sz="800" dirty="0"/>
              <a:t>Skatteexpert (Sol) vid behov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sv-SE" sz="800" dirty="0"/>
              <a:t>Teknisk konsult vid behov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sv-SE" sz="800" dirty="0"/>
              <a:t>EKR-expert vid behov</a:t>
            </a:r>
          </a:p>
        </p:txBody>
      </p:sp>
      <p:sp>
        <p:nvSpPr>
          <p:cNvPr id="91" name="Freeform 90"/>
          <p:cNvSpPr/>
          <p:nvPr/>
        </p:nvSpPr>
        <p:spPr bwMode="auto">
          <a:xfrm>
            <a:off x="6138461" y="6073378"/>
            <a:ext cx="471945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92" name="Freeform 91"/>
          <p:cNvSpPr/>
          <p:nvPr/>
        </p:nvSpPr>
        <p:spPr bwMode="auto">
          <a:xfrm>
            <a:off x="6013450" y="5653682"/>
            <a:ext cx="92075" cy="5238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629" name="Title 1"/>
          <p:cNvSpPr>
            <a:spLocks noGrp="1"/>
          </p:cNvSpPr>
          <p:nvPr>
            <p:ph type="title"/>
          </p:nvPr>
        </p:nvSpPr>
        <p:spPr>
          <a:xfrm>
            <a:off x="398951" y="296145"/>
            <a:ext cx="7629525" cy="890880"/>
          </a:xfrm>
        </p:spPr>
        <p:txBody>
          <a:bodyPr/>
          <a:lstStyle/>
          <a:p>
            <a:r>
              <a:rPr lang="sv-SE" dirty="0"/>
              <a:t>Projektorganisation</a:t>
            </a:r>
            <a:br>
              <a:rPr lang="sv-SE" dirty="0"/>
            </a:br>
            <a:r>
              <a:rPr lang="sv-SE" sz="2400" dirty="0"/>
              <a:t>Insatsprojekt 2017</a:t>
            </a:r>
          </a:p>
        </p:txBody>
      </p:sp>
      <p:cxnSp>
        <p:nvCxnSpPr>
          <p:cNvPr id="3" name="Elbow Connector 2"/>
          <p:cNvCxnSpPr>
            <a:endCxn id="90" idx="1"/>
          </p:cNvCxnSpPr>
          <p:nvPr/>
        </p:nvCxnSpPr>
        <p:spPr bwMode="auto">
          <a:xfrm flipV="1">
            <a:off x="4491037" y="4326419"/>
            <a:ext cx="2548152" cy="308459"/>
          </a:xfrm>
          <a:prstGeom prst="bentConnector3">
            <a:avLst>
              <a:gd name="adj1" fmla="val 75899"/>
            </a:avLst>
          </a:prstGeom>
          <a:solidFill>
            <a:schemeClr val="hlink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48" idx="2"/>
            <a:endCxn id="49" idx="0"/>
          </p:cNvCxnSpPr>
          <p:nvPr/>
        </p:nvCxnSpPr>
        <p:spPr bwMode="auto">
          <a:xfrm>
            <a:off x="4468329" y="2032452"/>
            <a:ext cx="8421" cy="1769400"/>
          </a:xfrm>
          <a:prstGeom prst="line">
            <a:avLst/>
          </a:prstGeom>
          <a:solidFill>
            <a:schemeClr val="hlink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Freeform 108"/>
          <p:cNvSpPr/>
          <p:nvPr/>
        </p:nvSpPr>
        <p:spPr bwMode="auto">
          <a:xfrm>
            <a:off x="3100168" y="5315213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0" name="Freeform 109"/>
          <p:cNvSpPr/>
          <p:nvPr/>
        </p:nvSpPr>
        <p:spPr bwMode="auto">
          <a:xfrm>
            <a:off x="3100168" y="5315213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1" name="Freeform 110"/>
          <p:cNvSpPr/>
          <p:nvPr/>
        </p:nvSpPr>
        <p:spPr bwMode="auto">
          <a:xfrm>
            <a:off x="3203848" y="5413644"/>
            <a:ext cx="368911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112" name="Freeform 111"/>
          <p:cNvSpPr/>
          <p:nvPr/>
        </p:nvSpPr>
        <p:spPr bwMode="auto">
          <a:xfrm>
            <a:off x="3203848" y="5748682"/>
            <a:ext cx="368911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113" name="Freeform 112"/>
          <p:cNvSpPr/>
          <p:nvPr/>
        </p:nvSpPr>
        <p:spPr bwMode="auto">
          <a:xfrm>
            <a:off x="4213714" y="5305810"/>
            <a:ext cx="92075" cy="552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52205"/>
                </a:lnTo>
                <a:lnTo>
                  <a:pt x="116515" y="55220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4" name="Freeform 113"/>
          <p:cNvSpPr/>
          <p:nvPr/>
        </p:nvSpPr>
        <p:spPr bwMode="auto">
          <a:xfrm>
            <a:off x="4213714" y="5305810"/>
            <a:ext cx="92075" cy="2174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106"/>
                </a:lnTo>
                <a:lnTo>
                  <a:pt x="116515" y="2171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5" name="Freeform 114"/>
          <p:cNvSpPr/>
          <p:nvPr/>
        </p:nvSpPr>
        <p:spPr bwMode="auto">
          <a:xfrm>
            <a:off x="4300178" y="5404241"/>
            <a:ext cx="415838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116" name="Freeform 115"/>
          <p:cNvSpPr/>
          <p:nvPr/>
        </p:nvSpPr>
        <p:spPr bwMode="auto">
          <a:xfrm>
            <a:off x="4300178" y="5739279"/>
            <a:ext cx="415838" cy="235942"/>
          </a:xfrm>
          <a:custGeom>
            <a:avLst/>
            <a:gdLst>
              <a:gd name="connsiteX0" fmla="*/ 0 w 471970"/>
              <a:gd name="connsiteY0" fmla="*/ 0 h 235985"/>
              <a:gd name="connsiteX1" fmla="*/ 471970 w 471970"/>
              <a:gd name="connsiteY1" fmla="*/ 0 h 235985"/>
              <a:gd name="connsiteX2" fmla="*/ 471970 w 471970"/>
              <a:gd name="connsiteY2" fmla="*/ 235985 h 235985"/>
              <a:gd name="connsiteX3" fmla="*/ 0 w 471970"/>
              <a:gd name="connsiteY3" fmla="*/ 235985 h 235985"/>
              <a:gd name="connsiteX4" fmla="*/ 0 w 471970"/>
              <a:gd name="connsiteY4" fmla="*/ 0 h 2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70" h="235985">
                <a:moveTo>
                  <a:pt x="0" y="0"/>
                </a:moveTo>
                <a:lnTo>
                  <a:pt x="471970" y="0"/>
                </a:lnTo>
                <a:lnTo>
                  <a:pt x="471970" y="235985"/>
                </a:lnTo>
                <a:lnTo>
                  <a:pt x="0" y="23598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500" dirty="0"/>
              <a:t>EKR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6732560" y="2589286"/>
            <a:ext cx="991989" cy="433981"/>
          </a:xfrm>
          <a:prstGeom prst="rect">
            <a:avLst/>
          </a:prstGeom>
          <a:solidFill>
            <a:srgbClr val="EA7F3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Insatsledare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Belysning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1409896" y="2873044"/>
            <a:ext cx="991989" cy="433981"/>
          </a:xfrm>
          <a:prstGeom prst="rect">
            <a:avLst/>
          </a:prstGeom>
          <a:solidFill>
            <a:srgbClr val="EA7F3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3175" tIns="3175" rIns="3175" bIns="3175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Insatsledare</a:t>
            </a:r>
          </a:p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r>
              <a:rPr lang="sv-SE" sz="1050" b="1" dirty="0">
                <a:solidFill>
                  <a:schemeClr val="bg1"/>
                </a:solidFill>
              </a:rPr>
              <a:t>Transporter</a:t>
            </a:r>
          </a:p>
        </p:txBody>
      </p:sp>
      <p:cxnSp>
        <p:nvCxnSpPr>
          <p:cNvPr id="19635" name="Straight Connector 19634"/>
          <p:cNvCxnSpPr>
            <a:endCxn id="49" idx="2"/>
          </p:cNvCxnSpPr>
          <p:nvPr/>
        </p:nvCxnSpPr>
        <p:spPr bwMode="auto">
          <a:xfrm flipV="1">
            <a:off x="4476750" y="4285462"/>
            <a:ext cx="0" cy="676920"/>
          </a:xfrm>
          <a:prstGeom prst="line">
            <a:avLst/>
          </a:prstGeom>
          <a:solidFill>
            <a:schemeClr val="hlink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Elbow Connector 100"/>
          <p:cNvCxnSpPr>
            <a:stCxn id="123" idx="0"/>
          </p:cNvCxnSpPr>
          <p:nvPr/>
        </p:nvCxnSpPr>
        <p:spPr bwMode="auto">
          <a:xfrm rot="5400000" flipH="1" flipV="1">
            <a:off x="2832295" y="1232800"/>
            <a:ext cx="713840" cy="2566648"/>
          </a:xfrm>
          <a:prstGeom prst="bentConnector2">
            <a:avLst/>
          </a:prstGeom>
          <a:solidFill>
            <a:schemeClr val="hlink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Elbow Connector 107"/>
          <p:cNvCxnSpPr>
            <a:stCxn id="121" idx="0"/>
          </p:cNvCxnSpPr>
          <p:nvPr/>
        </p:nvCxnSpPr>
        <p:spPr bwMode="auto">
          <a:xfrm rot="16200000" flipV="1">
            <a:off x="5585224" y="945955"/>
            <a:ext cx="430082" cy="2856580"/>
          </a:xfrm>
          <a:prstGeom prst="bentConnector2">
            <a:avLst/>
          </a:prstGeom>
          <a:solidFill>
            <a:schemeClr val="hlink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7" name="Picture 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059" y="2518354"/>
            <a:ext cx="777508" cy="427496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75" y="2873044"/>
            <a:ext cx="777508" cy="427496"/>
          </a:xfrm>
          <a:prstGeom prst="rect">
            <a:avLst/>
          </a:prstGeom>
        </p:spPr>
      </p:pic>
      <p:cxnSp>
        <p:nvCxnSpPr>
          <p:cNvPr id="119" name="Elbow Connector 118"/>
          <p:cNvCxnSpPr>
            <a:stCxn id="153" idx="2"/>
          </p:cNvCxnSpPr>
          <p:nvPr/>
        </p:nvCxnSpPr>
        <p:spPr bwMode="auto">
          <a:xfrm rot="16200000" flipH="1">
            <a:off x="1195686" y="2725382"/>
            <a:ext cx="135048" cy="1285363"/>
          </a:xfrm>
          <a:prstGeom prst="bentConnector2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Elbow Connector 128"/>
          <p:cNvCxnSpPr>
            <a:stCxn id="117" idx="2"/>
          </p:cNvCxnSpPr>
          <p:nvPr/>
        </p:nvCxnSpPr>
        <p:spPr bwMode="auto">
          <a:xfrm rot="5400000">
            <a:off x="7792317" y="2400472"/>
            <a:ext cx="195118" cy="1285875"/>
          </a:xfrm>
          <a:prstGeom prst="bentConnector2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>
          <a:xfrm>
            <a:off x="3198813" y="6164263"/>
            <a:ext cx="1905000" cy="457200"/>
          </a:xfrm>
        </p:spPr>
        <p:txBody>
          <a:bodyPr/>
          <a:lstStyle/>
          <a:p>
            <a:fld id="{B65C4A8B-80CE-41AF-9BEF-B1D9CF02D6AD}" type="datetime1">
              <a:rPr lang="sv-SE" smtClean="0"/>
              <a:t>2016-11-15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191426" y="1313776"/>
            <a:ext cx="1511652" cy="41876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/>
              <a:t>Kommunikation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Energimyndigheten</a:t>
            </a:r>
          </a:p>
        </p:txBody>
      </p:sp>
      <p:cxnSp>
        <p:nvCxnSpPr>
          <p:cNvPr id="5" name="Elbow Connector 4"/>
          <p:cNvCxnSpPr>
            <a:stCxn id="48" idx="3"/>
            <a:endCxn id="2" idx="1"/>
          </p:cNvCxnSpPr>
          <p:nvPr/>
        </p:nvCxnSpPr>
        <p:spPr bwMode="auto">
          <a:xfrm flipV="1">
            <a:off x="5206799" y="1523156"/>
            <a:ext cx="984627" cy="149959"/>
          </a:xfrm>
          <a:prstGeom prst="bentConnector3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Elbow Connector 46"/>
          <p:cNvCxnSpPr>
            <a:stCxn id="2" idx="2"/>
            <a:endCxn id="121" idx="1"/>
          </p:cNvCxnSpPr>
          <p:nvPr/>
        </p:nvCxnSpPr>
        <p:spPr bwMode="auto">
          <a:xfrm rot="5400000">
            <a:off x="6303036" y="2162060"/>
            <a:ext cx="1073741" cy="214692"/>
          </a:xfrm>
          <a:prstGeom prst="bentConnector4">
            <a:avLst>
              <a:gd name="adj1" fmla="val 23675"/>
              <a:gd name="adj2" fmla="val 206478"/>
            </a:avLst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Elbow Connector 92"/>
          <p:cNvCxnSpPr>
            <a:stCxn id="121" idx="1"/>
            <a:endCxn id="49" idx="3"/>
          </p:cNvCxnSpPr>
          <p:nvPr/>
        </p:nvCxnSpPr>
        <p:spPr bwMode="auto">
          <a:xfrm rot="10800000" flipV="1">
            <a:off x="4972744" y="2806277"/>
            <a:ext cx="1759816" cy="1237380"/>
          </a:xfrm>
          <a:prstGeom prst="bentConnector3">
            <a:avLst>
              <a:gd name="adj1" fmla="val 84640"/>
            </a:avLst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Elbow Connector 98"/>
          <p:cNvCxnSpPr>
            <a:stCxn id="121" idx="1"/>
            <a:endCxn id="123" idx="3"/>
          </p:cNvCxnSpPr>
          <p:nvPr/>
        </p:nvCxnSpPr>
        <p:spPr bwMode="auto">
          <a:xfrm rot="10800000" flipV="1">
            <a:off x="2401886" y="2806277"/>
            <a:ext cx="4330675" cy="283758"/>
          </a:xfrm>
          <a:prstGeom prst="bentConnector3">
            <a:avLst>
              <a:gd name="adj1" fmla="val 78153"/>
            </a:avLst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>
            <p:custDataLst>
              <p:tags r:id="rId3"/>
            </p:custDataLst>
          </p:nvPr>
        </p:nvSpPr>
        <p:spPr bwMode="auto">
          <a:xfrm>
            <a:off x="0" y="857250"/>
            <a:ext cx="119063" cy="119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Sweco Sans" panose="020B0604020202020204" charset="0"/>
              <a:sym typeface="Sweco Sans" panose="020B0604020202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Grov tidslinje för insatsprojekten framåt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2016-11-15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3" name="Chevron 12"/>
          <p:cNvSpPr/>
          <p:nvPr/>
        </p:nvSpPr>
        <p:spPr>
          <a:xfrm>
            <a:off x="931360" y="2378806"/>
            <a:ext cx="7515035" cy="406372"/>
          </a:xfrm>
          <a:prstGeom prst="chevron">
            <a:avLst/>
          </a:prstGeom>
          <a:solidFill>
            <a:srgbClr val="B5C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50" dirty="0">
                <a:solidFill>
                  <a:schemeClr val="tx1"/>
                </a:solidFill>
              </a:rPr>
              <a:t>Energimyndigheten</a:t>
            </a:r>
            <a:endParaRPr lang="en-US" sz="165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162818" y="5328526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496639" y="5015801"/>
            <a:ext cx="55976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Nov</a:t>
            </a:r>
          </a:p>
        </p:txBody>
      </p:sp>
      <p:sp>
        <p:nvSpPr>
          <p:cNvPr id="52" name="Chevron 51"/>
          <p:cNvSpPr/>
          <p:nvPr/>
        </p:nvSpPr>
        <p:spPr>
          <a:xfrm>
            <a:off x="4467929" y="3349747"/>
            <a:ext cx="914376" cy="397661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25" dirty="0">
                <a:solidFill>
                  <a:schemeClr val="tx1"/>
                </a:solidFill>
              </a:rPr>
              <a:t>Anmälan EKR</a:t>
            </a:r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1496639" y="2872193"/>
            <a:ext cx="1834390" cy="438377"/>
          </a:xfrm>
          <a:prstGeom prst="chevron">
            <a:avLst/>
          </a:prstGeom>
          <a:solidFill>
            <a:srgbClr val="7C7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50" dirty="0">
                <a:solidFill>
                  <a:schemeClr val="tx1"/>
                </a:solidFill>
              </a:rPr>
              <a:t>RUL-utlysning</a:t>
            </a:r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560" y="2906301"/>
            <a:ext cx="600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900" dirty="0"/>
              <a:t>RUL/</a:t>
            </a:r>
          </a:p>
          <a:p>
            <a:pPr algn="ctr"/>
            <a:r>
              <a:rPr lang="sv-SE" sz="900" dirty="0"/>
              <a:t>Energi-kontoren</a:t>
            </a:r>
            <a:endParaRPr lang="en-US" sz="900" dirty="0"/>
          </a:p>
        </p:txBody>
      </p:sp>
      <p:sp>
        <p:nvSpPr>
          <p:cNvPr id="60" name="Rectangle 59"/>
          <p:cNvSpPr/>
          <p:nvPr/>
        </p:nvSpPr>
        <p:spPr>
          <a:xfrm>
            <a:off x="2783862" y="5034748"/>
            <a:ext cx="55976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Dec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377846" y="5325688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991884" y="5037521"/>
            <a:ext cx="524503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Jan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3585868" y="5328460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06912" y="5037521"/>
            <a:ext cx="548548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Feb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4800897" y="5328460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432108" y="5034748"/>
            <a:ext cx="654346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Mars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6026093" y="5325688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40130" y="5034748"/>
            <a:ext cx="606256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50" dirty="0"/>
              <a:t>April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7234115" y="5325688"/>
            <a:ext cx="1215028" cy="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12560" y="3473663"/>
            <a:ext cx="6002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900" dirty="0"/>
              <a:t>EKR</a:t>
            </a:r>
            <a:endParaRPr lang="en-US" sz="9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3321601" y="3073464"/>
            <a:ext cx="18854" cy="10606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111668" y="4136605"/>
            <a:ext cx="948023" cy="60684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050" dirty="0">
                <a:solidFill>
                  <a:schemeClr val="tx1"/>
                </a:solidFill>
              </a:rPr>
              <a:t>Ca 15e dec RUL-utlysning stänger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4496343" y="3134866"/>
            <a:ext cx="18854" cy="10606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286410" y="4198007"/>
            <a:ext cx="948023" cy="60684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050" dirty="0">
                <a:solidFill>
                  <a:schemeClr val="tx1"/>
                </a:solidFill>
              </a:rPr>
              <a:t>Slutet av jan insatsledare beslutas</a:t>
            </a:r>
          </a:p>
        </p:txBody>
      </p:sp>
      <p:sp>
        <p:nvSpPr>
          <p:cNvPr id="90" name="Chevron 89"/>
          <p:cNvSpPr/>
          <p:nvPr/>
        </p:nvSpPr>
        <p:spPr>
          <a:xfrm>
            <a:off x="5234432" y="3348352"/>
            <a:ext cx="781492" cy="399056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</a:rPr>
              <a:t>Mapp-</a:t>
            </a:r>
            <a:r>
              <a:rPr lang="en-US" sz="675" dirty="0" err="1">
                <a:solidFill>
                  <a:schemeClr val="tx1"/>
                </a:solidFill>
              </a:rPr>
              <a:t>ning</a:t>
            </a:r>
            <a:endParaRPr lang="en-US" sz="675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5915353" y="3520514"/>
            <a:ext cx="608" cy="91951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533729" y="3891825"/>
            <a:ext cx="763247" cy="69062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050" dirty="0">
                <a:solidFill>
                  <a:schemeClr val="tx1"/>
                </a:solidFill>
              </a:rPr>
              <a:t>Ca slutet av feb EKR får besked</a:t>
            </a:r>
          </a:p>
        </p:txBody>
      </p:sp>
      <p:sp>
        <p:nvSpPr>
          <p:cNvPr id="93" name="Chevron 92"/>
          <p:cNvSpPr/>
          <p:nvPr/>
        </p:nvSpPr>
        <p:spPr>
          <a:xfrm>
            <a:off x="6173538" y="3350634"/>
            <a:ext cx="2272857" cy="407604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 err="1">
                <a:solidFill>
                  <a:schemeClr val="tx1"/>
                </a:solidFill>
              </a:rPr>
              <a:t>Insatsprojekt</a:t>
            </a:r>
            <a:endParaRPr lang="en-US" sz="1650" dirty="0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>
            <a:endCxn id="95" idx="0"/>
          </p:cNvCxnSpPr>
          <p:nvPr/>
        </p:nvCxnSpPr>
        <p:spPr>
          <a:xfrm>
            <a:off x="6802795" y="3747407"/>
            <a:ext cx="1" cy="23476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514684" y="3982173"/>
            <a:ext cx="576223" cy="37045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050" dirty="0">
                <a:solidFill>
                  <a:schemeClr val="tx1"/>
                </a:solidFill>
              </a:rPr>
              <a:t>Kickoff</a:t>
            </a:r>
          </a:p>
        </p:txBody>
      </p:sp>
      <p:sp>
        <p:nvSpPr>
          <p:cNvPr id="96" name="Chevron 95"/>
          <p:cNvSpPr/>
          <p:nvPr/>
        </p:nvSpPr>
        <p:spPr>
          <a:xfrm>
            <a:off x="1504250" y="3354228"/>
            <a:ext cx="1781916" cy="39318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 err="1">
                <a:solidFill>
                  <a:schemeClr val="tx1"/>
                </a:solidFill>
              </a:rPr>
              <a:t>Möjlighet</a:t>
            </a:r>
            <a:r>
              <a:rPr lang="en-US" sz="1650" dirty="0">
                <a:solidFill>
                  <a:schemeClr val="tx1"/>
                </a:solidFill>
              </a:rPr>
              <a:t> till </a:t>
            </a:r>
            <a:r>
              <a:rPr lang="en-US" sz="1650" dirty="0" err="1">
                <a:solidFill>
                  <a:schemeClr val="tx1"/>
                </a:solidFill>
              </a:rPr>
              <a:t>inspel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idéer</a:t>
            </a:r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97" name="Curved Down Arrow 96"/>
          <p:cNvSpPr/>
          <p:nvPr/>
        </p:nvSpPr>
        <p:spPr>
          <a:xfrm>
            <a:off x="1172893" y="3148675"/>
            <a:ext cx="748553" cy="215240"/>
          </a:xfrm>
          <a:prstGeom prst="curved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98" name="Curved Up Arrow 97"/>
          <p:cNvSpPr/>
          <p:nvPr/>
        </p:nvSpPr>
        <p:spPr>
          <a:xfrm flipH="1">
            <a:off x="1157488" y="3412820"/>
            <a:ext cx="728522" cy="224932"/>
          </a:xfrm>
          <a:prstGeom prst="curved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99" name="Curved Up Arrow 98"/>
          <p:cNvSpPr/>
          <p:nvPr/>
        </p:nvSpPr>
        <p:spPr>
          <a:xfrm>
            <a:off x="2295756" y="2615119"/>
            <a:ext cx="4786242" cy="403412"/>
          </a:xfrm>
          <a:prstGeom prst="curved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102" name="Curved Up Arrow 101"/>
          <p:cNvSpPr/>
          <p:nvPr/>
        </p:nvSpPr>
        <p:spPr>
          <a:xfrm rot="10800000">
            <a:off x="2236469" y="2506154"/>
            <a:ext cx="4786242" cy="403412"/>
          </a:xfrm>
          <a:prstGeom prst="curved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103" name="Curved Up Arrow 102"/>
          <p:cNvSpPr/>
          <p:nvPr/>
        </p:nvSpPr>
        <p:spPr>
          <a:xfrm>
            <a:off x="7041181" y="2792441"/>
            <a:ext cx="1756249" cy="736190"/>
          </a:xfrm>
          <a:prstGeom prst="curved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104" name="Curved Up Arrow 103"/>
          <p:cNvSpPr/>
          <p:nvPr/>
        </p:nvSpPr>
        <p:spPr>
          <a:xfrm rot="10800000">
            <a:off x="6928307" y="2297684"/>
            <a:ext cx="1815536" cy="630274"/>
          </a:xfrm>
          <a:prstGeom prst="curved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55" name="Chevron 54"/>
          <p:cNvSpPr/>
          <p:nvPr/>
        </p:nvSpPr>
        <p:spPr>
          <a:xfrm>
            <a:off x="6164112" y="2872587"/>
            <a:ext cx="1931711" cy="426629"/>
          </a:xfrm>
          <a:prstGeom prst="chevron">
            <a:avLst/>
          </a:prstGeom>
          <a:solidFill>
            <a:srgbClr val="7C7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 err="1">
                <a:solidFill>
                  <a:schemeClr val="tx1"/>
                </a:solidFill>
              </a:rPr>
              <a:t>Insatsprojekt</a:t>
            </a:r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2560" y="2482883"/>
            <a:ext cx="6002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900" dirty="0"/>
              <a:t>EM</a:t>
            </a:r>
            <a:endParaRPr lang="en-US" sz="900" dirty="0"/>
          </a:p>
        </p:txBody>
      </p:sp>
      <p:sp>
        <p:nvSpPr>
          <p:cNvPr id="85" name="Chevron 84"/>
          <p:cNvSpPr/>
          <p:nvPr/>
        </p:nvSpPr>
        <p:spPr>
          <a:xfrm>
            <a:off x="3186857" y="2883941"/>
            <a:ext cx="1442734" cy="426629"/>
          </a:xfrm>
          <a:prstGeom prst="chevron">
            <a:avLst/>
          </a:prstGeom>
          <a:solidFill>
            <a:srgbClr val="7C7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solidFill>
                  <a:schemeClr val="tx1"/>
                </a:solidFill>
              </a:rPr>
              <a:t>Dialog </a:t>
            </a:r>
            <a:r>
              <a:rPr lang="en-US" sz="1650" dirty="0" err="1">
                <a:solidFill>
                  <a:schemeClr val="tx1"/>
                </a:solidFill>
              </a:rPr>
              <a:t>insats</a:t>
            </a:r>
            <a:r>
              <a:rPr lang="en-US" sz="1650" dirty="0">
                <a:solidFill>
                  <a:schemeClr val="tx1"/>
                </a:solidFill>
              </a:rPr>
              <a:t> &amp; PL</a:t>
            </a:r>
          </a:p>
        </p:txBody>
      </p:sp>
      <p:sp>
        <p:nvSpPr>
          <p:cNvPr id="54" name="Chevron 53"/>
          <p:cNvSpPr/>
          <p:nvPr/>
        </p:nvSpPr>
        <p:spPr>
          <a:xfrm>
            <a:off x="4467929" y="2878067"/>
            <a:ext cx="1851879" cy="415668"/>
          </a:xfrm>
          <a:prstGeom prst="chevron">
            <a:avLst/>
          </a:prstGeom>
          <a:solidFill>
            <a:srgbClr val="7C7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 err="1">
                <a:solidFill>
                  <a:schemeClr val="tx1"/>
                </a:solidFill>
              </a:rPr>
              <a:t>Förberedelse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instasprojekt</a:t>
            </a:r>
            <a:endParaRPr lang="en-US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0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4110782"/>
              </p:ext>
            </p:extLst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82164958"/>
              </p:ext>
            </p:extLst>
          </p:nvPr>
        </p:nvGraphicFramePr>
        <p:xfrm>
          <a:off x="602457" y="560804"/>
          <a:ext cx="7569944" cy="4308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insatsprojekt ska gå igenom en stegvis process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2016-11-15</a:t>
            </a:fld>
            <a:endParaRPr lang="en-GB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2458" y="3225361"/>
            <a:ext cx="962938" cy="2329011"/>
          </a:xfrm>
          <a:ln w="28575">
            <a:solidFill>
              <a:srgbClr val="FDCA00"/>
            </a:solidFill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Kategorisering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Urvalskriterier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Motivering av val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Identifiering och kontakt-uppgifter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Initiering kontakt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947846" y="3225361"/>
            <a:ext cx="895963" cy="2329011"/>
          </a:xfrm>
          <a:prstGeom prst="rect">
            <a:avLst/>
          </a:prstGeom>
          <a:ln w="28575">
            <a:solidFill>
              <a:srgbClr val="FDCA00"/>
            </a:solidFill>
          </a:ln>
        </p:spPr>
        <p:txBody>
          <a:bodyPr vert="horz" lIns="0" tIns="0" rIns="0" bIns="0" rtlCol="0">
            <a:normAutofit/>
          </a:bodyPr>
          <a:lstStyle>
            <a:defPPr>
              <a:defRPr lang="sv-SE"/>
            </a:defPPr>
            <a:lvl1pPr marL="87313" indent="-873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1pPr>
            <a:lvl2pPr marL="43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2pPr>
            <a:lvl3pPr marL="64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3pPr>
            <a:lvl4pPr marL="86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4pPr>
            <a:lvl5pPr marL="1080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5pPr>
            <a:lvl6pPr marL="1296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6pPr>
            <a:lvl7pPr marL="151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7pPr>
            <a:lvl8pPr marL="172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8pPr>
            <a:lvl9pPr marL="194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9pPr>
          </a:lstStyle>
          <a:p>
            <a:r>
              <a:rPr lang="sv-SE" sz="1050" dirty="0"/>
              <a:t>Värde-skapande för målgrupp</a:t>
            </a:r>
          </a:p>
          <a:p>
            <a:r>
              <a:rPr lang="sv-SE" sz="1050" dirty="0"/>
              <a:t>Effektmål projekt</a:t>
            </a: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3226259" y="3219534"/>
            <a:ext cx="913693" cy="2334838"/>
          </a:xfrm>
          <a:prstGeom prst="rect">
            <a:avLst/>
          </a:prstGeom>
          <a:ln w="28575">
            <a:solidFill>
              <a:srgbClr val="FDCA00"/>
            </a:solidFill>
          </a:ln>
        </p:spPr>
        <p:txBody>
          <a:bodyPr vert="horz" lIns="0" tIns="0" rIns="0" bIns="0" rtlCol="0">
            <a:normAutofit/>
          </a:bodyPr>
          <a:lstStyle>
            <a:defPPr>
              <a:defRPr lang="sv-SE"/>
            </a:defPPr>
            <a:lvl1pPr marL="87313" indent="-873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1pPr>
            <a:lvl2pPr marL="43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2pPr>
            <a:lvl3pPr marL="64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3pPr>
            <a:lvl4pPr marL="86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4pPr>
            <a:lvl5pPr marL="1080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5pPr>
            <a:lvl6pPr marL="1296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6pPr>
            <a:lvl7pPr marL="151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7pPr>
            <a:lvl8pPr marL="172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8pPr>
            <a:lvl9pPr marL="194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9pPr>
          </a:lstStyle>
          <a:p>
            <a:r>
              <a:rPr lang="sv-SE" sz="1050" dirty="0"/>
              <a:t>Plan för </a:t>
            </a:r>
            <a:r>
              <a:rPr lang="sv-SE" sz="1050" dirty="0" err="1"/>
              <a:t>kommuni-kation</a:t>
            </a:r>
            <a:endParaRPr lang="sv-SE" sz="1050" dirty="0"/>
          </a:p>
          <a:p>
            <a:r>
              <a:rPr lang="sv-SE" sz="1050" dirty="0"/>
              <a:t>Riskhantering</a:t>
            </a:r>
          </a:p>
          <a:p>
            <a:r>
              <a:rPr lang="sv-SE" sz="1050" dirty="0"/>
              <a:t>Förutsättning ytterligare rådgivning</a:t>
            </a: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4592909" y="3219534"/>
            <a:ext cx="902845" cy="2334838"/>
          </a:xfrm>
          <a:prstGeom prst="rect">
            <a:avLst/>
          </a:prstGeom>
          <a:ln w="28575">
            <a:solidFill>
              <a:srgbClr val="FDCA00"/>
            </a:solidFill>
          </a:ln>
        </p:spPr>
        <p:txBody>
          <a:bodyPr vert="horz" lIns="0" tIns="0" rIns="0" bIns="0" rtlCol="0">
            <a:normAutofit/>
          </a:bodyPr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Rådgivning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/>
              <a:t>Kontakt med målgrupp</a:t>
            </a:r>
          </a:p>
          <a:p>
            <a:pPr marL="65485" indent="-65485">
              <a:lnSpc>
                <a:spcPct val="120000"/>
              </a:lnSpc>
              <a:spcAft>
                <a:spcPts val="450"/>
              </a:spcAft>
            </a:pPr>
            <a:r>
              <a:rPr lang="sv-SE" sz="1050" dirty="0" err="1"/>
              <a:t>Kommunika</a:t>
            </a:r>
            <a:r>
              <a:rPr lang="sv-SE" sz="1050" dirty="0"/>
              <a:t>-</a:t>
            </a:r>
            <a:r>
              <a:rPr lang="sv-SE" sz="1050" dirty="0" err="1"/>
              <a:t>tions</a:t>
            </a:r>
            <a:r>
              <a:rPr lang="sv-SE" sz="1050" dirty="0"/>
              <a:t>-aktiviteter</a:t>
            </a: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5945535" y="3219534"/>
            <a:ext cx="858713" cy="2297698"/>
          </a:xfrm>
          <a:prstGeom prst="rect">
            <a:avLst/>
          </a:prstGeom>
          <a:ln w="28575">
            <a:solidFill>
              <a:srgbClr val="FDCA00"/>
            </a:solidFill>
          </a:ln>
        </p:spPr>
        <p:txBody>
          <a:bodyPr vert="horz" lIns="0" tIns="0" rIns="0" bIns="0" rtlCol="0">
            <a:normAutofit/>
          </a:bodyPr>
          <a:lstStyle>
            <a:lvl1pPr marL="87313" indent="-873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1pPr>
            <a:lvl2pPr marL="43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2pPr>
            <a:lvl3pPr marL="64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3pPr>
            <a:lvl4pPr marL="86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4pPr>
            <a:lvl5pPr marL="1080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5pPr>
            <a:lvl6pPr marL="1296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6pPr>
            <a:lvl7pPr marL="151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7pPr>
            <a:lvl8pPr marL="172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8pPr>
            <a:lvl9pPr marL="194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9pPr>
          </a:lstStyle>
          <a:p>
            <a:r>
              <a:rPr lang="sv-SE" sz="1050" dirty="0"/>
              <a:t>Uppföljning av resultat och effekter</a:t>
            </a:r>
          </a:p>
        </p:txBody>
      </p:sp>
      <p:sp>
        <p:nvSpPr>
          <p:cNvPr id="15" name="Platshållare för innehåll 2"/>
          <p:cNvSpPr txBox="1">
            <a:spLocks/>
          </p:cNvSpPr>
          <p:nvPr/>
        </p:nvSpPr>
        <p:spPr>
          <a:xfrm>
            <a:off x="7254028" y="3225361"/>
            <a:ext cx="918374" cy="2291871"/>
          </a:xfrm>
          <a:prstGeom prst="rect">
            <a:avLst/>
          </a:prstGeom>
          <a:ln w="28575">
            <a:solidFill>
              <a:srgbClr val="FDCA00"/>
            </a:solidFill>
          </a:ln>
        </p:spPr>
        <p:txBody>
          <a:bodyPr vert="horz" lIns="0" tIns="0" rIns="0" bIns="0" rtlCol="0">
            <a:normAutofit/>
          </a:bodyPr>
          <a:lstStyle>
            <a:lvl1pPr marL="87313" indent="-873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1pPr>
            <a:lvl2pPr marL="43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2pPr>
            <a:lvl3pPr marL="64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3pPr>
            <a:lvl4pPr marL="86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4pPr>
            <a:lvl5pPr marL="1080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5pPr>
            <a:lvl6pPr marL="1296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6pPr>
            <a:lvl7pPr marL="1512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7pPr>
            <a:lvl8pPr marL="1728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8pPr>
            <a:lvl9pPr marL="1944000" indent="-216000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</a:lvl9pPr>
          </a:lstStyle>
          <a:p>
            <a:r>
              <a:rPr lang="sv-SE" sz="1050" dirty="0"/>
              <a:t>Utvärdering av insatsen/ projektet</a:t>
            </a:r>
          </a:p>
        </p:txBody>
      </p:sp>
      <p:pic>
        <p:nvPicPr>
          <p:cNvPr id="16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latshållare för innehåll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156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Grov tidsuppskattning per respektive EKR-funktion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457" y="5225615"/>
            <a:ext cx="7154917" cy="435634"/>
          </a:xfrm>
          <a:solidFill>
            <a:srgbClr val="FAB01B"/>
          </a:solidFill>
          <a:ln>
            <a:solidFill>
              <a:srgbClr val="FDCA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1400" dirty="0">
                <a:solidFill>
                  <a:schemeClr val="bg1"/>
                </a:solidFill>
              </a:rPr>
              <a:t>Tidsåtgången påverkas i hög utsträckning även av förkunskaper, ambitionsnivå samt hur </a:t>
            </a:r>
            <a:r>
              <a:rPr lang="sv-SE" sz="1400">
                <a:solidFill>
                  <a:schemeClr val="bg1"/>
                </a:solidFill>
              </a:rPr>
              <a:t>bra matchning det </a:t>
            </a:r>
            <a:r>
              <a:rPr lang="sv-SE" sz="1400" dirty="0">
                <a:solidFill>
                  <a:schemeClr val="bg1"/>
                </a:solidFill>
              </a:rPr>
              <a:t>är mellan insatsprojektet och </a:t>
            </a:r>
            <a:r>
              <a:rPr lang="sv-SE" sz="1400" dirty="0" err="1">
                <a:solidFill>
                  <a:schemeClr val="bg1"/>
                </a:solidFill>
              </a:rPr>
              <a:t>EKRs</a:t>
            </a:r>
            <a:r>
              <a:rPr lang="sv-SE" sz="1400" dirty="0">
                <a:solidFill>
                  <a:schemeClr val="bg1"/>
                </a:solidFill>
              </a:rPr>
              <a:t> ordinarie arbete.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2016-11-15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801198"/>
              </p:ext>
            </p:extLst>
          </p:nvPr>
        </p:nvGraphicFramePr>
        <p:xfrm>
          <a:off x="602456" y="2304667"/>
          <a:ext cx="7154918" cy="28665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42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20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0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98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8437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Light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Medium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Large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Ansökan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4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4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4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Projektgemensam uppstart och avslut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16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20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20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Möten/avstämningar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8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12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16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Målsättning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2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6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12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Riskanalys (görs gemensamt på uppstart)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0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Målgruppsanalys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2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8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16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effectLst/>
                        </a:rPr>
                        <a:t>Genomförande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32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80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160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effectLst/>
                        </a:rPr>
                        <a:t>Resultatspridning/kommunikation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4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14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14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Uppföljning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20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36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Utvärdering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2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16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22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effectLst/>
                        </a:rPr>
                        <a:t>Totalt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80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>
                          <a:effectLst/>
                        </a:rPr>
                        <a:t>180</a:t>
                      </a:r>
                      <a:endParaRPr lang="sv-SE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kern="1200" dirty="0">
                          <a:effectLst/>
                        </a:rPr>
                        <a:t>300</a:t>
                      </a:r>
                      <a:endParaRPr lang="sv-SE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" name="Picture 2" descr="G:\Verksamhetsutveckling och stöd\Kommunikation\Gemensamma dokument\Baskommunikation\Baspresentationer om Energimyndigheten\Bas-PPT 2016\Grafik JPG 2016\Grafik JPG\A¦èrsredovisning_2015 Mönste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76672"/>
            <a:ext cx="518761" cy="62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latshållare för innehåll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628800"/>
            <a:ext cx="262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2456" y="5787653"/>
            <a:ext cx="7154917" cy="3056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8500" indent="-354013" algn="l" rtl="0" fontAlgn="base">
              <a:spcBef>
                <a:spcPct val="4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963613" indent="-263525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214438" indent="-249238" algn="l" rtl="0" fontAlgn="base">
              <a:spcBef>
                <a:spcPct val="4000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sv-SE" sz="1400" kern="0" dirty="0">
                <a:solidFill>
                  <a:schemeClr val="bg1"/>
                </a:solidFill>
              </a:rPr>
              <a:t>Energimyndigheten avsätter en budget om ca 3 mkr för insatsprojektsatsningen</a:t>
            </a:r>
          </a:p>
        </p:txBody>
      </p:sp>
    </p:spTree>
    <p:extLst>
      <p:ext uri="{BB962C8B-B14F-4D97-AF65-F5344CB8AC3E}">
        <p14:creationId xmlns:p14="http://schemas.microsoft.com/office/powerpoint/2010/main" val="370542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gLDeRveU.DhmGxidd94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H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 färg_m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vit_m_punkt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färglös_m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färg_U_punkt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färg_U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vit_U_punkt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farglos_U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M_Dokument" ma:contentTypeID="0x0101005F3B3B166FD6422D88B267134623E61200771295798C66FD4B88791805CF6F3794" ma:contentTypeVersion="8" ma:contentTypeDescription="Skapa ett nytt dokument." ma:contentTypeScope="" ma:versionID="44b0df62eddfc9232958d49540cd9396">
  <xsd:schema xmlns:xsd="http://www.w3.org/2001/XMLSchema" xmlns:xs="http://www.w3.org/2001/XMLSchema" xmlns:p="http://schemas.microsoft.com/office/2006/metadata/properties" xmlns:ns2="da4f398e-0cbb-4cee-8bc8-2954fcef4716" xmlns:ns3="35359d16-f7cf-4480-aad9-be1e8fceebb8" targetNamespace="http://schemas.microsoft.com/office/2006/metadata/properties" ma:root="true" ma:fieldsID="91954f582b65415decaecb68372c34ee" ns2:_="" ns3:_="">
    <xsd:import namespace="da4f398e-0cbb-4cee-8bc8-2954fcef4716"/>
    <xsd:import namespace="35359d16-f7cf-4480-aad9-be1e8fceebb8"/>
    <xsd:element name="properties">
      <xsd:complexType>
        <xsd:sequence>
          <xsd:element name="documentManagement">
            <xsd:complexType>
              <xsd:all>
                <xsd:element ref="ns2:STEMMyndighetsnamn" minOccurs="0"/>
                <xsd:element ref="ns2:STEMBeskrivning"/>
                <xsd:element ref="ns2:STEMProcessTaxHTField0" minOccurs="0"/>
                <xsd:element ref="ns3:TaxCatchAll" minOccurs="0"/>
                <xsd:element ref="ns3:TaxCatchAllLabel" minOccurs="0"/>
                <xsd:element ref="ns2:STEMOrganisationTaxHTField0" minOccurs="0"/>
                <xsd:element ref="ns2:STEMInformationsklassTaxHTField0" minOccurs="0"/>
                <xsd:element ref="ns2:STEMForfattare" minOccurs="0"/>
                <xsd:element ref="ns2:STEMSkapatAv" minOccurs="0"/>
                <xsd:element ref="ns2:STEMAmneTaxHTField0" minOccurs="0"/>
                <xsd:element ref="ns3:TaxKeywordTaxHTField" minOccurs="0"/>
                <xsd:element ref="ns2:STEMBidragande" minOccurs="0"/>
                <xsd:element ref="ns2:STEMSprakTaxHTField0" minOccurs="0"/>
                <xsd:element ref="ns2:STEMBehorighetsregel" minOccurs="0"/>
                <xsd:element ref="ns2:STEMNewOrganisation" minOccurs="0"/>
                <xsd:element ref="ns2:Dokumentty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f398e-0cbb-4cee-8bc8-2954fcef4716" elementFormDefault="qualified">
    <xsd:import namespace="http://schemas.microsoft.com/office/2006/documentManagement/types"/>
    <xsd:import namespace="http://schemas.microsoft.com/office/infopath/2007/PartnerControls"/>
    <xsd:element name="STEMMyndighetsnamn" ma:index="8" nillable="true" ma:displayName="Myndighetsnamn" ma:default="Energimyndigheten" ma:internalName="STEMMyndighetsnamn" ma:readOnly="true">
      <xsd:simpleType>
        <xsd:restriction base="dms:Text"/>
      </xsd:simpleType>
    </xsd:element>
    <xsd:element name="STEMBeskrivning" ma:index="9" ma:displayName="Beskrivning" ma:internalName="STEMBeskrivning" ma:readOnly="false">
      <xsd:simpleType>
        <xsd:restriction base="dms:Note"/>
      </xsd:simpleType>
    </xsd:element>
    <xsd:element name="STEMProcessTaxHTField0" ma:index="10" nillable="true" ma:taxonomy="true" ma:internalName="STEMProcessTaxHTField0" ma:taxonomyFieldName="STEMProcess" ma:displayName="Process (Används ej)" ma:readOnly="true" ma:fieldId="{31ee9918-fe17-4499-a134-e76a7564b818}" ma:sspId="1209bcd0-5856-4cae-807f-ceb1a11ed701" ma:termSetId="bfebcec9-b73f-49ca-a4fe-44a2ddc411f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EMOrganisationTaxHTField0" ma:index="14" nillable="true" ma:taxonomy="true" ma:internalName="STEMOrganisationTaxHTField0" ma:taxonomyFieldName="STEMOrganisation" ma:displayName="Organisation (Används ej)" ma:readOnly="true" ma:fieldId="{dbd771e0-57ed-4a1f-b495-5161947a4725}" ma:sspId="1209bcd0-5856-4cae-807f-ceb1a11ed701" ma:termSetId="da55768c-4fa3-4440-a06e-845702abe36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EMInformationsklassTaxHTField0" ma:index="16" ma:taxonomy="true" ma:internalName="STEMInformationsklassTaxHTField0" ma:taxonomyFieldName="STEMInformationsklass" ma:displayName="Informationsklass" ma:readOnly="false" ma:default="12;#Ej sekretess|f6b508c3-2418-4a00-bdce-410e71819f98" ma:fieldId="{de526fac-1c9f-4b63-8cbf-f0395ce215f0}" ma:sspId="1209bcd0-5856-4cae-807f-ceb1a11ed701" ma:termSetId="9a98483a-c5a2-4ef0-b5bf-43befd258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EMForfattare" ma:index="18" nillable="true" ma:displayName="Författare" ma:internalName="STEMForfattare" ma:readOnly="false">
      <xsd:simpleType>
        <xsd:restriction base="dms:Text"/>
      </xsd:simpleType>
    </xsd:element>
    <xsd:element name="STEMSkapatAv" ma:index="19" nillable="true" ma:displayName="Skapat av" ma:hidden="true" ma:internalName="STEMSkapatAv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EMAmneTaxHTField0" ma:index="20" nillable="true" ma:displayName="STEMAmneTaxHTField0" ma:hidden="true" ma:internalName="STEMAmneTaxHTField0">
      <xsd:simpleType>
        <xsd:restriction base="dms:Note"/>
      </xsd:simpleType>
    </xsd:element>
    <xsd:element name="STEMBidragande" ma:index="23" nillable="true" ma:displayName="Bidragande" ma:internalName="STEMBidragande" ma:readOnly="true">
      <xsd:simpleType>
        <xsd:restriction base="dms:Note"/>
      </xsd:simpleType>
    </xsd:element>
    <xsd:element name="STEMSprakTaxHTField0" ma:index="24" ma:taxonomy="true" ma:internalName="STEMSprakTaxHTField0" ma:taxonomyFieldName="STEMSprak" ma:displayName="Språk" ma:readOnly="false" ma:default="14;#Sv|984ba086-a62a-400a-9716-342255976432" ma:fieldId="{77e59423-35da-4a79-b936-16325de5d96f}" ma:sspId="1209bcd0-5856-4cae-807f-ceb1a11ed701" ma:termSetId="ae66b8f9-6d18-4403-8543-ac5ca329e7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EMBehorighetsregel" ma:index="26" nillable="true" ma:displayName="Annan behörighetsregel (Används ej)" ma:default="0" ma:hidden="true" ma:internalName="STEMBehorighetsregel" ma:readOnly="true">
      <xsd:simpleType>
        <xsd:restriction base="dms:Boolean"/>
      </xsd:simpleType>
    </xsd:element>
    <xsd:element name="STEMNewOrganisation" ma:index="27" nillable="true" ma:displayName="Organisation" ma:internalName="STEMNewOrganisation" ma:readOnly="true">
      <xsd:simpleType>
        <xsd:restriction base="dms:Note"/>
      </xsd:simpleType>
    </xsd:element>
    <xsd:element name="Dokumenttyp" ma:index="28" nillable="true" ma:displayName="Dokumenttyp" ma:format="Dropdown" ma:internalName="Dokumenttyp">
      <xsd:simpleType>
        <xsd:union memberTypes="dms:Text">
          <xsd:simpleType>
            <xsd:restriction base="dms:Choice">
              <xsd:enumeration value="Administration"/>
              <xsd:enumeration value="Ekonomi"/>
              <xsd:enumeration value="Möten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59d16-f7cf-4480-aad9-be1e8fceebb8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description="" ma:hidden="true" ma:list="{eae7fecc-b445-4421-9b8c-b88dba6c864a}" ma:internalName="TaxCatchAll" ma:showField="CatchAllData" ma:web="35359d16-f7cf-4480-aad9-be1e8fceeb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eae7fecc-b445-4421-9b8c-b88dba6c864a}" ma:internalName="TaxCatchAllLabel" ma:readOnly="true" ma:showField="CatchAllDataLabel" ma:web="35359d16-f7cf-4480-aad9-be1e8fceeb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1" nillable="true" ma:taxonomy="true" ma:internalName="TaxKeywordTaxHTField" ma:taxonomyFieldName="STEMAmne" ma:displayName="Ämne" ma:fieldId="{a0c56a30-0380-4bde-adc5-fe941768c8ba}" ma:taxonomyMulti="true" ma:sspId="1209bcd0-5856-4cae-807f-ceb1a11ed70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5359d16-f7cf-4480-aad9-be1e8fceebb8">
      <Terms xmlns="http://schemas.microsoft.com/office/infopath/2007/PartnerControls"/>
    </TaxKeywordTaxHTField>
    <TaxCatchAll xmlns="35359d16-f7cf-4480-aad9-be1e8fceebb8">
      <Value>14</Value>
      <Value>12</Value>
    </TaxCatchAll>
    <STEMAmneTaxHTField0 xmlns="da4f398e-0cbb-4cee-8bc8-2954fcef4716" xsi:nil="true"/>
    <STEMInformationsklassTaxHTField0 xmlns="da4f398e-0cbb-4cee-8bc8-2954fcef4716">
      <Terms xmlns="http://schemas.microsoft.com/office/infopath/2007/PartnerControls">
        <TermInfo xmlns="http://schemas.microsoft.com/office/infopath/2007/PartnerControls">
          <TermName xmlns="http://schemas.microsoft.com/office/infopath/2007/PartnerControls">Ej sekretess</TermName>
          <TermId xmlns="http://schemas.microsoft.com/office/infopath/2007/PartnerControls">f6b508c3-2418-4a00-bdce-410e71819f98</TermId>
        </TermInfo>
      </Terms>
    </STEMInformationsklassTaxHTField0>
    <STEMBeskrivning xmlns="da4f398e-0cbb-4cee-8bc8-2954fcef4716">x</STEMBeskrivning>
    <STEMForfattare xmlns="da4f398e-0cbb-4cee-8bc8-2954fcef4716" xsi:nil="true"/>
    <STEMSprakTaxHTField0 xmlns="da4f398e-0cbb-4cee-8bc8-2954fcef4716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</TermName>
          <TermId xmlns="http://schemas.microsoft.com/office/infopath/2007/PartnerControls">984ba086-a62a-400a-9716-342255976432</TermId>
        </TermInfo>
      </Terms>
    </STEMSprakTaxHTField0>
    <Dokumenttyp xmlns="da4f398e-0cbb-4cee-8bc8-2954fcef4716">Utlysning 2017</Dokumenttyp>
  </documentManagement>
</p:properties>
</file>

<file path=customXml/itemProps1.xml><?xml version="1.0" encoding="utf-8"?>
<ds:datastoreItem xmlns:ds="http://schemas.openxmlformats.org/officeDocument/2006/customXml" ds:itemID="{A46F1468-C6C7-48AE-8F22-C57183888F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4f398e-0cbb-4cee-8bc8-2954fcef4716"/>
    <ds:schemaRef ds:uri="35359d16-f7cf-4480-aad9-be1e8fceeb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7F148A-C368-4CEF-9011-E2CD334F05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607A46-F587-4FD5-81E3-3C6260A9E4DF}">
  <ds:schemaRefs>
    <ds:schemaRef ds:uri="http://schemas.microsoft.com/office/2006/metadata/properties"/>
    <ds:schemaRef ds:uri="35359d16-f7cf-4480-aad9-be1e8fceebb8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da4f398e-0cbb-4cee-8bc8-2954fcef471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</Template>
  <TotalTime>1150</TotalTime>
  <Words>734</Words>
  <Application>Microsoft Office PowerPoint</Application>
  <PresentationFormat>Bildspel på skärmen (4:3)</PresentationFormat>
  <Paragraphs>213</Paragraphs>
  <Slides>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OH</vt:lpstr>
      <vt:lpstr>vit_m_punkt</vt:lpstr>
      <vt:lpstr>färg_U_punkt</vt:lpstr>
      <vt:lpstr>vit_U_punkt</vt:lpstr>
      <vt:lpstr>think-cell Slide</vt:lpstr>
      <vt:lpstr>Insatsprojekt 2017</vt:lpstr>
      <vt:lpstr>Syfte och mål </vt:lpstr>
      <vt:lpstr>Utvalda temaområden för 2017 års insatsprojekt</vt:lpstr>
      <vt:lpstr>Urval och bedömning</vt:lpstr>
      <vt:lpstr>Urval och bedömning av funktionen insatsledning</vt:lpstr>
      <vt:lpstr>Projektorganisation Insatsprojekt 2017</vt:lpstr>
      <vt:lpstr>Grov tidslinje för insatsprojekten framåt</vt:lpstr>
      <vt:lpstr>Ett insatsprojekt ska gå igenom en stegvis process</vt:lpstr>
      <vt:lpstr>Grov tidsuppskattning per respektive EKR-funktion</vt:lpstr>
    </vt:vector>
  </TitlesOfParts>
  <Company>Energimyndigheten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Charlotte Nording Gabrielsson</dc:creator>
  <dc:description>EM7000 v4.2 2011-05-21</dc:description>
  <cp:lastModifiedBy>Emil Eriksson</cp:lastModifiedBy>
  <cp:revision>101</cp:revision>
  <dcterms:created xsi:type="dcterms:W3CDTF">2016-09-19T09:10:00Z</dcterms:created>
  <dcterms:modified xsi:type="dcterms:W3CDTF">2016-11-15T14:01:27Z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0x0101005F3B3B166FD6422D88B267134623E61200771295798C66FD4B88791805CF6F3794</vt:lpwstr>
  </property>
  <property fmtid="{D5CDD505-2E9C-101B-9397-08002B2CF9AE}" pid="3" name="STEMInformationsklass">
    <vt:lpwstr>12;#Ej sekretess|f6b508c3-2418-4a00-bdce-410e71819f98</vt:lpwstr>
  </property>
  <property fmtid="{D5CDD505-2E9C-101B-9397-08002B2CF9AE}" pid="4" name="STEMAmne">
    <vt:lpwstr/>
  </property>
  <property fmtid="{D5CDD505-2E9C-101B-9397-08002B2CF9AE}" pid="5" name="STEMSprak">
    <vt:lpwstr>14;#Sv|984ba086-a62a-400a-9716-342255976432</vt:lpwstr>
  </property>
</Properties>
</file>