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78" r:id="rId5"/>
  </p:sldMasterIdLst>
  <p:notesMasterIdLst>
    <p:notesMasterId r:id="rId23"/>
  </p:notesMasterIdLst>
  <p:handoutMasterIdLst>
    <p:handoutMasterId r:id="rId24"/>
  </p:handoutMasterIdLst>
  <p:sldIdLst>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45300" cy="9982200"/>
  <p:defaultTextStyle>
    <a:defPPr>
      <a:defRPr lang="sv-SE"/>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59" userDrawn="1">
          <p15:clr>
            <a:srgbClr val="A4A3A4"/>
          </p15:clr>
        </p15:guide>
      </p15:sldGuideLst>
    </p:ext>
    <p:ext uri="{2D200454-40CA-4A62-9FC3-DE9A4176ACB9}">
      <p15:notesGuideLst xmlns:p15="http://schemas.microsoft.com/office/powerpoint/2012/main">
        <p15:guide id="1" orient="horz" pos="3144">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autoAdjust="0"/>
  </p:normalViewPr>
  <p:slideViewPr>
    <p:cSldViewPr>
      <p:cViewPr varScale="1">
        <p:scale>
          <a:sx n="114" d="100"/>
          <a:sy n="114" d="100"/>
        </p:scale>
        <p:origin x="480" y="108"/>
      </p:cViewPr>
      <p:guideLst>
        <p:guide orient="horz" pos="2160"/>
        <p:guide pos="36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3250" y="58"/>
      </p:cViewPr>
      <p:guideLst>
        <p:guide orient="horz" pos="3144"/>
        <p:guide pos="2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670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sv-SE"/>
          </a:p>
        </p:txBody>
      </p:sp>
      <p:sp>
        <p:nvSpPr>
          <p:cNvPr id="7171" name="Rectangle 3"/>
          <p:cNvSpPr>
            <a:spLocks noGrp="1" noChangeArrowheads="1"/>
          </p:cNvSpPr>
          <p:nvPr>
            <p:ph type="dt" sz="quarter" idx="1"/>
          </p:nvPr>
        </p:nvSpPr>
        <p:spPr bwMode="auto">
          <a:xfrm>
            <a:off x="3878263" y="0"/>
            <a:ext cx="29670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sv-SE"/>
          </a:p>
        </p:txBody>
      </p:sp>
      <p:sp>
        <p:nvSpPr>
          <p:cNvPr id="7172" name="Rectangle 4"/>
          <p:cNvSpPr>
            <a:spLocks noGrp="1" noChangeArrowheads="1"/>
          </p:cNvSpPr>
          <p:nvPr>
            <p:ph type="ftr" sz="quarter" idx="2"/>
          </p:nvPr>
        </p:nvSpPr>
        <p:spPr bwMode="auto">
          <a:xfrm>
            <a:off x="0" y="9483725"/>
            <a:ext cx="29670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sv-SE"/>
          </a:p>
        </p:txBody>
      </p:sp>
      <p:sp>
        <p:nvSpPr>
          <p:cNvPr id="7173" name="Rectangle 5"/>
          <p:cNvSpPr>
            <a:spLocks noGrp="1" noChangeArrowheads="1"/>
          </p:cNvSpPr>
          <p:nvPr>
            <p:ph type="sldNum" sz="quarter" idx="3"/>
          </p:nvPr>
        </p:nvSpPr>
        <p:spPr bwMode="auto">
          <a:xfrm>
            <a:off x="3878263" y="9483725"/>
            <a:ext cx="29670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4099CC03-0A68-4FE0-901C-BABC70936B6A}" type="slidenum">
              <a:rPr lang="sv-SE"/>
              <a:pPr/>
              <a:t>‹#›</a:t>
            </a:fld>
            <a:endParaRPr lang="sv-SE"/>
          </a:p>
        </p:txBody>
      </p:sp>
    </p:spTree>
    <p:extLst>
      <p:ext uri="{BB962C8B-B14F-4D97-AF65-F5344CB8AC3E}">
        <p14:creationId xmlns:p14="http://schemas.microsoft.com/office/powerpoint/2010/main" val="660229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074"/>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sv-SE"/>
          </a:p>
        </p:txBody>
      </p:sp>
      <p:sp>
        <p:nvSpPr>
          <p:cNvPr id="18435" name="Rectangle 3075"/>
          <p:cNvSpPr>
            <a:spLocks noGrp="1" noChangeArrowheads="1"/>
          </p:cNvSpPr>
          <p:nvPr>
            <p:ph type="dt" idx="1"/>
          </p:nvPr>
        </p:nvSpPr>
        <p:spPr bwMode="auto">
          <a:xfrm>
            <a:off x="388620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sv-SE"/>
          </a:p>
        </p:txBody>
      </p:sp>
      <p:sp>
        <p:nvSpPr>
          <p:cNvPr id="18436" name="Rectangle 3076"/>
          <p:cNvSpPr>
            <a:spLocks noGrp="1" noRot="1" noChangeAspect="1" noChangeArrowheads="1" noTextEdit="1"/>
          </p:cNvSpPr>
          <p:nvPr>
            <p:ph type="sldImg" idx="2"/>
          </p:nvPr>
        </p:nvSpPr>
        <p:spPr bwMode="auto">
          <a:xfrm>
            <a:off x="111125" y="762000"/>
            <a:ext cx="6635750" cy="3733800"/>
          </a:xfrm>
          <a:prstGeom prst="rect">
            <a:avLst/>
          </a:prstGeom>
          <a:noFill/>
          <a:ln w="9525">
            <a:solidFill>
              <a:srgbClr val="000000"/>
            </a:solidFill>
            <a:miter lim="800000"/>
            <a:headEnd/>
            <a:tailEnd/>
          </a:ln>
          <a:effectLst/>
        </p:spPr>
      </p:sp>
      <p:sp>
        <p:nvSpPr>
          <p:cNvPr id="18437" name="Rectangle 3077"/>
          <p:cNvSpPr>
            <a:spLocks noGrp="1" noChangeArrowheads="1"/>
          </p:cNvSpPr>
          <p:nvPr>
            <p:ph type="body" sz="quarter" idx="3"/>
          </p:nvPr>
        </p:nvSpPr>
        <p:spPr bwMode="auto">
          <a:xfrm>
            <a:off x="914400" y="4724400"/>
            <a:ext cx="5029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438" name="Rectangle 3078"/>
          <p:cNvSpPr>
            <a:spLocks noGrp="1" noChangeArrowheads="1"/>
          </p:cNvSpPr>
          <p:nvPr>
            <p:ph type="ftr" sz="quarter" idx="4"/>
          </p:nvPr>
        </p:nvSpPr>
        <p:spPr bwMode="auto">
          <a:xfrm>
            <a:off x="0" y="94488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sv-SE"/>
          </a:p>
        </p:txBody>
      </p:sp>
      <p:sp>
        <p:nvSpPr>
          <p:cNvPr id="18439" name="Rectangle 3079"/>
          <p:cNvSpPr>
            <a:spLocks noGrp="1" noChangeArrowheads="1"/>
          </p:cNvSpPr>
          <p:nvPr>
            <p:ph type="sldNum" sz="quarter" idx="5"/>
          </p:nvPr>
        </p:nvSpPr>
        <p:spPr bwMode="auto">
          <a:xfrm>
            <a:off x="3886200" y="94488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FEE2625-1DD8-4C13-A5BB-5C2E4DEB1102}" type="slidenum">
              <a:rPr lang="sv-SE"/>
              <a:pPr/>
              <a:t>‹#›</a:t>
            </a:fld>
            <a:endParaRPr lang="sv-SE"/>
          </a:p>
        </p:txBody>
      </p:sp>
    </p:spTree>
    <p:extLst>
      <p:ext uri="{BB962C8B-B14F-4D97-AF65-F5344CB8AC3E}">
        <p14:creationId xmlns:p14="http://schemas.microsoft.com/office/powerpoint/2010/main" val="1788888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1</a:t>
            </a:fld>
            <a:endParaRPr lang="en-GB"/>
          </a:p>
        </p:txBody>
      </p:sp>
    </p:spTree>
    <p:extLst>
      <p:ext uri="{BB962C8B-B14F-4D97-AF65-F5344CB8AC3E}">
        <p14:creationId xmlns:p14="http://schemas.microsoft.com/office/powerpoint/2010/main" val="320009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08731">
              <a:defRPr/>
            </a:pPr>
            <a:r>
              <a:rPr lang="en-GB"/>
              <a:t>The Swedish Energy Agency has been commissioned by the Government to support small and medium-sized enterprises (SMEs) to optimise their energy usage through support from the European Regional Development Fund. The initiative comprises a number of projects within the framework of the National Regional Fund Programme and will be continuing until 2020. The aim of the programme is to support the transition to a low carbon economy in all sectors.</a:t>
            </a:r>
            <a:endParaRPr lang="en-GB" dirty="0">
              <a:latin typeface="Arial" panose="020B0604020202020204" pitchFamily="34" charset="0"/>
              <a:cs typeface="Arial" panose="020B0604020202020204" pitchFamily="34" charset="0"/>
            </a:endParaRPr>
          </a:p>
          <a:p>
            <a:endParaRPr lang="en-GB"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2</a:t>
            </a:fld>
            <a:endParaRPr lang="en-GB"/>
          </a:p>
        </p:txBody>
      </p:sp>
    </p:spTree>
    <p:extLst>
      <p:ext uri="{BB962C8B-B14F-4D97-AF65-F5344CB8AC3E}">
        <p14:creationId xmlns:p14="http://schemas.microsoft.com/office/powerpoint/2010/main" val="312372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08731">
              <a:defRPr/>
            </a:pPr>
            <a:r>
              <a:rPr lang="en-GB" dirty="0">
                <a:latin typeface="Arial" panose="020B0604020202020204" pitchFamily="34" charset="0"/>
              </a:rPr>
              <a:t>Through the projects, the Swedish Energy Agency and its business partners are creating established working methods and methodologies for working on improving energy efficiency at SMEs at both a national and a regional level. In this way, the companies receive the tools they need to continue to work on their energy usage in a systematic and structured manner after the end of the projects. </a:t>
            </a:r>
            <a:endParaRPr lang="en-GB" sz="2000" dirty="0"/>
          </a:p>
          <a:p>
            <a:endParaRPr lang="en-GB"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3</a:t>
            </a:fld>
            <a:endParaRPr lang="en-GB"/>
          </a:p>
        </p:txBody>
      </p:sp>
    </p:spTree>
    <p:extLst>
      <p:ext uri="{BB962C8B-B14F-4D97-AF65-F5344CB8AC3E}">
        <p14:creationId xmlns:p14="http://schemas.microsoft.com/office/powerpoint/2010/main" val="177814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08731">
              <a:defRPr/>
            </a:pPr>
            <a:r>
              <a:rPr lang="en-GB" dirty="0">
                <a:latin typeface="Arial" panose="020B0604020202020204" pitchFamily="34" charset="0"/>
              </a:rPr>
              <a:t>Through various projects, a network of professional and knowledgeable business partners is being established across the entire country with the aim of optimally engaging and supporting SMEs. </a:t>
            </a:r>
            <a:endParaRPr lang="en-GB"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7</a:t>
            </a:fld>
            <a:endParaRPr lang="en-GB"/>
          </a:p>
        </p:txBody>
      </p:sp>
    </p:spTree>
    <p:extLst>
      <p:ext uri="{BB962C8B-B14F-4D97-AF65-F5344CB8AC3E}">
        <p14:creationId xmlns:p14="http://schemas.microsoft.com/office/powerpoint/2010/main" val="410699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15</a:t>
            </a:fld>
            <a:endParaRPr lang="en-GB"/>
          </a:p>
        </p:txBody>
      </p:sp>
    </p:spTree>
    <p:extLst>
      <p:ext uri="{BB962C8B-B14F-4D97-AF65-F5344CB8AC3E}">
        <p14:creationId xmlns:p14="http://schemas.microsoft.com/office/powerpoint/2010/main" val="22537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16</a:t>
            </a:fld>
            <a:endParaRPr lang="en-GB"/>
          </a:p>
        </p:txBody>
      </p:sp>
    </p:spTree>
    <p:extLst>
      <p:ext uri="{BB962C8B-B14F-4D97-AF65-F5344CB8AC3E}">
        <p14:creationId xmlns:p14="http://schemas.microsoft.com/office/powerpoint/2010/main" val="124526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3983765" y="2492897"/>
            <a:ext cx="7620000" cy="1119981"/>
          </a:xfrm>
        </p:spPr>
        <p:txBody>
          <a:bodyPr anchor="b"/>
          <a:lstStyle>
            <a:lvl1pPr>
              <a:defRPr sz="2800">
                <a:latin typeface="+mj-lt"/>
              </a:defRPr>
            </a:lvl1pPr>
          </a:lstStyle>
          <a:p>
            <a:r>
              <a:rPr lang="sv-SE"/>
              <a:t>Klicka här för att ändra format</a:t>
            </a:r>
            <a:endParaRPr lang="sv-SE" dirty="0"/>
          </a:p>
        </p:txBody>
      </p:sp>
      <p:sp>
        <p:nvSpPr>
          <p:cNvPr id="3"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4"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271452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5"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20786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1016001" y="1773238"/>
            <a:ext cx="4984751"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03951" y="1773238"/>
            <a:ext cx="4984749"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6"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55545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017600" y="572400"/>
            <a:ext cx="10171200" cy="986400"/>
          </a:xfrm>
        </p:spPr>
        <p:txBody>
          <a:bodyPr/>
          <a:lstStyle>
            <a:lvl1pPr>
              <a:defRPr/>
            </a:lvl1pPr>
          </a:lstStyle>
          <a:p>
            <a:r>
              <a:rPr lang="sv-SE" dirty="0"/>
              <a:t>Klicka här för att ändra format</a:t>
            </a:r>
          </a:p>
        </p:txBody>
      </p:sp>
      <p:sp>
        <p:nvSpPr>
          <p:cNvPr id="3" name="Platshållare för text 2"/>
          <p:cNvSpPr>
            <a:spLocks noGrp="1"/>
          </p:cNvSpPr>
          <p:nvPr>
            <p:ph type="body" idx="1"/>
          </p:nvPr>
        </p:nvSpPr>
        <p:spPr>
          <a:xfrm>
            <a:off x="1007435" y="1535113"/>
            <a:ext cx="49890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1007435" y="2174876"/>
            <a:ext cx="4989083"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92011" y="1535113"/>
            <a:ext cx="49910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92011" y="2174876"/>
            <a:ext cx="4991043"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8"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379186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4"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172637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3"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3589648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676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2"/>
            <a:ext cx="4011084" cy="4514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6"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3647517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ledningsbild">
    <p:spTree>
      <p:nvGrpSpPr>
        <p:cNvPr id="1" name=""/>
        <p:cNvGrpSpPr/>
        <p:nvPr/>
      </p:nvGrpSpPr>
      <p:grpSpPr>
        <a:xfrm>
          <a:off x="0" y="0"/>
          <a:ext cx="0" cy="0"/>
          <a:chOff x="0" y="0"/>
          <a:chExt cx="0" cy="0"/>
        </a:xfrm>
      </p:grpSpPr>
      <p:pic>
        <p:nvPicPr>
          <p:cNvPr id="2056" name="Picture 8" descr="C:\Kundcase\STEM\2016-03-07 Nationella regionfondsprogrammet\höger bott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74" b="374"/>
          <a:stretch/>
        </p:blipFill>
        <p:spPr bwMode="auto">
          <a:xfrm>
            <a:off x="3831829" y="2169135"/>
            <a:ext cx="8360172" cy="4697411"/>
          </a:xfrm>
          <a:prstGeom prst="rect">
            <a:avLst/>
          </a:prstGeom>
          <a:noFill/>
          <a:extLst>
            <a:ext uri="{909E8E84-426E-40DD-AFC4-6F175D3DCCD1}">
              <a14:hiddenFill xmlns:a14="http://schemas.microsoft.com/office/drawing/2010/main">
                <a:solidFill>
                  <a:srgbClr val="FFFFFF"/>
                </a:solidFill>
              </a14:hiddenFill>
            </a:ext>
          </a:extLst>
        </p:spPr>
      </p:pic>
      <p:sp>
        <p:nvSpPr>
          <p:cNvPr id="56328" name="Rectangle 8"/>
          <p:cNvSpPr>
            <a:spLocks noGrp="1" noChangeArrowheads="1"/>
          </p:cNvSpPr>
          <p:nvPr>
            <p:ph type="subTitle" idx="1"/>
          </p:nvPr>
        </p:nvSpPr>
        <p:spPr>
          <a:xfrm>
            <a:off x="4271797" y="1730260"/>
            <a:ext cx="7620000" cy="330588"/>
          </a:xfrm>
        </p:spPr>
        <p:txBody>
          <a:bodyPr/>
          <a:lstStyle>
            <a:lvl1pPr marL="0" indent="0">
              <a:buFontTx/>
              <a:buNone/>
              <a:defRPr sz="1800"/>
            </a:lvl1pPr>
          </a:lstStyle>
          <a:p>
            <a:r>
              <a:rPr lang="sv-SE" dirty="0"/>
              <a:t>Klicka här för att ändra format på underrubrik i bakgrunden</a:t>
            </a:r>
          </a:p>
        </p:txBody>
      </p:sp>
      <p:pic>
        <p:nvPicPr>
          <p:cNvPr id="2055" name="Picture 7" descr="C:\Kundcase\STEM\2016-03-07 Nationella regionfondsprogrammet\vänster topp.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72" y="0"/>
            <a:ext cx="3835400" cy="2160588"/>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bild 6"/>
          <p:cNvSpPr>
            <a:spLocks noGrp="1"/>
          </p:cNvSpPr>
          <p:nvPr>
            <p:ph type="pic" sz="quarter" idx="10" hasCustomPrompt="1"/>
          </p:nvPr>
        </p:nvSpPr>
        <p:spPr>
          <a:xfrm>
            <a:off x="431801" y="4221088"/>
            <a:ext cx="1440000" cy="612000"/>
          </a:xfrm>
        </p:spPr>
        <p:txBody>
          <a:bodyPr/>
          <a:lstStyle>
            <a:lvl1pPr marL="0" indent="0">
              <a:buNone/>
              <a:defRPr sz="1400"/>
            </a:lvl1pPr>
          </a:lstStyle>
          <a:p>
            <a:r>
              <a:rPr lang="sv-SE" dirty="0"/>
              <a:t>Logotyp</a:t>
            </a:r>
          </a:p>
        </p:txBody>
      </p:sp>
      <p:sp>
        <p:nvSpPr>
          <p:cNvPr id="22" name="Platshållare för bild 6"/>
          <p:cNvSpPr>
            <a:spLocks noGrp="1"/>
          </p:cNvSpPr>
          <p:nvPr>
            <p:ph type="pic" sz="quarter" idx="11" hasCustomPrompt="1"/>
          </p:nvPr>
        </p:nvSpPr>
        <p:spPr>
          <a:xfrm>
            <a:off x="431801" y="3393064"/>
            <a:ext cx="1440000" cy="612000"/>
          </a:xfrm>
        </p:spPr>
        <p:txBody>
          <a:bodyPr/>
          <a:lstStyle>
            <a:lvl1pPr marL="0" indent="0">
              <a:buNone/>
              <a:defRPr sz="1400"/>
            </a:lvl1pPr>
          </a:lstStyle>
          <a:p>
            <a:r>
              <a:rPr lang="sv-SE" dirty="0"/>
              <a:t>Logotyp</a:t>
            </a:r>
          </a:p>
        </p:txBody>
      </p:sp>
      <p:sp>
        <p:nvSpPr>
          <p:cNvPr id="2" name="Rubrik 1"/>
          <p:cNvSpPr>
            <a:spLocks noGrp="1"/>
          </p:cNvSpPr>
          <p:nvPr>
            <p:ph type="title"/>
          </p:nvPr>
        </p:nvSpPr>
        <p:spPr>
          <a:xfrm>
            <a:off x="4272000" y="571500"/>
            <a:ext cx="7488000" cy="954000"/>
          </a:xfrm>
        </p:spPr>
        <p:txBody>
          <a:bodyPr/>
          <a:lstStyle>
            <a:lvl1pPr>
              <a:defRPr sz="2800"/>
            </a:lvl1pPr>
          </a:lstStyle>
          <a:p>
            <a:r>
              <a:rPr lang="sv-SE" dirty="0"/>
              <a:t>Klicka här för att ändra format</a:t>
            </a:r>
          </a:p>
        </p:txBody>
      </p:sp>
      <p:pic>
        <p:nvPicPr>
          <p:cNvPr id="13" name="Picture 11" descr="C:\Kundcase\STEM\2016-03-07 Nationella regionfondsprogrammet\tes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36514" y="-1251520"/>
            <a:ext cx="7763658" cy="8325091"/>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8041" y="5085184"/>
            <a:ext cx="907796" cy="901425"/>
          </a:xfrm>
          <a:prstGeom prst="rect">
            <a:avLst/>
          </a:prstGeom>
        </p:spPr>
      </p:pic>
      <p:pic>
        <p:nvPicPr>
          <p:cNvPr id="15" name="Bildobjekt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8041" y="6238855"/>
            <a:ext cx="1587027" cy="431044"/>
          </a:xfrm>
          <a:prstGeom prst="rect">
            <a:avLst/>
          </a:prstGeom>
        </p:spPr>
      </p:pic>
    </p:spTree>
    <p:extLst>
      <p:ext uri="{BB962C8B-B14F-4D97-AF65-F5344CB8AC3E}">
        <p14:creationId xmlns:p14="http://schemas.microsoft.com/office/powerpoint/2010/main" val="158842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5"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311097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1016001" y="1773238"/>
            <a:ext cx="4984751"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03951" y="1773238"/>
            <a:ext cx="4984749"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6"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017600" y="572400"/>
            <a:ext cx="10171200" cy="986400"/>
          </a:xfrm>
        </p:spPr>
        <p:txBody>
          <a:bodyPr/>
          <a:lstStyle>
            <a:lvl1pPr>
              <a:defRPr/>
            </a:lvl1pPr>
          </a:lstStyle>
          <a:p>
            <a:r>
              <a:rPr lang="sv-SE"/>
              <a:t>Klicka här för att ändra format</a:t>
            </a:r>
            <a:endParaRPr lang="sv-SE" dirty="0"/>
          </a:p>
        </p:txBody>
      </p:sp>
      <p:sp>
        <p:nvSpPr>
          <p:cNvPr id="3" name="Platshållare för text 2"/>
          <p:cNvSpPr>
            <a:spLocks noGrp="1"/>
          </p:cNvSpPr>
          <p:nvPr>
            <p:ph type="body" idx="1"/>
          </p:nvPr>
        </p:nvSpPr>
        <p:spPr>
          <a:xfrm>
            <a:off x="1007435" y="1535113"/>
            <a:ext cx="49890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1007435" y="2174876"/>
            <a:ext cx="4989083"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2011" y="1535113"/>
            <a:ext cx="49910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2011" y="2174876"/>
            <a:ext cx="4991043"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8"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4"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3"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0"/>
            <a:ext cx="6815667" cy="5676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2"/>
            <a:ext cx="4011084" cy="4514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6"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ledningsbild">
    <p:spTree>
      <p:nvGrpSpPr>
        <p:cNvPr id="1" name=""/>
        <p:cNvGrpSpPr/>
        <p:nvPr/>
      </p:nvGrpSpPr>
      <p:grpSpPr>
        <a:xfrm>
          <a:off x="0" y="0"/>
          <a:ext cx="0" cy="0"/>
          <a:chOff x="0" y="0"/>
          <a:chExt cx="0" cy="0"/>
        </a:xfrm>
      </p:grpSpPr>
      <p:pic>
        <p:nvPicPr>
          <p:cNvPr id="2056" name="Picture 8" descr="C:\Kundcase\STEM\2016-03-07 Nationella regionfondsprogrammet\höger bott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74" b="374"/>
          <a:stretch/>
        </p:blipFill>
        <p:spPr bwMode="auto">
          <a:xfrm>
            <a:off x="3831829" y="2169135"/>
            <a:ext cx="8360172" cy="4697411"/>
          </a:xfrm>
          <a:prstGeom prst="rect">
            <a:avLst/>
          </a:prstGeom>
          <a:noFill/>
          <a:extLst>
            <a:ext uri="{909E8E84-426E-40DD-AFC4-6F175D3DCCD1}">
              <a14:hiddenFill xmlns:a14="http://schemas.microsoft.com/office/drawing/2010/main">
                <a:solidFill>
                  <a:srgbClr val="FFFFFF"/>
                </a:solidFill>
              </a14:hiddenFill>
            </a:ext>
          </a:extLst>
        </p:spPr>
      </p:pic>
      <p:sp>
        <p:nvSpPr>
          <p:cNvPr id="56328" name="Rectangle 8"/>
          <p:cNvSpPr>
            <a:spLocks noGrp="1" noChangeArrowheads="1"/>
          </p:cNvSpPr>
          <p:nvPr>
            <p:ph type="subTitle" idx="1"/>
          </p:nvPr>
        </p:nvSpPr>
        <p:spPr>
          <a:xfrm>
            <a:off x="4271797" y="1730260"/>
            <a:ext cx="7620000" cy="330588"/>
          </a:xfrm>
        </p:spPr>
        <p:txBody>
          <a:bodyPr/>
          <a:lstStyle>
            <a:lvl1pPr marL="0" indent="0">
              <a:buFontTx/>
              <a:buNone/>
              <a:defRPr sz="1800"/>
            </a:lvl1pPr>
          </a:lstStyle>
          <a:p>
            <a:r>
              <a:rPr lang="sv-SE"/>
              <a:t>Klicka om du vill redigera mall för underrubrikformat</a:t>
            </a:r>
            <a:endParaRPr lang="sv-SE" dirty="0"/>
          </a:p>
        </p:txBody>
      </p:sp>
      <p:pic>
        <p:nvPicPr>
          <p:cNvPr id="2055" name="Picture 7" descr="C:\Kundcase\STEM\2016-03-07 Nationella regionfondsprogrammet\vänster topp.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72" y="0"/>
            <a:ext cx="3835400" cy="2160588"/>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bild 6"/>
          <p:cNvSpPr>
            <a:spLocks noGrp="1"/>
          </p:cNvSpPr>
          <p:nvPr>
            <p:ph type="pic" sz="quarter" idx="10" hasCustomPrompt="1"/>
          </p:nvPr>
        </p:nvSpPr>
        <p:spPr>
          <a:xfrm>
            <a:off x="431801" y="4221088"/>
            <a:ext cx="1631751" cy="612000"/>
          </a:xfrm>
        </p:spPr>
        <p:txBody>
          <a:bodyPr/>
          <a:lstStyle>
            <a:lvl1pPr marL="0" indent="0">
              <a:buNone/>
              <a:defRPr sz="1400"/>
            </a:lvl1pPr>
          </a:lstStyle>
          <a:p>
            <a:r>
              <a:rPr lang="sv-SE" dirty="0"/>
              <a:t>Logotyp</a:t>
            </a:r>
          </a:p>
        </p:txBody>
      </p:sp>
      <p:sp>
        <p:nvSpPr>
          <p:cNvPr id="22" name="Platshållare för bild 6"/>
          <p:cNvSpPr>
            <a:spLocks noGrp="1"/>
          </p:cNvSpPr>
          <p:nvPr>
            <p:ph type="pic" sz="quarter" idx="11" hasCustomPrompt="1"/>
          </p:nvPr>
        </p:nvSpPr>
        <p:spPr>
          <a:xfrm>
            <a:off x="431801" y="3393064"/>
            <a:ext cx="1631751" cy="612000"/>
          </a:xfrm>
        </p:spPr>
        <p:txBody>
          <a:bodyPr/>
          <a:lstStyle>
            <a:lvl1pPr marL="0" indent="0">
              <a:buNone/>
              <a:defRPr sz="1400"/>
            </a:lvl1pPr>
          </a:lstStyle>
          <a:p>
            <a:r>
              <a:rPr lang="sv-SE" dirty="0"/>
              <a:t>Logotyp</a:t>
            </a:r>
          </a:p>
        </p:txBody>
      </p:sp>
      <p:sp>
        <p:nvSpPr>
          <p:cNvPr id="2" name="Rubrik 1"/>
          <p:cNvSpPr>
            <a:spLocks noGrp="1"/>
          </p:cNvSpPr>
          <p:nvPr>
            <p:ph type="title"/>
          </p:nvPr>
        </p:nvSpPr>
        <p:spPr>
          <a:xfrm>
            <a:off x="4272000" y="571500"/>
            <a:ext cx="7488000" cy="954000"/>
          </a:xfrm>
        </p:spPr>
        <p:txBody>
          <a:bodyPr/>
          <a:lstStyle>
            <a:lvl1pPr>
              <a:defRPr sz="2800"/>
            </a:lvl1pPr>
          </a:lstStyle>
          <a:p>
            <a:r>
              <a:rPr lang="sv-SE"/>
              <a:t>Klicka här för att ändra format</a:t>
            </a:r>
            <a:endParaRPr lang="sv-SE" dirty="0"/>
          </a:p>
        </p:txBody>
      </p:sp>
      <p:pic>
        <p:nvPicPr>
          <p:cNvPr id="16" name="Picture 11" descr="C:\Kundcase\STEM\2016-03-07 Nationella regionfondsprogrammet\tes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36514" y="-1251520"/>
            <a:ext cx="7763658" cy="8325091"/>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1801" y="5068504"/>
            <a:ext cx="907796" cy="901425"/>
          </a:xfrm>
          <a:prstGeom prst="rect">
            <a:avLst/>
          </a:prstGeom>
        </p:spPr>
      </p:pic>
      <p:pic>
        <p:nvPicPr>
          <p:cNvPr id="12" name="Bildobjekt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1801" y="6222175"/>
            <a:ext cx="1587027" cy="43104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3983765" y="2492897"/>
            <a:ext cx="7620000" cy="1119981"/>
          </a:xfrm>
        </p:spPr>
        <p:txBody>
          <a:bodyPr anchor="b"/>
          <a:lstStyle>
            <a:lvl1pPr>
              <a:defRPr sz="2800">
                <a:latin typeface="+mj-lt"/>
              </a:defRPr>
            </a:lvl1pPr>
          </a:lstStyle>
          <a:p>
            <a:r>
              <a:rPr lang="sv-SE" dirty="0"/>
              <a:t>Klicka här för att ändra format på bakgrundsrubriken</a:t>
            </a:r>
          </a:p>
        </p:txBody>
      </p:sp>
      <p:sp>
        <p:nvSpPr>
          <p:cNvPr id="3" name="Platshållare för bild 6"/>
          <p:cNvSpPr>
            <a:spLocks noGrp="1"/>
          </p:cNvSpPr>
          <p:nvPr>
            <p:ph type="pic" sz="quarter" idx="11" hasCustomPrompt="1"/>
          </p:nvPr>
        </p:nvSpPr>
        <p:spPr>
          <a:xfrm>
            <a:off x="6864086" y="6165304"/>
            <a:ext cx="1632181" cy="467984"/>
          </a:xfrm>
        </p:spPr>
        <p:txBody>
          <a:bodyPr/>
          <a:lstStyle>
            <a:lvl1pPr marL="0" indent="0">
              <a:buNone/>
              <a:defRPr sz="1400"/>
            </a:lvl1pPr>
          </a:lstStyle>
          <a:p>
            <a:r>
              <a:rPr lang="sv-SE" dirty="0"/>
              <a:t>Logotyp</a:t>
            </a:r>
          </a:p>
        </p:txBody>
      </p:sp>
      <p:sp>
        <p:nvSpPr>
          <p:cNvPr id="4" name="Platshållare för bild 6"/>
          <p:cNvSpPr>
            <a:spLocks noGrp="1"/>
          </p:cNvSpPr>
          <p:nvPr>
            <p:ph type="pic" sz="quarter" idx="12" hasCustomPrompt="1"/>
          </p:nvPr>
        </p:nvSpPr>
        <p:spPr>
          <a:xfrm>
            <a:off x="4079776" y="6165304"/>
            <a:ext cx="1632181" cy="467984"/>
          </a:xfrm>
        </p:spPr>
        <p:txBody>
          <a:bodyPr/>
          <a:lstStyle>
            <a:lvl1pPr marL="0" indent="0">
              <a:buNone/>
              <a:defRPr sz="1400"/>
            </a:lvl1pPr>
          </a:lstStyle>
          <a:p>
            <a:r>
              <a:rPr lang="sv-SE" dirty="0"/>
              <a:t>Logotyp</a:t>
            </a:r>
          </a:p>
        </p:txBody>
      </p:sp>
    </p:spTree>
    <p:extLst>
      <p:ext uri="{BB962C8B-B14F-4D97-AF65-F5344CB8AC3E}">
        <p14:creationId xmlns:p14="http://schemas.microsoft.com/office/powerpoint/2010/main" val="258222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1016001" y="571500"/>
            <a:ext cx="10172700" cy="985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bakgrundsrubriken</a:t>
            </a:r>
          </a:p>
        </p:txBody>
      </p:sp>
      <p:sp>
        <p:nvSpPr>
          <p:cNvPr id="51203" name="Rectangle 3"/>
          <p:cNvSpPr>
            <a:spLocks noGrp="1" noChangeArrowheads="1"/>
          </p:cNvSpPr>
          <p:nvPr>
            <p:ph type="body" idx="1"/>
          </p:nvPr>
        </p:nvSpPr>
        <p:spPr bwMode="auto">
          <a:xfrm>
            <a:off x="1016001" y="1773238"/>
            <a:ext cx="10172700"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pic>
        <p:nvPicPr>
          <p:cNvPr id="8" name="Bildobjekt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1000" y="6222861"/>
            <a:ext cx="1394520" cy="378759"/>
          </a:xfrm>
          <a:prstGeom prst="rect">
            <a:avLst/>
          </a:prstGeom>
        </p:spPr>
      </p:pic>
      <p:pic>
        <p:nvPicPr>
          <p:cNvPr id="9" name="Bildobjekt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0838" y="6180434"/>
            <a:ext cx="1410161" cy="463614"/>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68" r:id="rId3"/>
    <p:sldLayoutId id="2147483669" r:id="rId4"/>
    <p:sldLayoutId id="2147483670" r:id="rId5"/>
    <p:sldLayoutId id="2147483671" r:id="rId6"/>
    <p:sldLayoutId id="2147483672" r:id="rId7"/>
    <p:sldLayoutId id="2147483651" r:id="rId8"/>
  </p:sldLayoutIdLst>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lnSpc>
          <a:spcPts val="4000"/>
        </a:lnSpc>
        <a:spcBef>
          <a:spcPct val="0"/>
        </a:spcBef>
        <a:spcAft>
          <a:spcPct val="0"/>
        </a:spcAft>
        <a:defRPr sz="3600" b="1">
          <a:solidFill>
            <a:schemeClr val="tx2"/>
          </a:solidFill>
          <a:latin typeface="Arial" charset="0"/>
        </a:defRPr>
      </a:lvl2pPr>
      <a:lvl3pPr algn="l" rtl="0" eaLnBrk="1" fontAlgn="base" hangingPunct="1">
        <a:lnSpc>
          <a:spcPts val="4000"/>
        </a:lnSpc>
        <a:spcBef>
          <a:spcPct val="0"/>
        </a:spcBef>
        <a:spcAft>
          <a:spcPct val="0"/>
        </a:spcAft>
        <a:defRPr sz="3600" b="1">
          <a:solidFill>
            <a:schemeClr val="tx2"/>
          </a:solidFill>
          <a:latin typeface="Arial" charset="0"/>
        </a:defRPr>
      </a:lvl3pPr>
      <a:lvl4pPr algn="l" rtl="0" eaLnBrk="1" fontAlgn="base" hangingPunct="1">
        <a:lnSpc>
          <a:spcPts val="4000"/>
        </a:lnSpc>
        <a:spcBef>
          <a:spcPct val="0"/>
        </a:spcBef>
        <a:spcAft>
          <a:spcPct val="0"/>
        </a:spcAft>
        <a:defRPr sz="3600" b="1">
          <a:solidFill>
            <a:schemeClr val="tx2"/>
          </a:solidFill>
          <a:latin typeface="Arial" charset="0"/>
        </a:defRPr>
      </a:lvl4pPr>
      <a:lvl5pPr algn="l" rtl="0" eaLnBrk="1" fontAlgn="base" hangingPunct="1">
        <a:lnSpc>
          <a:spcPts val="4000"/>
        </a:lnSpc>
        <a:spcBef>
          <a:spcPct val="0"/>
        </a:spcBef>
        <a:spcAft>
          <a:spcPct val="0"/>
        </a:spcAft>
        <a:defRPr sz="3600" b="1">
          <a:solidFill>
            <a:schemeClr val="tx2"/>
          </a:solidFill>
          <a:latin typeface="Arial" charset="0"/>
        </a:defRPr>
      </a:lvl5pPr>
      <a:lvl6pPr marL="457200" algn="l" rtl="0" eaLnBrk="1" fontAlgn="base" hangingPunct="1">
        <a:lnSpc>
          <a:spcPts val="4000"/>
        </a:lnSpc>
        <a:spcBef>
          <a:spcPct val="0"/>
        </a:spcBef>
        <a:spcAft>
          <a:spcPct val="0"/>
        </a:spcAft>
        <a:defRPr sz="3600" b="1">
          <a:solidFill>
            <a:schemeClr val="tx2"/>
          </a:solidFill>
          <a:latin typeface="Arial" charset="0"/>
        </a:defRPr>
      </a:lvl6pPr>
      <a:lvl7pPr marL="914400" algn="l" rtl="0" eaLnBrk="1" fontAlgn="base" hangingPunct="1">
        <a:lnSpc>
          <a:spcPts val="4000"/>
        </a:lnSpc>
        <a:spcBef>
          <a:spcPct val="0"/>
        </a:spcBef>
        <a:spcAft>
          <a:spcPct val="0"/>
        </a:spcAft>
        <a:defRPr sz="3600" b="1">
          <a:solidFill>
            <a:schemeClr val="tx2"/>
          </a:solidFill>
          <a:latin typeface="Arial" charset="0"/>
        </a:defRPr>
      </a:lvl7pPr>
      <a:lvl8pPr marL="1371600" algn="l" rtl="0" eaLnBrk="1" fontAlgn="base" hangingPunct="1">
        <a:lnSpc>
          <a:spcPts val="4000"/>
        </a:lnSpc>
        <a:spcBef>
          <a:spcPct val="0"/>
        </a:spcBef>
        <a:spcAft>
          <a:spcPct val="0"/>
        </a:spcAft>
        <a:defRPr sz="3600" b="1">
          <a:solidFill>
            <a:schemeClr val="tx2"/>
          </a:solidFill>
          <a:latin typeface="Arial" charset="0"/>
        </a:defRPr>
      </a:lvl8pPr>
      <a:lvl9pPr marL="1828800" algn="l" rtl="0" eaLnBrk="1" fontAlgn="base" hangingPunct="1">
        <a:lnSpc>
          <a:spcPts val="4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40000"/>
        </a:spcBef>
        <a:spcAft>
          <a:spcPct val="0"/>
        </a:spcAft>
        <a:buChar char="•"/>
        <a:defRPr sz="2800">
          <a:solidFill>
            <a:schemeClr val="tx1"/>
          </a:solidFill>
          <a:latin typeface="+mn-lt"/>
          <a:ea typeface="+mn-ea"/>
          <a:cs typeface="+mn-cs"/>
        </a:defRPr>
      </a:lvl1pPr>
      <a:lvl2pPr marL="698500" indent="-354013" algn="l" rtl="0" eaLnBrk="1" fontAlgn="base" hangingPunct="1">
        <a:spcBef>
          <a:spcPct val="40000"/>
        </a:spcBef>
        <a:spcAft>
          <a:spcPct val="0"/>
        </a:spcAft>
        <a:buChar char="–"/>
        <a:defRPr sz="2600">
          <a:solidFill>
            <a:schemeClr val="tx1"/>
          </a:solidFill>
          <a:latin typeface="+mn-lt"/>
        </a:defRPr>
      </a:lvl2pPr>
      <a:lvl3pPr marL="963613" indent="-263525" algn="l" rtl="0" eaLnBrk="1" fontAlgn="base" hangingPunct="1">
        <a:spcBef>
          <a:spcPct val="40000"/>
        </a:spcBef>
        <a:spcAft>
          <a:spcPct val="0"/>
        </a:spcAft>
        <a:buChar char="•"/>
        <a:defRPr sz="2400">
          <a:solidFill>
            <a:schemeClr val="tx1"/>
          </a:solidFill>
          <a:latin typeface="+mn-lt"/>
        </a:defRPr>
      </a:lvl3pPr>
      <a:lvl4pPr marL="1214438" indent="-249238" algn="l" rtl="0" eaLnBrk="1" fontAlgn="base" hangingPunct="1">
        <a:spcBef>
          <a:spcPct val="4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2308780"/>
            <a:ext cx="12192000" cy="9125583"/>
          </a:xfrm>
          <a:prstGeom prst="rect">
            <a:avLst/>
          </a:prstGeom>
        </p:spPr>
      </p:pic>
      <p:sp>
        <p:nvSpPr>
          <p:cNvPr id="51202" name="Rectangle 2"/>
          <p:cNvSpPr>
            <a:spLocks noGrp="1" noChangeArrowheads="1"/>
          </p:cNvSpPr>
          <p:nvPr>
            <p:ph type="title"/>
          </p:nvPr>
        </p:nvSpPr>
        <p:spPr bwMode="auto">
          <a:xfrm>
            <a:off x="1016001" y="571500"/>
            <a:ext cx="10172700" cy="985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bakgrundsrubriken</a:t>
            </a:r>
          </a:p>
        </p:txBody>
      </p:sp>
      <p:sp>
        <p:nvSpPr>
          <p:cNvPr id="51203" name="Rectangle 3"/>
          <p:cNvSpPr>
            <a:spLocks noGrp="1" noChangeArrowheads="1"/>
          </p:cNvSpPr>
          <p:nvPr>
            <p:ph type="body" idx="1"/>
          </p:nvPr>
        </p:nvSpPr>
        <p:spPr bwMode="auto">
          <a:xfrm>
            <a:off x="1016001" y="1773238"/>
            <a:ext cx="10172700"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pic>
        <p:nvPicPr>
          <p:cNvPr id="12" name="Bildobjekt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1000" y="6222861"/>
            <a:ext cx="1394520" cy="378759"/>
          </a:xfrm>
          <a:prstGeom prst="rect">
            <a:avLst/>
          </a:prstGeom>
        </p:spPr>
      </p:pic>
      <p:pic>
        <p:nvPicPr>
          <p:cNvPr id="13" name="Bildobjekt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00838" y="6180434"/>
            <a:ext cx="1410161" cy="463614"/>
          </a:xfrm>
          <a:prstGeom prst="rect">
            <a:avLst/>
          </a:prstGeom>
        </p:spPr>
      </p:pic>
    </p:spTree>
    <p:extLst>
      <p:ext uri="{BB962C8B-B14F-4D97-AF65-F5344CB8AC3E}">
        <p14:creationId xmlns:p14="http://schemas.microsoft.com/office/powerpoint/2010/main" val="1732938103"/>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rtl="0" fontAlgn="base">
        <a:lnSpc>
          <a:spcPts val="4000"/>
        </a:lnSpc>
        <a:spcBef>
          <a:spcPct val="0"/>
        </a:spcBef>
        <a:spcAft>
          <a:spcPct val="0"/>
        </a:spcAft>
        <a:defRPr sz="3600" b="1">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p:txBody>
          <a:bodyPr/>
          <a:lstStyle/>
          <a:p>
            <a:endParaRPr lang="sv-SE" dirty="0"/>
          </a:p>
        </p:txBody>
      </p:sp>
      <p:sp>
        <p:nvSpPr>
          <p:cNvPr id="3" name="Platshållare för bild 2"/>
          <p:cNvSpPr>
            <a:spLocks noGrp="1"/>
          </p:cNvSpPr>
          <p:nvPr>
            <p:ph type="pic" sz="quarter" idx="10"/>
          </p:nvPr>
        </p:nvSpPr>
        <p:spPr/>
      </p:sp>
      <p:sp>
        <p:nvSpPr>
          <p:cNvPr id="4" name="Platshållare för bild 3"/>
          <p:cNvSpPr>
            <a:spLocks noGrp="1"/>
          </p:cNvSpPr>
          <p:nvPr>
            <p:ph type="pic" sz="quarter" idx="11"/>
          </p:nvPr>
        </p:nvSpPr>
        <p:spPr/>
      </p:sp>
      <p:sp>
        <p:nvSpPr>
          <p:cNvPr id="5" name="Rubrik 4"/>
          <p:cNvSpPr>
            <a:spLocks noGrp="1"/>
          </p:cNvSpPr>
          <p:nvPr>
            <p:ph type="title"/>
          </p:nvPr>
        </p:nvSpPr>
        <p:spPr/>
        <p:txBody>
          <a:bodyPr/>
          <a:lstStyle/>
          <a:p>
            <a:r>
              <a:rPr lang="en-GB" dirty="0"/>
              <a:t>The National Regional Fund Programme</a:t>
            </a:r>
          </a:p>
        </p:txBody>
      </p:sp>
    </p:spTree>
    <p:extLst>
      <p:ext uri="{BB962C8B-B14F-4D97-AF65-F5344CB8AC3E}">
        <p14:creationId xmlns:p14="http://schemas.microsoft.com/office/powerpoint/2010/main" val="81578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en-GB" dirty="0">
                <a:latin typeface="Arial" panose="020B0604020202020204" pitchFamily="34" charset="0"/>
              </a:rPr>
              <a:t>Coaches for energy &amp; climate</a:t>
            </a:r>
            <a:endParaRPr lang="en-GB" dirty="0"/>
          </a:p>
        </p:txBody>
      </p:sp>
      <p:sp>
        <p:nvSpPr>
          <p:cNvPr id="3" name="Platshållare för innehåll 2"/>
          <p:cNvSpPr>
            <a:spLocks noGrp="1"/>
          </p:cNvSpPr>
          <p:nvPr>
            <p:ph idx="1"/>
          </p:nvPr>
        </p:nvSpPr>
        <p:spPr/>
        <p:txBody>
          <a:bodyPr/>
          <a:lstStyle/>
          <a:p>
            <a:r>
              <a:rPr lang="en-GB" dirty="0">
                <a:latin typeface="Arial" panose="020B0604020202020204" pitchFamily="34" charset="0"/>
              </a:rPr>
              <a:t>The coaches support small companies to improve their energy efficiency.</a:t>
            </a:r>
          </a:p>
          <a:p>
            <a:r>
              <a:rPr lang="en-GB"/>
              <a:t>They work with companies with an energy usage of below 300 MWh.</a:t>
            </a:r>
            <a:endParaRPr lang="en-GB" dirty="0">
              <a:latin typeface="Arial" panose="020B0604020202020204" pitchFamily="34" charset="0"/>
              <a:cs typeface="Arial" panose="020B0604020202020204" pitchFamily="34" charset="0"/>
            </a:endParaRPr>
          </a:p>
          <a:p>
            <a:r>
              <a:rPr lang="en-GB"/>
              <a:t>Around 50 municipalities or municipal collaborations offer coaches.</a:t>
            </a:r>
          </a:p>
          <a:p>
            <a:pPr marL="0" indent="0">
              <a:buNone/>
            </a:pPr>
            <a:br>
              <a:rPr lang="sv-SE" dirty="0">
                <a:latin typeface="Arial" panose="020B0604020202020204" pitchFamily="34" charset="0"/>
                <a:cs typeface="Arial" panose="020B0604020202020204" pitchFamily="34" charset="0"/>
              </a:rPr>
            </a:br>
            <a:endParaRPr lang="en-GB" dirty="0"/>
          </a:p>
        </p:txBody>
      </p:sp>
      <p:sp>
        <p:nvSpPr>
          <p:cNvPr id="8" name="Platshållare för bild 7"/>
          <p:cNvSpPr>
            <a:spLocks noGrp="1"/>
          </p:cNvSpPr>
          <p:nvPr>
            <p:ph type="pic" sz="quarter" idx="11"/>
          </p:nvPr>
        </p:nvSpPr>
        <p:spPr/>
      </p:sp>
      <p:sp>
        <p:nvSpPr>
          <p:cNvPr id="9" name="Platshållare för bild 8"/>
          <p:cNvSpPr>
            <a:spLocks noGrp="1"/>
          </p:cNvSpPr>
          <p:nvPr>
            <p:ph type="pic" sz="quarter" idx="12"/>
          </p:nvPr>
        </p:nvSpPr>
        <p:spPr/>
      </p:sp>
    </p:spTree>
    <p:extLst>
      <p:ext uri="{BB962C8B-B14F-4D97-AF65-F5344CB8AC3E}">
        <p14:creationId xmlns:p14="http://schemas.microsoft.com/office/powerpoint/2010/main" val="118888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latin typeface="Arial" panose="020B0604020202020204" pitchFamily="34" charset="0"/>
              </a:rPr>
              <a:t>Support for energy audits</a:t>
            </a:r>
            <a:endParaRPr lang="en-GB" dirty="0"/>
          </a:p>
        </p:txBody>
      </p:sp>
      <p:sp>
        <p:nvSpPr>
          <p:cNvPr id="3" name="Platshållare för innehåll 2"/>
          <p:cNvSpPr>
            <a:spLocks noGrp="1"/>
          </p:cNvSpPr>
          <p:nvPr>
            <p:ph idx="1"/>
          </p:nvPr>
        </p:nvSpPr>
        <p:spPr/>
        <p:txBody>
          <a:bodyPr/>
          <a:lstStyle/>
          <a:p>
            <a:pPr>
              <a:spcBef>
                <a:spcPct val="0"/>
              </a:spcBef>
            </a:pPr>
            <a:r>
              <a:rPr lang="en-GB" dirty="0">
                <a:latin typeface="Arial" panose="020B0604020202020204" pitchFamily="34" charset="0"/>
              </a:rPr>
              <a:t>Companies can receive up to SEK 50,000 to carry out an energy audit, which will suggest for profitable investments.</a:t>
            </a:r>
          </a:p>
          <a:p>
            <a:pPr>
              <a:spcBef>
                <a:spcPct val="0"/>
              </a:spcBef>
            </a:pPr>
            <a:endParaRPr lang="en-GB" dirty="0">
              <a:latin typeface="Arial" panose="020B0604020202020204" pitchFamily="34" charset="0"/>
              <a:cs typeface="Arial" panose="020B0604020202020204" pitchFamily="34" charset="0"/>
            </a:endParaRPr>
          </a:p>
          <a:p>
            <a:pPr>
              <a:spcBef>
                <a:spcPct val="0"/>
              </a:spcBef>
            </a:pPr>
            <a:r>
              <a:rPr lang="en-GB" dirty="0">
                <a:latin typeface="Arial" panose="020B0604020202020204" pitchFamily="34" charset="0"/>
              </a:rPr>
              <a:t>Farms and housing societies can also apply for this support.</a:t>
            </a:r>
          </a:p>
          <a:p>
            <a:pPr marL="0" indent="0">
              <a:spcBef>
                <a:spcPct val="0"/>
              </a:spcBef>
              <a:buNone/>
            </a:pPr>
            <a:endParaRPr lang="en-GB" dirty="0">
              <a:latin typeface="Arial" panose="020B0604020202020204" pitchFamily="34" charset="0"/>
              <a:cs typeface="Arial" panose="020B0604020202020204" pitchFamily="34" charset="0"/>
            </a:endParaRPr>
          </a:p>
          <a:p>
            <a:pPr>
              <a:spcBef>
                <a:spcPct val="0"/>
              </a:spcBef>
            </a:pPr>
            <a:r>
              <a:rPr lang="en-GB" dirty="0">
                <a:latin typeface="Arial" panose="020B0604020202020204" pitchFamily="34" charset="0"/>
              </a:rPr>
              <a:t>For SMEs with an energy usage in excess of 300 MWh.</a:t>
            </a:r>
          </a:p>
          <a:p>
            <a:pPr>
              <a:spcBef>
                <a:spcPct val="0"/>
              </a:spcBef>
            </a:pPr>
            <a:endParaRPr lang="en-GB" dirty="0"/>
          </a:p>
        </p:txBody>
      </p:sp>
      <p:sp>
        <p:nvSpPr>
          <p:cNvPr id="8" name="Platshållare för bild 7"/>
          <p:cNvSpPr>
            <a:spLocks noGrp="1"/>
          </p:cNvSpPr>
          <p:nvPr>
            <p:ph type="pic" sz="quarter" idx="11"/>
          </p:nvPr>
        </p:nvSpPr>
        <p:spPr/>
      </p:sp>
      <p:sp>
        <p:nvSpPr>
          <p:cNvPr id="9" name="Platshållare för bild 8"/>
          <p:cNvSpPr>
            <a:spLocks noGrp="1"/>
          </p:cNvSpPr>
          <p:nvPr>
            <p:ph type="pic" sz="quarter" idx="12"/>
          </p:nvPr>
        </p:nvSpPr>
        <p:spPr/>
      </p:sp>
    </p:spTree>
    <p:extLst>
      <p:ext uri="{BB962C8B-B14F-4D97-AF65-F5344CB8AC3E}">
        <p14:creationId xmlns:p14="http://schemas.microsoft.com/office/powerpoint/2010/main" val="343197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latin typeface="Arial" panose="020B0604020202020204" pitchFamily="34" charset="0"/>
              </a:rPr>
              <a:t>Incentives for improving energy efficiency</a:t>
            </a:r>
            <a:br/>
            <a:endParaRPr lang="en-GB" dirty="0"/>
          </a:p>
        </p:txBody>
      </p:sp>
      <p:sp>
        <p:nvSpPr>
          <p:cNvPr id="3" name="Platshållare för innehåll 2"/>
          <p:cNvSpPr>
            <a:spLocks noGrp="1"/>
          </p:cNvSpPr>
          <p:nvPr>
            <p:ph idx="1"/>
          </p:nvPr>
        </p:nvSpPr>
        <p:spPr/>
        <p:txBody>
          <a:bodyPr/>
          <a:lstStyle/>
          <a:p>
            <a:r>
              <a:rPr lang="en-GB" dirty="0">
                <a:latin typeface="Arial" panose="020B0604020202020204" pitchFamily="34" charset="0"/>
              </a:rPr>
              <a:t>Support for companies that are covered by environmental inspections and enforcement. In conjunction with the environmental inspections and enforcement, the oversight authorities support companies that want to improve their energy efficiency.</a:t>
            </a:r>
          </a:p>
          <a:p>
            <a:r>
              <a:rPr lang="en-GB" dirty="0">
                <a:latin typeface="Arial" panose="020B0604020202020204" pitchFamily="34" charset="0"/>
              </a:rPr>
              <a:t>The project is conducted with municipalities and county administrative boards as business partners.</a:t>
            </a:r>
          </a:p>
          <a:p>
            <a:endParaRPr lang="en-GB" dirty="0"/>
          </a:p>
        </p:txBody>
      </p:sp>
      <p:sp>
        <p:nvSpPr>
          <p:cNvPr id="6" name="Platshållare för bild 5"/>
          <p:cNvSpPr>
            <a:spLocks noGrp="1"/>
          </p:cNvSpPr>
          <p:nvPr>
            <p:ph type="pic" sz="quarter" idx="11"/>
          </p:nvPr>
        </p:nvSpPr>
        <p:spPr/>
      </p:sp>
      <p:sp>
        <p:nvSpPr>
          <p:cNvPr id="7" name="Platshållare för bild 6"/>
          <p:cNvSpPr>
            <a:spLocks noGrp="1"/>
          </p:cNvSpPr>
          <p:nvPr>
            <p:ph type="pic" sz="quarter" idx="12"/>
          </p:nvPr>
        </p:nvSpPr>
        <p:spPr/>
      </p:sp>
    </p:spTree>
    <p:extLst>
      <p:ext uri="{BB962C8B-B14F-4D97-AF65-F5344CB8AC3E}">
        <p14:creationId xmlns:p14="http://schemas.microsoft.com/office/powerpoint/2010/main" val="3862381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latin typeface="Arial" panose="020B0604020202020204" pitchFamily="34" charset="0"/>
              </a:rPr>
              <a:t>Regional nodes</a:t>
            </a:r>
            <a:br/>
            <a:endParaRPr lang="en-GB" dirty="0"/>
          </a:p>
        </p:txBody>
      </p:sp>
      <p:sp>
        <p:nvSpPr>
          <p:cNvPr id="3" name="Platshållare för innehåll 2"/>
          <p:cNvSpPr>
            <a:spLocks noGrp="1"/>
          </p:cNvSpPr>
          <p:nvPr>
            <p:ph idx="1"/>
          </p:nvPr>
        </p:nvSpPr>
        <p:spPr/>
        <p:txBody>
          <a:bodyPr/>
          <a:lstStyle/>
          <a:p>
            <a:r>
              <a:rPr lang="en-GB" dirty="0">
                <a:latin typeface="Arial" panose="020B0604020202020204" pitchFamily="34" charset="0"/>
              </a:rPr>
              <a:t>These nodes comprise Sweden’s 15 energy agencies. </a:t>
            </a:r>
          </a:p>
          <a:p>
            <a:r>
              <a:rPr lang="en-GB" dirty="0">
                <a:latin typeface="Arial" panose="020B0604020202020204" pitchFamily="34" charset="0"/>
              </a:rPr>
              <a:t>The nodes provide support before, during and after companies apply for support from the other two projects, support for energy audits and environmental studies. </a:t>
            </a:r>
          </a:p>
          <a:p>
            <a:r>
              <a:rPr lang="en-GB" dirty="0">
                <a:latin typeface="Arial" panose="020B0604020202020204" pitchFamily="34" charset="0"/>
              </a:rPr>
              <a:t>The nodes arrange seminars and provide information about the various forms of support that can be applied for. </a:t>
            </a:r>
          </a:p>
          <a:p>
            <a:endParaRPr lang="en-GB" dirty="0">
              <a:latin typeface="Arial" panose="020B0604020202020204" pitchFamily="34" charset="0"/>
              <a:cs typeface="Arial" panose="020B0604020202020204" pitchFamily="34" charset="0"/>
            </a:endParaRPr>
          </a:p>
          <a:p>
            <a:endParaRPr lang="en-GB" dirty="0"/>
          </a:p>
        </p:txBody>
      </p:sp>
      <p:sp>
        <p:nvSpPr>
          <p:cNvPr id="6" name="Platshållare för bild 5"/>
          <p:cNvSpPr>
            <a:spLocks noGrp="1"/>
          </p:cNvSpPr>
          <p:nvPr>
            <p:ph type="pic" sz="quarter" idx="11"/>
          </p:nvPr>
        </p:nvSpPr>
        <p:spPr/>
      </p:sp>
      <p:sp>
        <p:nvSpPr>
          <p:cNvPr id="7" name="Platshållare för bild 6"/>
          <p:cNvSpPr>
            <a:spLocks noGrp="1"/>
          </p:cNvSpPr>
          <p:nvPr>
            <p:ph type="pic" sz="quarter" idx="12"/>
          </p:nvPr>
        </p:nvSpPr>
        <p:spPr/>
      </p:sp>
    </p:spTree>
    <p:extLst>
      <p:ext uri="{BB962C8B-B14F-4D97-AF65-F5344CB8AC3E}">
        <p14:creationId xmlns:p14="http://schemas.microsoft.com/office/powerpoint/2010/main" val="261203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latin typeface="Arial" panose="020B0604020202020204" pitchFamily="34" charset="0"/>
              </a:rPr>
              <a:t>Energy services</a:t>
            </a:r>
            <a:br/>
            <a:endParaRPr lang="en-GB" dirty="0"/>
          </a:p>
        </p:txBody>
      </p:sp>
      <p:sp>
        <p:nvSpPr>
          <p:cNvPr id="3" name="Platshållare för innehåll 2"/>
          <p:cNvSpPr>
            <a:spLocks noGrp="1"/>
          </p:cNvSpPr>
          <p:nvPr>
            <p:ph idx="1"/>
          </p:nvPr>
        </p:nvSpPr>
        <p:spPr/>
        <p:txBody>
          <a:bodyPr/>
          <a:lstStyle/>
          <a:p>
            <a:r>
              <a:rPr lang="en-GB" dirty="0">
                <a:latin typeface="Arial" panose="020B0604020202020204" pitchFamily="34" charset="0"/>
              </a:rPr>
              <a:t>Support, guidance and knowledge-raising initiatives for companies that are going to order energy services.</a:t>
            </a:r>
          </a:p>
          <a:p>
            <a:r>
              <a:rPr lang="en-GB"/>
              <a:t>Support the suppliers to find business models that are adapted to their clients’ actual needs.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rPr>
              <a:t>The project is being carried out in collaboration with Energieffektiviseringsföretagen (Energy Efficiency Companies).</a:t>
            </a:r>
          </a:p>
          <a:p>
            <a:endParaRPr lang="en-GB" dirty="0"/>
          </a:p>
        </p:txBody>
      </p:sp>
      <p:sp>
        <p:nvSpPr>
          <p:cNvPr id="6" name="Platshållare för bild 5"/>
          <p:cNvSpPr>
            <a:spLocks noGrp="1"/>
          </p:cNvSpPr>
          <p:nvPr>
            <p:ph type="pic" sz="quarter" idx="11"/>
          </p:nvPr>
        </p:nvSpPr>
        <p:spPr/>
      </p:sp>
      <p:sp>
        <p:nvSpPr>
          <p:cNvPr id="7" name="Platshållare för bild 6"/>
          <p:cNvSpPr>
            <a:spLocks noGrp="1"/>
          </p:cNvSpPr>
          <p:nvPr>
            <p:ph type="pic" sz="quarter" idx="12"/>
          </p:nvPr>
        </p:nvSpPr>
        <p:spPr/>
      </p:sp>
    </p:spTree>
    <p:extLst>
      <p:ext uri="{BB962C8B-B14F-4D97-AF65-F5344CB8AC3E}">
        <p14:creationId xmlns:p14="http://schemas.microsoft.com/office/powerpoint/2010/main" val="47144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latin typeface="Arial" panose="020B0604020202020204" pitchFamily="34" charset="0"/>
              </a:rPr>
              <a:t>Environmental studies – prior to an energy-efficient investment</a:t>
            </a:r>
            <a:br/>
            <a:endParaRPr lang="en-GB" dirty="0"/>
          </a:p>
        </p:txBody>
      </p:sp>
      <p:sp>
        <p:nvSpPr>
          <p:cNvPr id="3" name="Platshållare för innehåll 2"/>
          <p:cNvSpPr>
            <a:spLocks noGrp="1"/>
          </p:cNvSpPr>
          <p:nvPr>
            <p:ph idx="1"/>
          </p:nvPr>
        </p:nvSpPr>
        <p:spPr/>
        <p:txBody>
          <a:bodyPr/>
          <a:lstStyle/>
          <a:p>
            <a:r>
              <a:rPr lang="en-GB" dirty="0">
                <a:latin typeface="Arial" panose="020B0604020202020204" pitchFamily="34" charset="0"/>
              </a:rPr>
              <a:t>Support for those companies that want to extend their energy work and that have already conducted an audit of their energy usage.</a:t>
            </a:r>
          </a:p>
          <a:p>
            <a:r>
              <a:rPr lang="en-GB" dirty="0">
                <a:latin typeface="Arial" panose="020B0604020202020204" pitchFamily="34" charset="0"/>
              </a:rPr>
              <a:t>This support may be used to conduct a more in-depth analysis or study, thereby making preparations for an investment aimed at achieving more efficient energy usage.</a:t>
            </a:r>
          </a:p>
          <a:p>
            <a:r>
              <a:rPr lang="en-GB" dirty="0">
                <a:latin typeface="Arial" panose="020B0604020202020204" pitchFamily="34" charset="0"/>
              </a:rPr>
              <a:t>Companies can receive up to 70 per cent of the total project cost in the form of support. </a:t>
            </a:r>
          </a:p>
          <a:p>
            <a:endParaRPr lang="en-GB" dirty="0"/>
          </a:p>
        </p:txBody>
      </p:sp>
      <p:sp>
        <p:nvSpPr>
          <p:cNvPr id="6" name="Platshållare för bild 5"/>
          <p:cNvSpPr>
            <a:spLocks noGrp="1"/>
          </p:cNvSpPr>
          <p:nvPr>
            <p:ph type="pic" sz="quarter" idx="11"/>
          </p:nvPr>
        </p:nvSpPr>
        <p:spPr/>
      </p:sp>
      <p:sp>
        <p:nvSpPr>
          <p:cNvPr id="7" name="Platshållare för bild 6"/>
          <p:cNvSpPr>
            <a:spLocks noGrp="1"/>
          </p:cNvSpPr>
          <p:nvPr>
            <p:ph type="pic" sz="quarter" idx="12"/>
          </p:nvPr>
        </p:nvSpPr>
        <p:spPr/>
      </p:sp>
    </p:spTree>
    <p:extLst>
      <p:ext uri="{BB962C8B-B14F-4D97-AF65-F5344CB8AC3E}">
        <p14:creationId xmlns:p14="http://schemas.microsoft.com/office/powerpoint/2010/main" val="163392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p:sp>
      <p:sp>
        <p:nvSpPr>
          <p:cNvPr id="4" name="Platshållare för bild 3"/>
          <p:cNvSpPr>
            <a:spLocks noGrp="1"/>
          </p:cNvSpPr>
          <p:nvPr>
            <p:ph type="pic" sz="quarter" idx="12"/>
          </p:nvPr>
        </p:nvSpPr>
        <p:spPr/>
      </p:sp>
      <p:sp>
        <p:nvSpPr>
          <p:cNvPr id="6" name="Rubrik 1"/>
          <p:cNvSpPr>
            <a:spLocks noGrp="1"/>
          </p:cNvSpPr>
          <p:nvPr>
            <p:ph type="title"/>
          </p:nvPr>
        </p:nvSpPr>
        <p:spPr/>
        <p:txBody>
          <a:bodyPr>
            <a:noAutofit/>
          </a:bodyPr>
          <a:lstStyle/>
          <a:p>
            <a:pPr algn="l"/>
            <a:r>
              <a:rPr lang="en-GB" sz="3600" b="1" dirty="0"/>
              <a:t>Support based on energy usage </a:t>
            </a:r>
          </a:p>
        </p:txBody>
      </p:sp>
      <p:sp>
        <p:nvSpPr>
          <p:cNvPr id="7" name="Rektangel med rundade hörn 6"/>
          <p:cNvSpPr/>
          <p:nvPr/>
        </p:nvSpPr>
        <p:spPr bwMode="auto">
          <a:xfrm>
            <a:off x="6558647" y="2233829"/>
            <a:ext cx="3429143" cy="432048"/>
          </a:xfrm>
          <a:prstGeom prst="roundRect">
            <a:avLst/>
          </a:prstGeom>
          <a:solidFill>
            <a:schemeClr val="bg2">
              <a:lumMod val="20000"/>
              <a:lumOff val="8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a:ln>
                  <a:noFill/>
                </a:ln>
                <a:solidFill>
                  <a:schemeClr val="tx1"/>
                </a:solidFill>
                <a:effectLst/>
              </a:rPr>
              <a:t>Energy audit support</a:t>
            </a:r>
          </a:p>
        </p:txBody>
      </p:sp>
      <p:sp>
        <p:nvSpPr>
          <p:cNvPr id="8" name="Rektangel med rundade hörn 7"/>
          <p:cNvSpPr/>
          <p:nvPr/>
        </p:nvSpPr>
        <p:spPr bwMode="auto">
          <a:xfrm>
            <a:off x="6558647" y="3528129"/>
            <a:ext cx="3424815" cy="644870"/>
          </a:xfrm>
          <a:prstGeom prst="roundRect">
            <a:avLst/>
          </a:prstGeom>
          <a:solidFill>
            <a:schemeClr val="bg2">
              <a:lumMod val="20000"/>
              <a:lumOff val="8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a:ln>
                  <a:noFill/>
                </a:ln>
                <a:solidFill>
                  <a:schemeClr val="tx1"/>
                </a:solidFill>
                <a:effectLst/>
              </a:rPr>
              <a:t>Incentives for improving energy efficiency</a:t>
            </a:r>
          </a:p>
        </p:txBody>
      </p:sp>
      <p:sp>
        <p:nvSpPr>
          <p:cNvPr id="9" name="Rektangel med rundade hörn 8"/>
          <p:cNvSpPr/>
          <p:nvPr/>
        </p:nvSpPr>
        <p:spPr bwMode="auto">
          <a:xfrm>
            <a:off x="6555288" y="1371577"/>
            <a:ext cx="3428174" cy="646228"/>
          </a:xfrm>
          <a:prstGeom prst="roundRect">
            <a:avLst/>
          </a:prstGeom>
          <a:solidFill>
            <a:schemeClr val="bg2">
              <a:lumMod val="20000"/>
              <a:lumOff val="8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a:ln>
                  <a:noFill/>
                </a:ln>
                <a:solidFill>
                  <a:schemeClr val="tx1"/>
                </a:solidFill>
                <a:effectLst/>
              </a:rPr>
              <a:t>Networks for improving energy efficiency</a:t>
            </a:r>
          </a:p>
        </p:txBody>
      </p:sp>
      <p:sp>
        <p:nvSpPr>
          <p:cNvPr id="10" name="Rektangel med rundade hörn 9"/>
          <p:cNvSpPr/>
          <p:nvPr/>
        </p:nvSpPr>
        <p:spPr bwMode="auto">
          <a:xfrm>
            <a:off x="6555289" y="4417261"/>
            <a:ext cx="3429143" cy="432048"/>
          </a:xfrm>
          <a:prstGeom prst="roundRect">
            <a:avLst/>
          </a:prstGeom>
          <a:solidFill>
            <a:schemeClr val="bg2">
              <a:lumMod val="20000"/>
              <a:lumOff val="8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a:ln>
                  <a:noFill/>
                </a:ln>
                <a:solidFill>
                  <a:schemeClr val="tx1"/>
                </a:solidFill>
                <a:effectLst/>
              </a:rPr>
              <a:t>Coaches for energy &amp; climate</a:t>
            </a:r>
          </a:p>
        </p:txBody>
      </p:sp>
      <p:sp>
        <p:nvSpPr>
          <p:cNvPr id="11" name="Rektangel med rundade hörn 10"/>
          <p:cNvSpPr/>
          <p:nvPr/>
        </p:nvSpPr>
        <p:spPr bwMode="auto">
          <a:xfrm>
            <a:off x="1631505" y="4363370"/>
            <a:ext cx="2592288" cy="649916"/>
          </a:xfrm>
          <a:prstGeom prst="roundRect">
            <a:avLst/>
          </a:prstGeom>
          <a:solidFill>
            <a:schemeClr val="accent6">
              <a:lumMod val="25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bg1"/>
                </a:solidFill>
                <a:effectLst/>
              </a:rPr>
              <a:t>Companies with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bg1"/>
                </a:solidFill>
                <a:effectLst/>
              </a:rPr>
              <a:t>less than 300 MWh</a:t>
            </a:r>
          </a:p>
        </p:txBody>
      </p:sp>
      <p:sp>
        <p:nvSpPr>
          <p:cNvPr id="12" name="Rektangel med rundade hörn 11"/>
          <p:cNvSpPr/>
          <p:nvPr/>
        </p:nvSpPr>
        <p:spPr bwMode="auto">
          <a:xfrm>
            <a:off x="1631505" y="2529709"/>
            <a:ext cx="2592286" cy="649916"/>
          </a:xfrm>
          <a:prstGeom prst="roundRect">
            <a:avLst/>
          </a:prstGeom>
          <a:solidFill>
            <a:schemeClr val="accent6">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tx1"/>
                </a:solidFill>
                <a:effectLst/>
              </a:rPr>
              <a:t>Companies with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tx1"/>
                </a:solidFill>
                <a:effectLst/>
              </a:rPr>
              <a:t>more than 300 MWh</a:t>
            </a:r>
          </a:p>
        </p:txBody>
      </p:sp>
      <p:sp>
        <p:nvSpPr>
          <p:cNvPr id="13" name="Rektangel med rundade hörn 12"/>
          <p:cNvSpPr/>
          <p:nvPr/>
        </p:nvSpPr>
        <p:spPr bwMode="auto">
          <a:xfrm>
            <a:off x="1631504" y="1653639"/>
            <a:ext cx="2592287" cy="649916"/>
          </a:xfrm>
          <a:prstGeom prst="roundRect">
            <a:avLst/>
          </a:prstGeom>
          <a:solidFill>
            <a:schemeClr val="accent6">
              <a:lumMod val="90000"/>
            </a:schemeClr>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tx1"/>
                </a:solidFill>
                <a:effectLst/>
              </a:rPr>
              <a:t>Companies with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tx1"/>
                </a:solidFill>
                <a:effectLst/>
              </a:rPr>
              <a:t>more than 1 GWh </a:t>
            </a:r>
          </a:p>
        </p:txBody>
      </p:sp>
      <p:sp>
        <p:nvSpPr>
          <p:cNvPr id="14" name="Rektangel med rundade hörn 13"/>
          <p:cNvSpPr/>
          <p:nvPr/>
        </p:nvSpPr>
        <p:spPr bwMode="auto">
          <a:xfrm>
            <a:off x="1631504" y="3415070"/>
            <a:ext cx="2592288" cy="766737"/>
          </a:xfrm>
          <a:prstGeom prst="roundRect">
            <a:avLst/>
          </a:prstGeom>
          <a:solidFill>
            <a:schemeClr val="accent6">
              <a:lumMod val="5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tx1"/>
                </a:solidFill>
                <a:effectLst/>
              </a:rPr>
              <a:t>Companies that are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tx1"/>
                </a:solidFill>
                <a:effectLst/>
              </a:rPr>
              <a:t>covered by</a:t>
            </a:r>
            <a:r>
              <a:rPr kumimoji="0" lang="en-GB" sz="1400" i="0" u="none" strike="noStrike" cap="none" normalizeH="0" dirty="0">
                <a:ln>
                  <a:noFill/>
                </a:ln>
                <a:solidFill>
                  <a:schemeClr val="tx1"/>
                </a:solidFill>
                <a:effectLst/>
              </a:rPr>
              <a:t> </a:t>
            </a:r>
            <a:r>
              <a:rPr kumimoji="0" lang="en-GB" sz="1400" i="0" u="none" strike="noStrike" cap="none" normalizeH="0" baseline="0" dirty="0">
                <a:ln>
                  <a:noFill/>
                </a:ln>
                <a:solidFill>
                  <a:schemeClr val="tx1"/>
                </a:solidFill>
                <a:effectLst/>
              </a:rPr>
              <a:t>environmental inspections and enforcement </a:t>
            </a:r>
          </a:p>
        </p:txBody>
      </p:sp>
      <p:cxnSp>
        <p:nvCxnSpPr>
          <p:cNvPr id="15" name="Rak 14"/>
          <p:cNvCxnSpPr/>
          <p:nvPr/>
        </p:nvCxnSpPr>
        <p:spPr>
          <a:xfrm flipV="1">
            <a:off x="4223793" y="4649050"/>
            <a:ext cx="2331496" cy="4086"/>
          </a:xfrm>
          <a:prstGeom prst="line">
            <a:avLst/>
          </a:prstGeom>
          <a:ln>
            <a:solidFill>
              <a:schemeClr val="accent6">
                <a:lumMod val="25000"/>
              </a:schemeClr>
            </a:solidFill>
          </a:ln>
        </p:spPr>
        <p:style>
          <a:lnRef idx="2">
            <a:schemeClr val="accent5"/>
          </a:lnRef>
          <a:fillRef idx="0">
            <a:schemeClr val="accent5"/>
          </a:fillRef>
          <a:effectRef idx="1">
            <a:schemeClr val="accent5"/>
          </a:effectRef>
          <a:fontRef idx="minor">
            <a:schemeClr val="tx1"/>
          </a:fontRef>
        </p:style>
      </p:cxnSp>
      <p:cxnSp>
        <p:nvCxnSpPr>
          <p:cNvPr id="16" name="Rak 15"/>
          <p:cNvCxnSpPr>
            <a:stCxn id="12" idx="3"/>
            <a:endCxn id="7" idx="1"/>
          </p:cNvCxnSpPr>
          <p:nvPr/>
        </p:nvCxnSpPr>
        <p:spPr>
          <a:xfrm flipV="1">
            <a:off x="4223791" y="2449853"/>
            <a:ext cx="2334856" cy="404814"/>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cxnSp>
        <p:nvCxnSpPr>
          <p:cNvPr id="17" name="Rak 16"/>
          <p:cNvCxnSpPr>
            <a:stCxn id="13" idx="3"/>
            <a:endCxn id="9" idx="1"/>
          </p:cNvCxnSpPr>
          <p:nvPr/>
        </p:nvCxnSpPr>
        <p:spPr>
          <a:xfrm flipV="1">
            <a:off x="4223791" y="1694691"/>
            <a:ext cx="2331497" cy="283906"/>
          </a:xfrm>
          <a:prstGeom prst="line">
            <a:avLst/>
          </a:prstGeom>
          <a:ln>
            <a:solidFill>
              <a:schemeClr val="accent6">
                <a:lumMod val="90000"/>
              </a:schemeClr>
            </a:solidFill>
          </a:ln>
        </p:spPr>
        <p:style>
          <a:lnRef idx="2">
            <a:schemeClr val="accent4"/>
          </a:lnRef>
          <a:fillRef idx="0">
            <a:schemeClr val="accent4"/>
          </a:fillRef>
          <a:effectRef idx="1">
            <a:schemeClr val="accent4"/>
          </a:effectRef>
          <a:fontRef idx="minor">
            <a:schemeClr val="tx1"/>
          </a:fontRef>
        </p:style>
      </p:cxnSp>
      <p:cxnSp>
        <p:nvCxnSpPr>
          <p:cNvPr id="18" name="Rak 17"/>
          <p:cNvCxnSpPr>
            <a:stCxn id="13" idx="3"/>
            <a:endCxn id="7" idx="1"/>
          </p:cNvCxnSpPr>
          <p:nvPr/>
        </p:nvCxnSpPr>
        <p:spPr>
          <a:xfrm>
            <a:off x="4223791" y="1978597"/>
            <a:ext cx="2334856" cy="471256"/>
          </a:xfrm>
          <a:prstGeom prst="line">
            <a:avLst/>
          </a:prstGeom>
          <a:ln>
            <a:solidFill>
              <a:schemeClr val="accent6">
                <a:lumMod val="90000"/>
              </a:schemeClr>
            </a:solidFill>
          </a:ln>
        </p:spPr>
        <p:style>
          <a:lnRef idx="2">
            <a:schemeClr val="accent4"/>
          </a:lnRef>
          <a:fillRef idx="0">
            <a:schemeClr val="accent4"/>
          </a:fillRef>
          <a:effectRef idx="1">
            <a:schemeClr val="accent4"/>
          </a:effectRef>
          <a:fontRef idx="minor">
            <a:schemeClr val="tx1"/>
          </a:fontRef>
        </p:style>
      </p:cxnSp>
      <p:cxnSp>
        <p:nvCxnSpPr>
          <p:cNvPr id="19" name="Rak 18"/>
          <p:cNvCxnSpPr>
            <a:stCxn id="14" idx="3"/>
            <a:endCxn id="8" idx="1"/>
          </p:cNvCxnSpPr>
          <p:nvPr/>
        </p:nvCxnSpPr>
        <p:spPr>
          <a:xfrm>
            <a:off x="4223792" y="3798439"/>
            <a:ext cx="2334855" cy="52125"/>
          </a:xfrm>
          <a:prstGeom prst="line">
            <a:avLst/>
          </a:prstGeom>
          <a:ln>
            <a:solidFill>
              <a:schemeClr val="accent6">
                <a:lumMod val="50000"/>
              </a:schemeClr>
            </a:solidFill>
          </a:ln>
        </p:spPr>
        <p:style>
          <a:lnRef idx="2">
            <a:schemeClr val="accent3"/>
          </a:lnRef>
          <a:fillRef idx="0">
            <a:schemeClr val="accent3"/>
          </a:fillRef>
          <a:effectRef idx="1">
            <a:schemeClr val="accent3"/>
          </a:effectRef>
          <a:fontRef idx="minor">
            <a:schemeClr val="tx1"/>
          </a:fontRef>
        </p:style>
      </p:cxnSp>
      <p:sp>
        <p:nvSpPr>
          <p:cNvPr id="20" name="Rektangel med rundade hörn 19"/>
          <p:cNvSpPr/>
          <p:nvPr/>
        </p:nvSpPr>
        <p:spPr bwMode="auto">
          <a:xfrm>
            <a:off x="6558647" y="2881901"/>
            <a:ext cx="3424815" cy="432048"/>
          </a:xfrm>
          <a:prstGeom prst="roundRect">
            <a:avLst/>
          </a:prstGeom>
          <a:solidFill>
            <a:schemeClr val="bg2">
              <a:lumMod val="20000"/>
              <a:lumOff val="8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a:ln>
                  <a:noFill/>
                </a:ln>
                <a:solidFill>
                  <a:schemeClr val="tx1"/>
                </a:solidFill>
                <a:effectLst/>
              </a:rPr>
              <a:t>Regional nodes</a:t>
            </a:r>
          </a:p>
        </p:txBody>
      </p:sp>
      <p:cxnSp>
        <p:nvCxnSpPr>
          <p:cNvPr id="22" name="Rak 23"/>
          <p:cNvCxnSpPr>
            <a:stCxn id="12" idx="3"/>
            <a:endCxn id="20" idx="1"/>
          </p:cNvCxnSpPr>
          <p:nvPr/>
        </p:nvCxnSpPr>
        <p:spPr>
          <a:xfrm>
            <a:off x="4223791" y="2854667"/>
            <a:ext cx="2334856" cy="243258"/>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grpSp>
        <p:nvGrpSpPr>
          <p:cNvPr id="25" name="Grupp 24"/>
          <p:cNvGrpSpPr/>
          <p:nvPr/>
        </p:nvGrpSpPr>
        <p:grpSpPr>
          <a:xfrm>
            <a:off x="1631504" y="5183466"/>
            <a:ext cx="8351958" cy="648072"/>
            <a:chOff x="1584082" y="5290594"/>
            <a:chExt cx="8351958" cy="648072"/>
          </a:xfrm>
        </p:grpSpPr>
        <p:sp>
          <p:nvSpPr>
            <p:cNvPr id="21" name="textruta 20"/>
            <p:cNvSpPr txBox="1"/>
            <p:nvPr/>
          </p:nvSpPr>
          <p:spPr>
            <a:xfrm>
              <a:off x="4308822" y="5465424"/>
              <a:ext cx="2066591" cy="338554"/>
            </a:xfrm>
            <a:prstGeom prst="rect">
              <a:avLst/>
            </a:prstGeom>
            <a:noFill/>
          </p:spPr>
          <p:txBody>
            <a:bodyPr wrap="none" rtlCol="0">
              <a:spAutoFit/>
            </a:bodyPr>
            <a:lstStyle/>
            <a:p>
              <a:r>
                <a:rPr lang="en-GB" sz="1600" dirty="0">
                  <a:latin typeface="+mn-lt"/>
                </a:rPr>
                <a:t>Support for all SMEs</a:t>
              </a:r>
            </a:p>
          </p:txBody>
        </p:sp>
        <p:sp>
          <p:nvSpPr>
            <p:cNvPr id="23" name="Rektangel med rundade hörn 22"/>
            <p:cNvSpPr/>
            <p:nvPr/>
          </p:nvSpPr>
          <p:spPr bwMode="auto">
            <a:xfrm>
              <a:off x="6507866" y="5290594"/>
              <a:ext cx="3428174" cy="648072"/>
            </a:xfrm>
            <a:prstGeom prst="roundRect">
              <a:avLst/>
            </a:prstGeom>
            <a:solidFill>
              <a:schemeClr val="bg2">
                <a:lumMod val="20000"/>
                <a:lumOff val="8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GB" sz="1600" dirty="0">
                  <a:solidFill>
                    <a:schemeClr val="tx1"/>
                  </a:solidFill>
                </a:rPr>
                <a:t>Environmental studies – prior to an energy-efficient investment</a:t>
              </a:r>
            </a:p>
          </p:txBody>
        </p:sp>
        <p:sp>
          <p:nvSpPr>
            <p:cNvPr id="24" name="Rektangel med rundade hörn 23"/>
            <p:cNvSpPr/>
            <p:nvPr/>
          </p:nvSpPr>
          <p:spPr bwMode="auto">
            <a:xfrm>
              <a:off x="1584082" y="5371404"/>
              <a:ext cx="2592287" cy="432574"/>
            </a:xfrm>
            <a:prstGeom prst="roundRect">
              <a:avLst/>
            </a:prstGeom>
            <a:solidFill>
              <a:schemeClr val="bg2">
                <a:lumMod val="20000"/>
                <a:lumOff val="8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a:ln>
                    <a:noFill/>
                  </a:ln>
                  <a:solidFill>
                    <a:schemeClr val="tx1"/>
                  </a:solidFill>
                  <a:effectLst/>
                </a:rPr>
                <a:t>Energy services</a:t>
              </a:r>
            </a:p>
          </p:txBody>
        </p:sp>
      </p:grpSp>
    </p:spTree>
    <p:extLst>
      <p:ext uri="{BB962C8B-B14F-4D97-AF65-F5344CB8AC3E}">
        <p14:creationId xmlns:p14="http://schemas.microsoft.com/office/powerpoint/2010/main" val="1279564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GB" dirty="0">
                <a:latin typeface="+mn-lt"/>
              </a:rPr>
              <a:t>For further information about the projects within the National Regional Fund Programme</a:t>
            </a:r>
            <a:br>
              <a:rPr dirty="0"/>
            </a:br>
            <a:endParaRPr lang="en-GB" dirty="0"/>
          </a:p>
        </p:txBody>
      </p:sp>
      <p:sp>
        <p:nvSpPr>
          <p:cNvPr id="7" name="Platshållare för innehåll 6"/>
          <p:cNvSpPr>
            <a:spLocks noGrp="1"/>
          </p:cNvSpPr>
          <p:nvPr>
            <p:ph idx="1"/>
          </p:nvPr>
        </p:nvSpPr>
        <p:spPr/>
        <p:txBody>
          <a:bodyPr/>
          <a:lstStyle/>
          <a:p>
            <a:endParaRPr lang="sv-SE"/>
          </a:p>
        </p:txBody>
      </p:sp>
      <p:sp>
        <p:nvSpPr>
          <p:cNvPr id="8" name="Platshållare för bild 7"/>
          <p:cNvSpPr>
            <a:spLocks noGrp="1"/>
          </p:cNvSpPr>
          <p:nvPr>
            <p:ph type="pic" sz="quarter" idx="11"/>
          </p:nvPr>
        </p:nvSpPr>
        <p:spPr/>
      </p:sp>
      <p:sp>
        <p:nvSpPr>
          <p:cNvPr id="9" name="Platshållare för bild 8"/>
          <p:cNvSpPr>
            <a:spLocks noGrp="1"/>
          </p:cNvSpPr>
          <p:nvPr>
            <p:ph type="pic" sz="quarter" idx="12"/>
          </p:nvPr>
        </p:nvSpPr>
        <p:spPr/>
      </p:sp>
      <p:sp>
        <p:nvSpPr>
          <p:cNvPr id="5" name="Platshållare för innehåll 2"/>
          <p:cNvSpPr txBox="1">
            <a:spLocks/>
          </p:cNvSpPr>
          <p:nvPr/>
        </p:nvSpPr>
        <p:spPr>
          <a:xfrm>
            <a:off x="2325366" y="2816672"/>
            <a:ext cx="7488832" cy="4525963"/>
          </a:xfrm>
          <a:prstGeom prst="rect">
            <a:avLst/>
          </a:prstGeom>
        </p:spPr>
        <p:txBody>
          <a:bodyPr/>
          <a:lst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pPr marL="0" indent="0" algn="ctr">
              <a:buNone/>
            </a:pPr>
            <a:r>
              <a:rPr lang="en-GB" sz="4000" b="1" kern="0" dirty="0">
                <a:latin typeface="+mj-lt"/>
              </a:rPr>
              <a:t>energimyndigheten.se/</a:t>
            </a:r>
            <a:r>
              <a:rPr lang="en-GB" sz="4000" b="1" kern="0" dirty="0" err="1">
                <a:latin typeface="+mj-lt"/>
              </a:rPr>
              <a:t>smf</a:t>
            </a:r>
            <a:endParaRPr lang="en-GB" sz="4000" b="1" kern="0" dirty="0">
              <a:latin typeface="+mj-lt"/>
            </a:endParaRPr>
          </a:p>
          <a:p>
            <a:pPr marL="0" indent="0" algn="r">
              <a:buNone/>
            </a:pPr>
            <a:r>
              <a:rPr lang="en-GB" sz="1600" b="1" kern="0" dirty="0">
                <a:latin typeface="+mj-lt"/>
              </a:rPr>
              <a:t>(in Swedish)</a:t>
            </a:r>
          </a:p>
          <a:p>
            <a:pPr marL="0" indent="0" algn="ctr">
              <a:buNone/>
            </a:pPr>
            <a:endParaRPr lang="en-GB" sz="4000" b="1" kern="0" dirty="0">
              <a:latin typeface="+mj-lt"/>
              <a:cs typeface="Arial" panose="020B0604020202020204" pitchFamily="34" charset="0"/>
            </a:endParaRPr>
          </a:p>
          <a:p>
            <a:pPr marL="0" indent="0">
              <a:buNone/>
            </a:pPr>
            <a:r>
              <a:rPr lang="en-GB" sz="3600" b="1" dirty="0">
                <a:latin typeface="+mj-lt"/>
              </a:rPr>
              <a:t> </a:t>
            </a:r>
          </a:p>
          <a:p>
            <a:endParaRPr lang="en-GB" kern="0" dirty="0">
              <a:latin typeface="Arial" panose="020B0604020202020204" pitchFamily="34" charset="0"/>
              <a:cs typeface="Arial" panose="020B0604020202020204" pitchFamily="34" charset="0"/>
            </a:endParaRPr>
          </a:p>
          <a:p>
            <a:endParaRPr lang="en-GB" sz="2400" kern="0" dirty="0"/>
          </a:p>
          <a:p>
            <a:pPr marL="0" indent="0">
              <a:buFontTx/>
              <a:buNone/>
            </a:pPr>
            <a:endParaRPr lang="en-GB" sz="2400" kern="0" dirty="0"/>
          </a:p>
          <a:p>
            <a:endParaRPr lang="en-GB" sz="2400" kern="0" dirty="0"/>
          </a:p>
          <a:p>
            <a:endParaRPr lang="en-GB" kern="0" dirty="0"/>
          </a:p>
          <a:p>
            <a:pPr marL="0" indent="0">
              <a:buFontTx/>
              <a:buNone/>
            </a:pPr>
            <a:endParaRPr lang="en-GB" kern="0" dirty="0"/>
          </a:p>
          <a:p>
            <a:endParaRPr lang="en-GB" kern="0" dirty="0"/>
          </a:p>
        </p:txBody>
      </p:sp>
      <p:sp>
        <p:nvSpPr>
          <p:cNvPr id="6" name="Rubrik 1"/>
          <p:cNvSpPr txBox="1">
            <a:spLocks/>
          </p:cNvSpPr>
          <p:nvPr/>
        </p:nvSpPr>
        <p:spPr bwMode="auto">
          <a:xfrm>
            <a:off x="457200" y="562670"/>
            <a:ext cx="8229600" cy="634082"/>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lgn="l" rtl="0" fontAlgn="base">
              <a:lnSpc>
                <a:spcPts val="4000"/>
              </a:lnSpc>
              <a:spcBef>
                <a:spcPct val="0"/>
              </a:spcBef>
              <a:spcAft>
                <a:spcPct val="0"/>
              </a:spcAft>
              <a:defRPr sz="2800" b="1">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a:lstStyle>
          <a:p>
            <a:endParaRPr lang="sv-SE" sz="3200" kern="0" dirty="0">
              <a:latin typeface="HelveticaNeueLT Std" pitchFamily="34" charset="0"/>
            </a:endParaRPr>
          </a:p>
        </p:txBody>
      </p:sp>
    </p:spTree>
    <p:extLst>
      <p:ext uri="{BB962C8B-B14F-4D97-AF65-F5344CB8AC3E}">
        <p14:creationId xmlns:p14="http://schemas.microsoft.com/office/powerpoint/2010/main" val="158399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959" y="1139260"/>
            <a:ext cx="2498345" cy="4821368"/>
          </a:xfrm>
          <a:prstGeom prst="rect">
            <a:avLst/>
          </a:prstGeom>
          <a:effectLst>
            <a:softEdge rad="0"/>
          </a:effectLst>
        </p:spPr>
      </p:pic>
      <p:sp>
        <p:nvSpPr>
          <p:cNvPr id="2" name="Rubrik 1"/>
          <p:cNvSpPr>
            <a:spLocks noGrp="1"/>
          </p:cNvSpPr>
          <p:nvPr>
            <p:ph type="title"/>
          </p:nvPr>
        </p:nvSpPr>
        <p:spPr/>
        <p:txBody>
          <a:bodyPr/>
          <a:lstStyle/>
          <a:p>
            <a:r>
              <a:rPr lang="en-GB"/>
              <a:t>The National Regional Fund Programme</a:t>
            </a:r>
          </a:p>
        </p:txBody>
      </p:sp>
      <p:sp>
        <p:nvSpPr>
          <p:cNvPr id="3" name="Platshållare för innehåll 2"/>
          <p:cNvSpPr>
            <a:spLocks noGrp="1"/>
          </p:cNvSpPr>
          <p:nvPr>
            <p:ph idx="1"/>
          </p:nvPr>
        </p:nvSpPr>
        <p:spPr>
          <a:xfrm>
            <a:off x="1016001" y="1767366"/>
            <a:ext cx="4575943" cy="4176712"/>
          </a:xfrm>
        </p:spPr>
        <p:txBody>
          <a:bodyPr/>
          <a:lstStyle/>
          <a:p>
            <a:pPr marL="285750" indent="-285750">
              <a:buFont typeface="Arial" panose="020B0604020202020204" pitchFamily="34" charset="0"/>
              <a:buChar char="•"/>
            </a:pPr>
            <a:r>
              <a:rPr lang="en-GB" sz="2200" dirty="0"/>
              <a:t>A commission from the Swedish Government aimed at supporting small and medium-sized enterprises (SMEs) to improve the efficiency of their energy usage.</a:t>
            </a:r>
          </a:p>
          <a:p>
            <a:pPr marL="285750" indent="-285750">
              <a:buFont typeface="Arial" panose="020B0604020202020204" pitchFamily="34" charset="0"/>
              <a:buChar char="•"/>
            </a:pPr>
            <a:r>
              <a:rPr lang="en-GB" sz="2200" dirty="0"/>
              <a:t>Co-financed by the European Regional Development Fund. </a:t>
            </a:r>
          </a:p>
          <a:p>
            <a:pPr marL="285750" indent="-285750">
              <a:buFont typeface="Arial" panose="020B0604020202020204" pitchFamily="34" charset="0"/>
              <a:buChar char="•"/>
            </a:pPr>
            <a:r>
              <a:rPr lang="en-GB" sz="2200" dirty="0"/>
              <a:t>The initiative comprises a number of projects within the framework of the National Regional Fund Programme.</a:t>
            </a:r>
            <a:endParaRPr lang="en-GB" sz="2200" dirty="0">
              <a:latin typeface="Arial" panose="020B0604020202020204" pitchFamily="34" charset="0"/>
              <a:cs typeface="Arial" panose="020B0604020202020204" pitchFamily="34" charset="0"/>
            </a:endParaRPr>
          </a:p>
          <a:p>
            <a:endParaRPr lang="en-GB" sz="2000" dirty="0"/>
          </a:p>
        </p:txBody>
      </p:sp>
      <p:sp>
        <p:nvSpPr>
          <p:cNvPr id="4" name="Platshållare för bild 3"/>
          <p:cNvSpPr>
            <a:spLocks noGrp="1"/>
          </p:cNvSpPr>
          <p:nvPr>
            <p:ph type="pic" sz="quarter" idx="11"/>
          </p:nvPr>
        </p:nvSpPr>
        <p:spPr/>
      </p:sp>
      <p:sp>
        <p:nvSpPr>
          <p:cNvPr id="5" name="Platshållare för bild 4"/>
          <p:cNvSpPr>
            <a:spLocks noGrp="1"/>
          </p:cNvSpPr>
          <p:nvPr>
            <p:ph type="pic" sz="quarter" idx="12"/>
          </p:nvPr>
        </p:nvSpPr>
        <p:spPr/>
      </p:sp>
      <p:sp>
        <p:nvSpPr>
          <p:cNvPr id="7" name="Rektangel 6"/>
          <p:cNvSpPr/>
          <p:nvPr/>
        </p:nvSpPr>
        <p:spPr bwMode="auto">
          <a:xfrm>
            <a:off x="8884444" y="2564904"/>
            <a:ext cx="2304257" cy="3243990"/>
          </a:xfrm>
          <a:prstGeom prst="rect">
            <a:avLst/>
          </a:prstGeom>
          <a:solidFill>
            <a:schemeClr val="bg1"/>
          </a:solidFill>
          <a:ln>
            <a:solidFill>
              <a:schemeClr val="accent5">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indent="0">
              <a:buNone/>
            </a:pPr>
            <a:r>
              <a:rPr lang="en-GB" sz="1400" dirty="0">
                <a:solidFill>
                  <a:schemeClr val="tx1"/>
                </a:solidFill>
              </a:rPr>
              <a:t>How the National Regional Fund Programme is financed</a:t>
            </a:r>
          </a:p>
          <a:p>
            <a:pPr marL="0" indent="0">
              <a:buNone/>
            </a:pPr>
            <a:endParaRPr lang="en-GB" sz="1400" dirty="0">
              <a:solidFill>
                <a:schemeClr val="tx1"/>
              </a:solidFill>
            </a:endParaRPr>
          </a:p>
          <a:p>
            <a:pPr marL="0" indent="0">
              <a:buNone/>
            </a:pPr>
            <a:r>
              <a:rPr lang="en-GB" sz="1400" dirty="0">
                <a:solidFill>
                  <a:schemeClr val="tx1"/>
                </a:solidFill>
              </a:rPr>
              <a:t>SEK 80 million a year. </a:t>
            </a:r>
            <a:br>
              <a:rPr sz="1400" dirty="0">
                <a:solidFill>
                  <a:schemeClr val="tx1"/>
                </a:solidFill>
              </a:rPr>
            </a:br>
            <a:r>
              <a:rPr lang="en-GB" sz="1400" dirty="0">
                <a:solidFill>
                  <a:schemeClr val="tx1"/>
                </a:solidFill>
              </a:rPr>
              <a:t>SEK 40 million from the Swedish Government and SEK 40 million via the European Regional Development Fund, for which the Swedish Agency for Economic and Regional Growth is the administrative authority.         </a:t>
            </a:r>
          </a:p>
        </p:txBody>
      </p:sp>
    </p:spTree>
    <p:extLst>
      <p:ext uri="{BB962C8B-B14F-4D97-AF65-F5344CB8AC3E}">
        <p14:creationId xmlns:p14="http://schemas.microsoft.com/office/powerpoint/2010/main" val="315455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Vision</a:t>
            </a:r>
          </a:p>
        </p:txBody>
      </p:sp>
      <p:sp>
        <p:nvSpPr>
          <p:cNvPr id="3" name="Platshållare för innehåll 2"/>
          <p:cNvSpPr>
            <a:spLocks noGrp="1"/>
          </p:cNvSpPr>
          <p:nvPr>
            <p:ph idx="1"/>
          </p:nvPr>
        </p:nvSpPr>
        <p:spPr>
          <a:xfrm>
            <a:off x="1016002" y="1773238"/>
            <a:ext cx="6664174" cy="4176712"/>
          </a:xfrm>
        </p:spPr>
        <p:txBody>
          <a:bodyPr/>
          <a:lstStyle/>
          <a:p>
            <a:pPr marL="285750" indent="-285750">
              <a:buFont typeface="Arial" panose="020B0604020202020204" pitchFamily="34" charset="0"/>
              <a:buChar char="•"/>
            </a:pPr>
            <a:r>
              <a:rPr lang="en-GB" sz="2200" dirty="0">
                <a:latin typeface="Arial" panose="020B0604020202020204" pitchFamily="34" charset="0"/>
              </a:rPr>
              <a:t>Establish working methods and methodologies for energy efficiency work at SMEs at both a national and a regional level.</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rPr>
              <a:t>The companies receive tools for continuing to work in a systematic and structured manner after the end of the projects. </a:t>
            </a:r>
            <a:endParaRPr lang="en-GB" sz="2200" dirty="0"/>
          </a:p>
          <a:p>
            <a:endParaRPr lang="en-GB" dirty="0"/>
          </a:p>
        </p:txBody>
      </p:sp>
    </p:spTree>
    <p:extLst>
      <p:ext uri="{BB962C8B-B14F-4D97-AF65-F5344CB8AC3E}">
        <p14:creationId xmlns:p14="http://schemas.microsoft.com/office/powerpoint/2010/main" val="79812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Goal</a:t>
            </a:r>
          </a:p>
        </p:txBody>
      </p:sp>
      <p:sp>
        <p:nvSpPr>
          <p:cNvPr id="3" name="Platshållare för innehåll 2"/>
          <p:cNvSpPr>
            <a:spLocks noGrp="1"/>
          </p:cNvSpPr>
          <p:nvPr>
            <p:ph idx="1"/>
          </p:nvPr>
        </p:nvSpPr>
        <p:spPr>
          <a:xfrm>
            <a:off x="1016001" y="1773238"/>
            <a:ext cx="6592167" cy="4176712"/>
          </a:xfrm>
        </p:spPr>
        <p:txBody>
          <a:bodyPr/>
          <a:lstStyle/>
          <a:p>
            <a:pPr marL="0" indent="0">
              <a:buNone/>
            </a:pPr>
            <a:r>
              <a:rPr lang="en-GB" sz="2200" dirty="0"/>
              <a:t>The goal that the Agency is working towards is for energy usage at small and medium-sized enterprises to decrease by 10 per cent of added value by 2023.</a:t>
            </a:r>
          </a:p>
          <a:p>
            <a:endParaRPr lang="en-GB" dirty="0"/>
          </a:p>
        </p:txBody>
      </p:sp>
      <p:sp>
        <p:nvSpPr>
          <p:cNvPr id="6" name="Platshållare för bild 5"/>
          <p:cNvSpPr>
            <a:spLocks noGrp="1"/>
          </p:cNvSpPr>
          <p:nvPr>
            <p:ph type="pic" sz="quarter" idx="11"/>
          </p:nvPr>
        </p:nvSpPr>
        <p:spPr/>
      </p:sp>
      <p:sp>
        <p:nvSpPr>
          <p:cNvPr id="7" name="Platshållare för bild 6"/>
          <p:cNvSpPr>
            <a:spLocks noGrp="1"/>
          </p:cNvSpPr>
          <p:nvPr>
            <p:ph type="pic" sz="quarter" idx="12"/>
          </p:nvPr>
        </p:nvSpPr>
        <p:spPr/>
      </p:sp>
    </p:spTree>
    <p:extLst>
      <p:ext uri="{BB962C8B-B14F-4D97-AF65-F5344CB8AC3E}">
        <p14:creationId xmlns:p14="http://schemas.microsoft.com/office/powerpoint/2010/main" val="12910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sz="2400" dirty="0"/>
              <a:t>We aim to achieve these impact goals within the framework of the National Regional Fund Programme</a:t>
            </a:r>
            <a:br>
              <a:rPr dirty="0"/>
            </a:br>
            <a:endParaRPr lang="en-GB" dirty="0"/>
          </a:p>
        </p:txBody>
      </p:sp>
      <p:sp>
        <p:nvSpPr>
          <p:cNvPr id="4" name="Platshållare för bild 3"/>
          <p:cNvSpPr>
            <a:spLocks noGrp="1"/>
          </p:cNvSpPr>
          <p:nvPr>
            <p:ph type="pic" sz="quarter" idx="11"/>
          </p:nvPr>
        </p:nvSpPr>
        <p:spPr/>
      </p:sp>
      <p:sp>
        <p:nvSpPr>
          <p:cNvPr id="5" name="Platshållare för bild 4"/>
          <p:cNvSpPr>
            <a:spLocks noGrp="1"/>
          </p:cNvSpPr>
          <p:nvPr>
            <p:ph type="pic" sz="quarter" idx="12"/>
          </p:nvPr>
        </p:nvSpPr>
        <p:spPr/>
      </p:sp>
      <p:sp>
        <p:nvSpPr>
          <p:cNvPr id="6" name="Rubrik 1"/>
          <p:cNvSpPr txBox="1">
            <a:spLocks/>
          </p:cNvSpPr>
          <p:nvPr/>
        </p:nvSpPr>
        <p:spPr bwMode="auto">
          <a:xfrm>
            <a:off x="407368" y="332656"/>
            <a:ext cx="8229600" cy="63408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lnSpc>
                <a:spcPts val="4000"/>
              </a:lnSpc>
              <a:spcBef>
                <a:spcPct val="0"/>
              </a:spcBef>
              <a:spcAft>
                <a:spcPct val="0"/>
              </a:spcAft>
              <a:defRPr sz="3600" b="1">
                <a:solidFill>
                  <a:schemeClr val="tx2"/>
                </a:solidFill>
                <a:latin typeface="Arial" charset="0"/>
              </a:defRPr>
            </a:lvl2pPr>
            <a:lvl3pPr algn="l" rtl="0" eaLnBrk="1" fontAlgn="base" hangingPunct="1">
              <a:lnSpc>
                <a:spcPts val="4000"/>
              </a:lnSpc>
              <a:spcBef>
                <a:spcPct val="0"/>
              </a:spcBef>
              <a:spcAft>
                <a:spcPct val="0"/>
              </a:spcAft>
              <a:defRPr sz="3600" b="1">
                <a:solidFill>
                  <a:schemeClr val="tx2"/>
                </a:solidFill>
                <a:latin typeface="Arial" charset="0"/>
              </a:defRPr>
            </a:lvl3pPr>
            <a:lvl4pPr algn="l" rtl="0" eaLnBrk="1" fontAlgn="base" hangingPunct="1">
              <a:lnSpc>
                <a:spcPts val="4000"/>
              </a:lnSpc>
              <a:spcBef>
                <a:spcPct val="0"/>
              </a:spcBef>
              <a:spcAft>
                <a:spcPct val="0"/>
              </a:spcAft>
              <a:defRPr sz="3600" b="1">
                <a:solidFill>
                  <a:schemeClr val="tx2"/>
                </a:solidFill>
                <a:latin typeface="Arial" charset="0"/>
              </a:defRPr>
            </a:lvl4pPr>
            <a:lvl5pPr algn="l" rtl="0" eaLnBrk="1" fontAlgn="base" hangingPunct="1">
              <a:lnSpc>
                <a:spcPts val="4000"/>
              </a:lnSpc>
              <a:spcBef>
                <a:spcPct val="0"/>
              </a:spcBef>
              <a:spcAft>
                <a:spcPct val="0"/>
              </a:spcAft>
              <a:defRPr sz="3600" b="1">
                <a:solidFill>
                  <a:schemeClr val="tx2"/>
                </a:solidFill>
                <a:latin typeface="Arial" charset="0"/>
              </a:defRPr>
            </a:lvl5pPr>
            <a:lvl6pPr marL="457200" algn="l" rtl="0" eaLnBrk="1" fontAlgn="base" hangingPunct="1">
              <a:lnSpc>
                <a:spcPts val="4000"/>
              </a:lnSpc>
              <a:spcBef>
                <a:spcPct val="0"/>
              </a:spcBef>
              <a:spcAft>
                <a:spcPct val="0"/>
              </a:spcAft>
              <a:defRPr sz="3600" b="1">
                <a:solidFill>
                  <a:schemeClr val="tx2"/>
                </a:solidFill>
                <a:latin typeface="Arial" charset="0"/>
              </a:defRPr>
            </a:lvl6pPr>
            <a:lvl7pPr marL="914400" algn="l" rtl="0" eaLnBrk="1" fontAlgn="base" hangingPunct="1">
              <a:lnSpc>
                <a:spcPts val="4000"/>
              </a:lnSpc>
              <a:spcBef>
                <a:spcPct val="0"/>
              </a:spcBef>
              <a:spcAft>
                <a:spcPct val="0"/>
              </a:spcAft>
              <a:defRPr sz="3600" b="1">
                <a:solidFill>
                  <a:schemeClr val="tx2"/>
                </a:solidFill>
                <a:latin typeface="Arial" charset="0"/>
              </a:defRPr>
            </a:lvl7pPr>
            <a:lvl8pPr marL="1371600" algn="l" rtl="0" eaLnBrk="1" fontAlgn="base" hangingPunct="1">
              <a:lnSpc>
                <a:spcPts val="4000"/>
              </a:lnSpc>
              <a:spcBef>
                <a:spcPct val="0"/>
              </a:spcBef>
              <a:spcAft>
                <a:spcPct val="0"/>
              </a:spcAft>
              <a:defRPr sz="3600" b="1">
                <a:solidFill>
                  <a:schemeClr val="tx2"/>
                </a:solidFill>
                <a:latin typeface="Arial" charset="0"/>
              </a:defRPr>
            </a:lvl8pPr>
            <a:lvl9pPr marL="1828800" algn="l" rtl="0" eaLnBrk="1" fontAlgn="base" hangingPunct="1">
              <a:lnSpc>
                <a:spcPts val="4000"/>
              </a:lnSpc>
              <a:spcBef>
                <a:spcPct val="0"/>
              </a:spcBef>
              <a:spcAft>
                <a:spcPct val="0"/>
              </a:spcAft>
              <a:defRPr sz="3600" b="1">
                <a:solidFill>
                  <a:schemeClr val="tx2"/>
                </a:solidFill>
                <a:latin typeface="Arial" charset="0"/>
              </a:defRPr>
            </a:lvl9pPr>
          </a:lstStyle>
          <a:p>
            <a:endParaRPr lang="sv-SE" sz="2800" kern="0" dirty="0">
              <a:latin typeface="HelveticaNeueLT Std" pitchFamily="34" charset="0"/>
              <a:cs typeface="Arial" panose="020B0604020202020204" pitchFamily="34" charset="0"/>
            </a:endParaRPr>
          </a:p>
        </p:txBody>
      </p:sp>
      <p:grpSp>
        <p:nvGrpSpPr>
          <p:cNvPr id="17" name="Grupp 16"/>
          <p:cNvGrpSpPr/>
          <p:nvPr/>
        </p:nvGrpSpPr>
        <p:grpSpPr>
          <a:xfrm>
            <a:off x="1016001" y="1796182"/>
            <a:ext cx="8810428" cy="3964265"/>
            <a:chOff x="1054000" y="1842608"/>
            <a:chExt cx="7153069" cy="3218534"/>
          </a:xfrm>
        </p:grpSpPr>
        <p:sp>
          <p:nvSpPr>
            <p:cNvPr id="7" name="V-form 6"/>
            <p:cNvSpPr/>
            <p:nvPr/>
          </p:nvSpPr>
          <p:spPr bwMode="auto">
            <a:xfrm>
              <a:off x="1075573" y="2479937"/>
              <a:ext cx="484632" cy="484632"/>
            </a:xfrm>
            <a:prstGeom prst="chevron">
              <a:avLst/>
            </a:prstGeom>
            <a:solidFill>
              <a:schemeClr val="accent5">
                <a:lumMod val="5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8" name="V-form 7"/>
            <p:cNvSpPr/>
            <p:nvPr/>
          </p:nvSpPr>
          <p:spPr bwMode="auto">
            <a:xfrm>
              <a:off x="1075573" y="1842608"/>
              <a:ext cx="484632" cy="484632"/>
            </a:xfrm>
            <a:prstGeom prst="chevron">
              <a:avLst/>
            </a:prstGeom>
            <a:solidFill>
              <a:schemeClr val="accent5">
                <a:lumMod val="5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9" name="Rektangel 8"/>
            <p:cNvSpPr/>
            <p:nvPr/>
          </p:nvSpPr>
          <p:spPr>
            <a:xfrm>
              <a:off x="1713856" y="1915647"/>
              <a:ext cx="6480720" cy="324844"/>
            </a:xfrm>
            <a:prstGeom prst="rect">
              <a:avLst/>
            </a:prstGeom>
          </p:spPr>
          <p:txBody>
            <a:bodyPr wrap="square">
              <a:spAutoFit/>
            </a:bodyPr>
            <a:lstStyle/>
            <a:p>
              <a:pPr lvl="0"/>
              <a:r>
                <a:rPr lang="en-GB" sz="2000" dirty="0">
                  <a:latin typeface="Arial" panose="020B0604020202020204" pitchFamily="34" charset="0"/>
                </a:rPr>
                <a:t>The companies possess a high level of client expertise</a:t>
              </a:r>
            </a:p>
          </p:txBody>
        </p:sp>
        <p:sp>
          <p:nvSpPr>
            <p:cNvPr id="10" name="Rektangel 9"/>
            <p:cNvSpPr/>
            <p:nvPr/>
          </p:nvSpPr>
          <p:spPr>
            <a:xfrm>
              <a:off x="1726349" y="2586550"/>
              <a:ext cx="6480720" cy="324844"/>
            </a:xfrm>
            <a:prstGeom prst="rect">
              <a:avLst/>
            </a:prstGeom>
          </p:spPr>
          <p:txBody>
            <a:bodyPr wrap="square">
              <a:spAutoFit/>
            </a:bodyPr>
            <a:lstStyle/>
            <a:p>
              <a:pPr lvl="0"/>
              <a:r>
                <a:rPr lang="en-GB" sz="2000" dirty="0">
                  <a:latin typeface="Arial" panose="020B0604020202020204" pitchFamily="34" charset="0"/>
                </a:rPr>
                <a:t>The perceived risk associated with improving energy efficiency is low</a:t>
              </a:r>
            </a:p>
          </p:txBody>
        </p:sp>
        <p:sp>
          <p:nvSpPr>
            <p:cNvPr id="11" name="Rektangel 10"/>
            <p:cNvSpPr/>
            <p:nvPr/>
          </p:nvSpPr>
          <p:spPr>
            <a:xfrm>
              <a:off x="1723645" y="3217598"/>
              <a:ext cx="6480720" cy="324844"/>
            </a:xfrm>
            <a:prstGeom prst="rect">
              <a:avLst/>
            </a:prstGeom>
          </p:spPr>
          <p:txBody>
            <a:bodyPr wrap="square">
              <a:spAutoFit/>
            </a:bodyPr>
            <a:lstStyle/>
            <a:p>
              <a:pPr lvl="0"/>
              <a:r>
                <a:rPr lang="en-GB" sz="2000" dirty="0">
                  <a:latin typeface="Arial" panose="020B0604020202020204" pitchFamily="34" charset="0"/>
                </a:rPr>
                <a:t>Improving energy efficiency is a strategic issue for companies</a:t>
              </a:r>
            </a:p>
          </p:txBody>
        </p:sp>
        <p:sp>
          <p:nvSpPr>
            <p:cNvPr id="12" name="V-form 11"/>
            <p:cNvSpPr/>
            <p:nvPr/>
          </p:nvSpPr>
          <p:spPr bwMode="auto">
            <a:xfrm>
              <a:off x="1075573" y="3144559"/>
              <a:ext cx="484632" cy="484632"/>
            </a:xfrm>
            <a:prstGeom prst="chevron">
              <a:avLst/>
            </a:prstGeom>
            <a:solidFill>
              <a:schemeClr val="accent5">
                <a:lumMod val="5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13" name="V-form 12"/>
            <p:cNvSpPr/>
            <p:nvPr/>
          </p:nvSpPr>
          <p:spPr bwMode="auto">
            <a:xfrm>
              <a:off x="1075573" y="3825122"/>
              <a:ext cx="484632" cy="484632"/>
            </a:xfrm>
            <a:prstGeom prst="chevron">
              <a:avLst/>
            </a:prstGeom>
            <a:solidFill>
              <a:schemeClr val="accent5">
                <a:lumMod val="5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14" name="Rektangel 13"/>
            <p:cNvSpPr/>
            <p:nvPr/>
          </p:nvSpPr>
          <p:spPr>
            <a:xfrm>
              <a:off x="1736787" y="3837151"/>
              <a:ext cx="6324212" cy="584775"/>
            </a:xfrm>
            <a:prstGeom prst="rect">
              <a:avLst/>
            </a:prstGeom>
          </p:spPr>
          <p:txBody>
            <a:bodyPr wrap="square">
              <a:spAutoFit/>
            </a:bodyPr>
            <a:lstStyle/>
            <a:p>
              <a:pPr lvl="0"/>
              <a:r>
                <a:rPr lang="en-GB" sz="2000" dirty="0">
                  <a:latin typeface="Arial" panose="020B0604020202020204" pitchFamily="34" charset="0"/>
                </a:rPr>
                <a:t>Companies work in a systematic and structured manner on their own energy usage</a:t>
              </a:r>
            </a:p>
          </p:txBody>
        </p:sp>
        <p:sp>
          <p:nvSpPr>
            <p:cNvPr id="15" name="V-form 14"/>
            <p:cNvSpPr/>
            <p:nvPr/>
          </p:nvSpPr>
          <p:spPr bwMode="auto">
            <a:xfrm>
              <a:off x="1054000" y="4536491"/>
              <a:ext cx="484632" cy="484632"/>
            </a:xfrm>
            <a:prstGeom prst="chevron">
              <a:avLst/>
            </a:prstGeom>
            <a:solidFill>
              <a:schemeClr val="accent5">
                <a:lumMod val="5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16" name="Rektangel 15"/>
            <p:cNvSpPr/>
            <p:nvPr/>
          </p:nvSpPr>
          <p:spPr>
            <a:xfrm>
              <a:off x="1718213" y="4486419"/>
              <a:ext cx="6480720" cy="574723"/>
            </a:xfrm>
            <a:prstGeom prst="rect">
              <a:avLst/>
            </a:prstGeom>
          </p:spPr>
          <p:txBody>
            <a:bodyPr wrap="square">
              <a:spAutoFit/>
            </a:bodyPr>
            <a:lstStyle/>
            <a:p>
              <a:pPr lvl="0"/>
              <a:r>
                <a:rPr lang="en-GB" sz="2000" dirty="0">
                  <a:latin typeface="Arial" panose="020B0604020202020204" pitchFamily="34" charset="0"/>
                </a:rPr>
                <a:t>Energy-efficient products and services are well known, easily accessible, satisfy needs and are developed over time</a:t>
              </a:r>
            </a:p>
          </p:txBody>
        </p:sp>
      </p:grpSp>
    </p:spTree>
    <p:extLst>
      <p:ext uri="{BB962C8B-B14F-4D97-AF65-F5344CB8AC3E}">
        <p14:creationId xmlns:p14="http://schemas.microsoft.com/office/powerpoint/2010/main" val="17964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An initiative focusing on small and medium-sized enterprises (SMEs)</a:t>
            </a:r>
          </a:p>
        </p:txBody>
      </p:sp>
      <p:sp>
        <p:nvSpPr>
          <p:cNvPr id="3" name="Platshållare för innehåll 2"/>
          <p:cNvSpPr>
            <a:spLocks noGrp="1"/>
          </p:cNvSpPr>
          <p:nvPr>
            <p:ph idx="1"/>
          </p:nvPr>
        </p:nvSpPr>
        <p:spPr/>
        <p:txBody>
          <a:bodyPr/>
          <a:lstStyle/>
          <a:p>
            <a:endParaRPr lang="sv-SE" dirty="0"/>
          </a:p>
          <a:p>
            <a:endParaRPr lang="sv-SE" dirty="0"/>
          </a:p>
        </p:txBody>
      </p:sp>
      <p:sp>
        <p:nvSpPr>
          <p:cNvPr id="8" name="Platshållare för bild 7"/>
          <p:cNvSpPr>
            <a:spLocks noGrp="1"/>
          </p:cNvSpPr>
          <p:nvPr>
            <p:ph type="pic" sz="quarter" idx="11"/>
          </p:nvPr>
        </p:nvSpPr>
        <p:spPr/>
      </p:sp>
      <p:sp>
        <p:nvSpPr>
          <p:cNvPr id="9" name="Platshållare för bild 8"/>
          <p:cNvSpPr>
            <a:spLocks noGrp="1"/>
          </p:cNvSpPr>
          <p:nvPr>
            <p:ph type="pic" sz="quarter" idx="12"/>
          </p:nvPr>
        </p:nvSpPr>
        <p:spPr/>
      </p:sp>
      <p:sp>
        <p:nvSpPr>
          <p:cNvPr id="6" name="Rektangel med rundade hörn 5"/>
          <p:cNvSpPr/>
          <p:nvPr/>
        </p:nvSpPr>
        <p:spPr>
          <a:xfrm>
            <a:off x="952706" y="1758826"/>
            <a:ext cx="10235995" cy="4191124"/>
          </a:xfrm>
          <a:prstGeom prst="roundRect">
            <a:avLst/>
          </a:prstGeom>
          <a:solidFill>
            <a:schemeClr val="accent5">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7" name="textruta 6"/>
          <p:cNvSpPr txBox="1"/>
          <p:nvPr/>
        </p:nvSpPr>
        <p:spPr>
          <a:xfrm>
            <a:off x="1242368" y="2118866"/>
            <a:ext cx="9534151" cy="3662541"/>
          </a:xfrm>
          <a:prstGeom prst="rect">
            <a:avLst/>
          </a:prstGeom>
          <a:noFill/>
        </p:spPr>
        <p:txBody>
          <a:bodyPr wrap="square" rtlCol="0">
            <a:spAutoFit/>
          </a:bodyPr>
          <a:lstStyle/>
          <a:p>
            <a:r>
              <a:rPr lang="en-GB" sz="2400" b="1" dirty="0">
                <a:solidFill>
                  <a:schemeClr val="bg1"/>
                </a:solidFill>
                <a:latin typeface="Arial" panose="020B0604020202020204" pitchFamily="34" charset="0"/>
              </a:rPr>
              <a:t>Definition of SMEs:</a:t>
            </a:r>
          </a:p>
          <a:p>
            <a:pPr marL="285750" indent="-285750">
              <a:buFont typeface="Arial" panose="020B0604020202020204" pitchFamily="34" charset="0"/>
              <a:buChar char="•"/>
            </a:pPr>
            <a:r>
              <a:rPr lang="en-GB" sz="2400" dirty="0">
                <a:solidFill>
                  <a:schemeClr val="bg1"/>
                </a:solidFill>
                <a:latin typeface="Arial" panose="020B0604020202020204" pitchFamily="34" charset="0"/>
              </a:rPr>
              <a:t>The number of employees must not exceed 249</a:t>
            </a:r>
          </a:p>
          <a:p>
            <a:pPr marL="285750" indent="-285750">
              <a:buFont typeface="Arial" panose="020B0604020202020204" pitchFamily="34" charset="0"/>
              <a:buChar char="•"/>
            </a:pPr>
            <a:endParaRPr lang="en-GB"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chemeClr val="bg1"/>
                </a:solidFill>
                <a:latin typeface="Arial" panose="020B0604020202020204" pitchFamily="34" charset="0"/>
              </a:rPr>
              <a:t>The annual turnover must not exceed EUR 50 million </a:t>
            </a:r>
            <a:r>
              <a:rPr lang="en-GB" sz="2400" i="1" dirty="0">
                <a:solidFill>
                  <a:schemeClr val="bg1"/>
                </a:solidFill>
                <a:latin typeface="Arial" panose="020B0604020202020204" pitchFamily="34" charset="0"/>
              </a:rPr>
              <a:t>or</a:t>
            </a:r>
            <a:r>
              <a:rPr lang="en-GB" sz="2400" dirty="0">
                <a:solidFill>
                  <a:schemeClr val="bg1"/>
                </a:solidFill>
                <a:latin typeface="Arial" panose="020B0604020202020204" pitchFamily="34" charset="0"/>
              </a:rPr>
              <a:t> the balance sheet total must not exceed EUR 43 million per year.</a:t>
            </a:r>
          </a:p>
          <a:p>
            <a:pPr marL="285750" indent="-285750">
              <a:buFont typeface="Arial" panose="020B0604020202020204" pitchFamily="34" charset="0"/>
              <a:buChar char="•"/>
            </a:pPr>
            <a:endParaRPr lang="en-GB"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chemeClr val="bg1"/>
                </a:solidFill>
                <a:latin typeface="Arial" panose="020B0604020202020204" pitchFamily="34" charset="0"/>
              </a:rPr>
              <a:t>Businesses that conduct economic activities, regardless of their legal form.</a:t>
            </a:r>
          </a:p>
          <a:p>
            <a:pPr marL="285750" indent="-285750">
              <a:buFont typeface="Arial" panose="020B0604020202020204" pitchFamily="34" charset="0"/>
              <a:buChar char="•"/>
            </a:pPr>
            <a:endParaRPr lang="en-GB"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chemeClr val="bg1"/>
                </a:solidFill>
                <a:latin typeface="Arial" panose="020B0604020202020204" pitchFamily="34" charset="0"/>
              </a:rPr>
              <a:t>The criteria apply to the whole corporate group </a:t>
            </a:r>
          </a:p>
          <a:p>
            <a:pPr marL="285750" indent="-285750">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endParaRPr>
          </a:p>
        </p:txBody>
      </p:sp>
    </p:spTree>
    <p:extLst>
      <p:ext uri="{BB962C8B-B14F-4D97-AF65-F5344CB8AC3E}">
        <p14:creationId xmlns:p14="http://schemas.microsoft.com/office/powerpoint/2010/main" val="114765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Co-operation</a:t>
            </a:r>
          </a:p>
        </p:txBody>
      </p:sp>
      <p:sp>
        <p:nvSpPr>
          <p:cNvPr id="3" name="Platshållare för innehåll 2"/>
          <p:cNvSpPr>
            <a:spLocks noGrp="1"/>
          </p:cNvSpPr>
          <p:nvPr>
            <p:ph idx="1"/>
          </p:nvPr>
        </p:nvSpPr>
        <p:spPr>
          <a:xfrm>
            <a:off x="1016000" y="1411571"/>
            <a:ext cx="10768631" cy="4176712"/>
          </a:xfrm>
        </p:spPr>
        <p:txBody>
          <a:bodyPr/>
          <a:lstStyle/>
          <a:p>
            <a:pPr marL="0" indent="0">
              <a:buNone/>
            </a:pPr>
            <a:r>
              <a:rPr lang="en-GB" sz="2400" dirty="0">
                <a:latin typeface="Arial" panose="020B0604020202020204" pitchFamily="34" charset="0"/>
              </a:rPr>
              <a:t>Several projects are being run by the Swedish </a:t>
            </a:r>
            <a:br>
              <a:rPr lang="en-GB" sz="2400" dirty="0">
                <a:latin typeface="Arial" panose="020B0604020202020204" pitchFamily="34" charset="0"/>
              </a:rPr>
            </a:br>
            <a:r>
              <a:rPr lang="en-GB" sz="2400" dirty="0">
                <a:latin typeface="Arial" panose="020B0604020202020204" pitchFamily="34" charset="0"/>
              </a:rPr>
              <a:t>Energy Agency alongside business partners.</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rPr>
              <a:t>The Agency is collaborating with:</a:t>
            </a:r>
          </a:p>
          <a:p>
            <a:pPr marL="285750" indent="-285750">
              <a:buFont typeface="Arial" panose="020B0604020202020204" pitchFamily="34" charset="0"/>
              <a:buChar char="•"/>
            </a:pPr>
            <a:r>
              <a:rPr lang="en-GB" sz="2400" dirty="0">
                <a:latin typeface="Arial" panose="020B0604020202020204" pitchFamily="34" charset="0"/>
              </a:rPr>
              <a:t>21 county administrative boards</a:t>
            </a:r>
          </a:p>
          <a:p>
            <a:pPr marL="285750" indent="-285750">
              <a:buFont typeface="Arial" panose="020B0604020202020204" pitchFamily="34" charset="0"/>
              <a:buChar char="•"/>
            </a:pPr>
            <a:r>
              <a:rPr lang="en-GB" sz="2400" dirty="0">
                <a:latin typeface="Arial" panose="020B0604020202020204" pitchFamily="34" charset="0"/>
              </a:rPr>
              <a:t>15 energy agencies</a:t>
            </a:r>
          </a:p>
          <a:p>
            <a:pPr marL="285750" indent="-285750">
              <a:buFont typeface="Arial" panose="020B0604020202020204" pitchFamily="34" charset="0"/>
              <a:buChar char="•"/>
            </a:pPr>
            <a:r>
              <a:rPr lang="en-GB" sz="2400" dirty="0">
                <a:latin typeface="Arial" panose="020B0604020202020204" pitchFamily="34" charset="0"/>
              </a:rPr>
              <a:t>60 municipalities</a:t>
            </a:r>
          </a:p>
          <a:p>
            <a:pPr marL="285750" indent="-285750">
              <a:buFont typeface="Arial" panose="020B0604020202020204" pitchFamily="34" charset="0"/>
              <a:buChar char="•"/>
            </a:pPr>
            <a:r>
              <a:rPr lang="en-GB" sz="2400" dirty="0" err="1">
                <a:latin typeface="Arial" panose="020B0604020202020204" pitchFamily="34" charset="0"/>
              </a:rPr>
              <a:t>Energieffektiviseringsföretagen</a:t>
            </a:r>
            <a:r>
              <a:rPr lang="en-GB" sz="2400" dirty="0">
                <a:latin typeface="Arial" panose="020B0604020202020204" pitchFamily="34" charset="0"/>
              </a:rPr>
              <a:t> </a:t>
            </a:r>
            <a:br>
              <a:rPr lang="en-GB" sz="2400" dirty="0">
                <a:latin typeface="Arial" panose="020B0604020202020204" pitchFamily="34" charset="0"/>
              </a:rPr>
            </a:br>
            <a:r>
              <a:rPr lang="en-GB" sz="2400" dirty="0">
                <a:latin typeface="Arial" panose="020B0604020202020204" pitchFamily="34" charset="0"/>
              </a:rPr>
              <a:t>(Energy Efficiency Companies)</a:t>
            </a:r>
          </a:p>
          <a:p>
            <a:endParaRPr lang="en-GB" dirty="0"/>
          </a:p>
        </p:txBody>
      </p:sp>
      <p:sp>
        <p:nvSpPr>
          <p:cNvPr id="4" name="Platshållare för bild 3"/>
          <p:cNvSpPr>
            <a:spLocks noGrp="1"/>
          </p:cNvSpPr>
          <p:nvPr>
            <p:ph type="pic" sz="quarter" idx="11"/>
          </p:nvPr>
        </p:nvSpPr>
        <p:spPr/>
      </p:sp>
      <p:sp>
        <p:nvSpPr>
          <p:cNvPr id="5" name="Platshållare för bild 4"/>
          <p:cNvSpPr>
            <a:spLocks noGrp="1"/>
          </p:cNvSpPr>
          <p:nvPr>
            <p:ph type="pic" sz="quarter" idx="12"/>
          </p:nvPr>
        </p:nvSpPr>
        <p:spPr/>
      </p:sp>
      <p:pic>
        <p:nvPicPr>
          <p:cNvPr id="6" name="Bildobjekt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60039" y="20016"/>
            <a:ext cx="3096344" cy="6192688"/>
          </a:xfrm>
          <a:prstGeom prst="rect">
            <a:avLst/>
          </a:prstGeom>
        </p:spPr>
      </p:pic>
      <p:pic>
        <p:nvPicPr>
          <p:cNvPr id="8" name="Bildobjekt 7"/>
          <p:cNvPicPr>
            <a:picLocks noChangeAspect="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harpenSoften amount="-4000"/>
                    </a14:imgEffect>
                    <a14:imgEffect>
                      <a14:brightnessContrast contrast="84000"/>
                    </a14:imgEffect>
                  </a14:imgLayer>
                </a14:imgProps>
              </a:ext>
              <a:ext uri="{28A0092B-C50C-407E-A947-70E740481C1C}">
                <a14:useLocalDpi xmlns:a14="http://schemas.microsoft.com/office/drawing/2010/main" val="0"/>
              </a:ext>
            </a:extLst>
          </a:blip>
          <a:stretch>
            <a:fillRect/>
          </a:stretch>
        </p:blipFill>
        <p:spPr>
          <a:xfrm rot="13979464">
            <a:off x="7543689" y="233757"/>
            <a:ext cx="4392173" cy="5995608"/>
          </a:xfrm>
          <a:prstGeom prst="rect">
            <a:avLst/>
          </a:prstGeom>
          <a:effectLst>
            <a:outerShdw dist="12700" dir="5400000" algn="ctr" rotWithShape="0">
              <a:srgbClr val="000000"/>
            </a:outerShdw>
          </a:effectLst>
          <a:scene3d>
            <a:camera prst="orthographicFront">
              <a:rot lat="0" lon="11399999" rev="0"/>
            </a:camera>
            <a:lightRig rig="threePt" dir="t"/>
          </a:scene3d>
        </p:spPr>
      </p:pic>
    </p:spTree>
    <p:extLst>
      <p:ext uri="{BB962C8B-B14F-4D97-AF65-F5344CB8AC3E}">
        <p14:creationId xmlns:p14="http://schemas.microsoft.com/office/powerpoint/2010/main" val="161470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sz="2800" dirty="0"/>
              <a:t>The Swedish Energy Authority’s projects within the National Regional Fund Programme</a:t>
            </a:r>
          </a:p>
        </p:txBody>
      </p:sp>
      <p:sp>
        <p:nvSpPr>
          <p:cNvPr id="3" name="Platshållare för innehåll 2"/>
          <p:cNvSpPr>
            <a:spLocks noGrp="1"/>
          </p:cNvSpPr>
          <p:nvPr>
            <p:ph idx="1"/>
          </p:nvPr>
        </p:nvSpPr>
        <p:spPr/>
        <p:txBody>
          <a:bodyPr/>
          <a:lstStyle/>
          <a:p>
            <a:r>
              <a:rPr lang="en-GB" sz="2400" dirty="0">
                <a:latin typeface="Arial" panose="020B0604020202020204" pitchFamily="34" charset="0"/>
              </a:rPr>
              <a:t>Networks for improving energy efficiency</a:t>
            </a:r>
          </a:p>
          <a:p>
            <a:r>
              <a:rPr lang="en-GB" sz="2400" dirty="0">
                <a:latin typeface="Arial" panose="020B0604020202020204" pitchFamily="34" charset="0"/>
              </a:rPr>
              <a:t>Coaches for energy &amp; climate</a:t>
            </a:r>
          </a:p>
          <a:p>
            <a:r>
              <a:rPr lang="en-GB" sz="2400" dirty="0">
                <a:latin typeface="Arial" panose="020B0604020202020204" pitchFamily="34" charset="0"/>
              </a:rPr>
              <a:t>Support for energy audits</a:t>
            </a:r>
          </a:p>
          <a:p>
            <a:r>
              <a:rPr lang="en-GB" sz="2400" dirty="0">
                <a:latin typeface="Arial" panose="020B0604020202020204" pitchFamily="34" charset="0"/>
              </a:rPr>
              <a:t>Incentives for improving energy efficiency</a:t>
            </a:r>
          </a:p>
          <a:p>
            <a:r>
              <a:rPr lang="en-GB" sz="2400" dirty="0">
                <a:latin typeface="Arial" panose="020B0604020202020204" pitchFamily="34" charset="0"/>
              </a:rPr>
              <a:t>Regional nodes</a:t>
            </a:r>
          </a:p>
          <a:p>
            <a:r>
              <a:rPr lang="en-GB" sz="2400" dirty="0">
                <a:latin typeface="Arial" panose="020B0604020202020204" pitchFamily="34" charset="0"/>
              </a:rPr>
              <a:t>Energy services</a:t>
            </a:r>
          </a:p>
          <a:p>
            <a:r>
              <a:rPr lang="en-GB" sz="2400" dirty="0">
                <a:latin typeface="Arial" panose="020B0604020202020204" pitchFamily="34" charset="0"/>
              </a:rPr>
              <a:t>Environmental studies – prior to an energy-efficient investment</a:t>
            </a:r>
            <a:endParaRPr lang="en-GB" sz="2400" dirty="0"/>
          </a:p>
          <a:p>
            <a:endParaRPr lang="en-GB" dirty="0"/>
          </a:p>
        </p:txBody>
      </p:sp>
      <p:sp>
        <p:nvSpPr>
          <p:cNvPr id="6" name="Platshållare för bild 5"/>
          <p:cNvSpPr>
            <a:spLocks noGrp="1"/>
          </p:cNvSpPr>
          <p:nvPr>
            <p:ph type="pic" sz="quarter" idx="11"/>
          </p:nvPr>
        </p:nvSpPr>
        <p:spPr/>
      </p:sp>
      <p:sp>
        <p:nvSpPr>
          <p:cNvPr id="7" name="Platshållare för bild 6"/>
          <p:cNvSpPr>
            <a:spLocks noGrp="1"/>
          </p:cNvSpPr>
          <p:nvPr>
            <p:ph type="pic" sz="quarter" idx="12"/>
          </p:nvPr>
        </p:nvSpPr>
        <p:spPr/>
      </p:sp>
    </p:spTree>
    <p:extLst>
      <p:ext uri="{BB962C8B-B14F-4D97-AF65-F5344CB8AC3E}">
        <p14:creationId xmlns:p14="http://schemas.microsoft.com/office/powerpoint/2010/main" val="211866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latin typeface="Arial" panose="020B0604020202020204" pitchFamily="34" charset="0"/>
              </a:rPr>
              <a:t>Networks for improving energy efficiency</a:t>
            </a:r>
            <a:br/>
            <a:endParaRPr lang="en-GB" dirty="0"/>
          </a:p>
        </p:txBody>
      </p:sp>
      <p:sp>
        <p:nvSpPr>
          <p:cNvPr id="3" name="Platshållare för innehåll 2"/>
          <p:cNvSpPr>
            <a:spLocks noGrp="1"/>
          </p:cNvSpPr>
          <p:nvPr>
            <p:ph idx="1"/>
          </p:nvPr>
        </p:nvSpPr>
        <p:spPr/>
        <p:txBody>
          <a:bodyPr/>
          <a:lstStyle/>
          <a:p>
            <a:r>
              <a:rPr lang="en-GB" dirty="0">
                <a:latin typeface="Arial" panose="020B0604020202020204" pitchFamily="34" charset="0"/>
              </a:rPr>
              <a:t>Regional networks of companies that want to improve their energy efficiency.</a:t>
            </a:r>
          </a:p>
          <a:p>
            <a:r>
              <a:rPr lang="en-GB" dirty="0">
                <a:latin typeface="Arial" panose="020B0604020202020204" pitchFamily="34" charset="0"/>
              </a:rPr>
              <a:t>The companies attend network meetings and visit each other.</a:t>
            </a:r>
          </a:p>
          <a:p>
            <a:r>
              <a:rPr lang="en-GB" dirty="0">
                <a:latin typeface="Arial" panose="020B0604020202020204" pitchFamily="34" charset="0"/>
              </a:rPr>
              <a:t>The companies are entitled to 150 hours of support from energy experts</a:t>
            </a:r>
          </a:p>
          <a:p>
            <a:r>
              <a:rPr lang="en-GB" dirty="0">
                <a:latin typeface="Arial" panose="020B0604020202020204" pitchFamily="34" charset="0"/>
              </a:rPr>
              <a:t>The networks are co-ordinated by business partners in the form of energy agencies and county administrative boards.</a:t>
            </a:r>
          </a:p>
          <a:p>
            <a:r>
              <a:rPr lang="en-GB"/>
              <a:t>For companies with an energy usage in excess of 1 GWh.</a:t>
            </a:r>
          </a:p>
          <a:p>
            <a:endParaRPr lang="en-GB" dirty="0">
              <a:latin typeface="Arial" panose="020B0604020202020204" pitchFamily="34" charset="0"/>
              <a:cs typeface="Arial" panose="020B0604020202020204" pitchFamily="34" charset="0"/>
            </a:endParaRPr>
          </a:p>
          <a:p>
            <a:endParaRPr lang="en-GB" dirty="0"/>
          </a:p>
        </p:txBody>
      </p:sp>
      <p:sp>
        <p:nvSpPr>
          <p:cNvPr id="6" name="Platshållare för bild 5"/>
          <p:cNvSpPr>
            <a:spLocks noGrp="1"/>
          </p:cNvSpPr>
          <p:nvPr>
            <p:ph type="pic" sz="quarter" idx="11"/>
          </p:nvPr>
        </p:nvSpPr>
        <p:spPr/>
      </p:sp>
      <p:sp>
        <p:nvSpPr>
          <p:cNvPr id="7" name="Platshållare för bild 6"/>
          <p:cNvSpPr>
            <a:spLocks noGrp="1"/>
          </p:cNvSpPr>
          <p:nvPr>
            <p:ph type="pic" sz="quarter" idx="12"/>
          </p:nvPr>
        </p:nvSpPr>
        <p:spPr/>
      </p:sp>
    </p:spTree>
    <p:extLst>
      <p:ext uri="{BB962C8B-B14F-4D97-AF65-F5344CB8AC3E}">
        <p14:creationId xmlns:p14="http://schemas.microsoft.com/office/powerpoint/2010/main" val="2144920936"/>
      </p:ext>
    </p:extLst>
  </p:cSld>
  <p:clrMapOvr>
    <a:masterClrMapping/>
  </p:clrMapOvr>
</p:sld>
</file>

<file path=ppt/theme/theme1.xml><?xml version="1.0" encoding="utf-8"?>
<a:theme xmlns:a="http://schemas.openxmlformats.org/drawingml/2006/main" name="Utan bubblor">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ondprogrammet pp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Med bubblor">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ondprogrammet pp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rbetsdokument" ma:contentTypeID="0x0101005F3B3B166FD6422D88B267134623E61202001A427A1D89DE8F41A7B24CB612518F24" ma:contentTypeVersion="11" ma:contentTypeDescription="Skapa ett nytt dokument." ma:contentTypeScope="" ma:versionID="a1565ba3d58446cef913c56ceb1fdb7c">
  <xsd:schema xmlns:xsd="http://www.w3.org/2001/XMLSchema" xmlns:xs="http://www.w3.org/2001/XMLSchema" xmlns:p="http://schemas.microsoft.com/office/2006/metadata/properties" xmlns:ns2="c83addb5-a3eb-4371-85c4-f52bb9f00f21" xmlns:ns3="35359d16-f7cf-4480-aad9-be1e8fceebb8" targetNamespace="http://schemas.microsoft.com/office/2006/metadata/properties" ma:root="true" ma:fieldsID="72de19fc743704b813774f75e9db9127" ns2:_="" ns3:_="">
    <xsd:import namespace="c83addb5-a3eb-4371-85c4-f52bb9f00f21"/>
    <xsd:import namespace="35359d16-f7cf-4480-aad9-be1e8fceebb8"/>
    <xsd:element name="properties">
      <xsd:complexType>
        <xsd:sequence>
          <xsd:element name="documentManagement">
            <xsd:complexType>
              <xsd:all>
                <xsd:element ref="ns2:STEMMyndighetsnamn" minOccurs="0"/>
                <xsd:element ref="ns2:STEMBeskrivning"/>
                <xsd:element ref="ns2:STEMProcessTaxHTField0" minOccurs="0"/>
                <xsd:element ref="ns3:TaxCatchAll" minOccurs="0"/>
                <xsd:element ref="ns3:TaxCatchAllLabel" minOccurs="0"/>
                <xsd:element ref="ns2:STEMOrganisationTaxHTField0" minOccurs="0"/>
                <xsd:element ref="ns2:STEMInformationsklassTaxHTField0" minOccurs="0"/>
                <xsd:element ref="ns2:STEMForfattare" minOccurs="0"/>
                <xsd:element ref="ns2:STEMSkapatAv" minOccurs="0"/>
                <xsd:element ref="ns2:STEMAmneTaxHTField0" minOccurs="0"/>
                <xsd:element ref="ns3:TaxKeywordTaxHTField" minOccurs="0"/>
                <xsd:element ref="ns2:STEMBidragande" minOccurs="0"/>
                <xsd:element ref="ns2:STEMSprakTaxHTField0" minOccurs="0"/>
                <xsd:element ref="ns2:STEMBehorighetsregel" minOccurs="0"/>
                <xsd:element ref="ns2:STEMNewOrganisation" minOccurs="0"/>
                <xsd:element ref="ns2:Dokumenttyp"/>
                <xsd:element ref="ns2:M_x00f6_tesdat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addb5-a3eb-4371-85c4-f52bb9f00f21" elementFormDefault="qualified">
    <xsd:import namespace="http://schemas.microsoft.com/office/2006/documentManagement/types"/>
    <xsd:import namespace="http://schemas.microsoft.com/office/infopath/2007/PartnerControls"/>
    <xsd:element name="STEMMyndighetsnamn" ma:index="8" nillable="true" ma:displayName="Myndighetsnamn" ma:default="Energimyndigheten" ma:internalName="STEMMyndighetsnamn" ma:readOnly="true">
      <xsd:simpleType>
        <xsd:restriction base="dms:Text"/>
      </xsd:simpleType>
    </xsd:element>
    <xsd:element name="STEMBeskrivning" ma:index="9" ma:displayName="Beskrivning" ma:internalName="STEMBeskrivning" ma:readOnly="false">
      <xsd:simpleType>
        <xsd:restriction base="dms:Note"/>
      </xsd:simpleType>
    </xsd:element>
    <xsd:element name="STEMProcessTaxHTField0" ma:index="10" nillable="true" ma:taxonomy="true" ma:internalName="STEMProcessTaxHTField0" ma:taxonomyFieldName="STEMProcess" ma:displayName="Process (Används ej)" ma:readOnly="true" ma:fieldId="{31ee9918-fe17-4499-a134-e76a7564b818}" ma:sspId="1209bcd0-5856-4cae-807f-ceb1a11ed701" ma:termSetId="bfebcec9-b73f-49ca-a4fe-44a2ddc411f2" ma:anchorId="00000000-0000-0000-0000-000000000000" ma:open="false" ma:isKeyword="false">
      <xsd:complexType>
        <xsd:sequence>
          <xsd:element ref="pc:Terms" minOccurs="0" maxOccurs="1"/>
        </xsd:sequence>
      </xsd:complexType>
    </xsd:element>
    <xsd:element name="STEMOrganisationTaxHTField0" ma:index="14" nillable="true" ma:taxonomy="true" ma:internalName="STEMOrganisationTaxHTField0" ma:taxonomyFieldName="STEMOrganisation" ma:displayName="Organisation (Används ej)" ma:readOnly="true" ma:fieldId="{dbd771e0-57ed-4a1f-b495-5161947a4725}" ma:sspId="1209bcd0-5856-4cae-807f-ceb1a11ed701" ma:termSetId="da55768c-4fa3-4440-a06e-845702abe369" ma:anchorId="00000000-0000-0000-0000-000000000000" ma:open="false" ma:isKeyword="false">
      <xsd:complexType>
        <xsd:sequence>
          <xsd:element ref="pc:Terms" minOccurs="0" maxOccurs="1"/>
        </xsd:sequence>
      </xsd:complexType>
    </xsd:element>
    <xsd:element name="STEMInformationsklassTaxHTField0" ma:index="16" ma:taxonomy="true" ma:internalName="STEMInformationsklassTaxHTField0" ma:taxonomyFieldName="STEMInformationsklass" ma:displayName="Informationsklass" ma:readOnly="false" ma:default="12;#Ej sekretess|f6b508c3-2418-4a00-bdce-410e71819f98" ma:fieldId="{de526fac-1c9f-4b63-8cbf-f0395ce215f0}" ma:sspId="1209bcd0-5856-4cae-807f-ceb1a11ed701" ma:termSetId="9a98483a-c5a2-4ef0-b5bf-43befd258f50" ma:anchorId="00000000-0000-0000-0000-000000000000" ma:open="false" ma:isKeyword="false">
      <xsd:complexType>
        <xsd:sequence>
          <xsd:element ref="pc:Terms" minOccurs="0" maxOccurs="1"/>
        </xsd:sequence>
      </xsd:complexType>
    </xsd:element>
    <xsd:element name="STEMForfattare" ma:index="18" nillable="true" ma:displayName="Författare" ma:internalName="STEMForfattare" ma:readOnly="false">
      <xsd:simpleType>
        <xsd:restriction base="dms:Text"/>
      </xsd:simpleType>
    </xsd:element>
    <xsd:element name="STEMSkapatAv" ma:index="19" nillable="true" ma:displayName="Skapat av" ma:hidden="true" ma:internalName="STEMSkapatAv"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EMAmneTaxHTField0" ma:index="20" nillable="true" ma:displayName="STEMAmneTaxHTField0" ma:hidden="true" ma:internalName="STEMAmneTaxHTField0">
      <xsd:simpleType>
        <xsd:restriction base="dms:Note"/>
      </xsd:simpleType>
    </xsd:element>
    <xsd:element name="STEMBidragande" ma:index="23" nillable="true" ma:displayName="Bidragande" ma:internalName="STEMBidragande" ma:readOnly="true">
      <xsd:simpleType>
        <xsd:restriction base="dms:Note"/>
      </xsd:simpleType>
    </xsd:element>
    <xsd:element name="STEMSprakTaxHTField0" ma:index="24" ma:taxonomy="true" ma:internalName="STEMSprakTaxHTField0" ma:taxonomyFieldName="STEMSprak" ma:displayName="Språk" ma:readOnly="false" ma:default="14;#Sv|984ba086-a62a-400a-9716-342255976432" ma:fieldId="{77e59423-35da-4a79-b936-16325de5d96f}" ma:sspId="1209bcd0-5856-4cae-807f-ceb1a11ed701" ma:termSetId="ae66b8f9-6d18-4403-8543-ac5ca329e7e3" ma:anchorId="00000000-0000-0000-0000-000000000000" ma:open="false" ma:isKeyword="false">
      <xsd:complexType>
        <xsd:sequence>
          <xsd:element ref="pc:Terms" minOccurs="0" maxOccurs="1"/>
        </xsd:sequence>
      </xsd:complexType>
    </xsd:element>
    <xsd:element name="STEMBehorighetsregel" ma:index="26" nillable="true" ma:displayName="Annan behörighetsregel (Används ej)" ma:default="0" ma:hidden="true" ma:internalName="STEMBehorighetsregel" ma:readOnly="true">
      <xsd:simpleType>
        <xsd:restriction base="dms:Boolean"/>
      </xsd:simpleType>
    </xsd:element>
    <xsd:element name="STEMNewOrganisation" ma:index="27" nillable="true" ma:displayName="Organisation" ma:internalName="STEMNewOrganisation" ma:readOnly="true">
      <xsd:simpleType>
        <xsd:restriction base="dms:Note"/>
      </xsd:simpleType>
    </xsd:element>
    <xsd:element name="Dokumenttyp" ma:index="28" ma:displayName="Kategori" ma:format="Dropdown" ma:internalName="Dokumenttyp">
      <xsd:simpleType>
        <xsd:restriction base="dms:Choice">
          <xsd:enumeration value="Administration"/>
          <xsd:enumeration value="Ekonomi"/>
          <xsd:enumeration value="Handbok"/>
          <xsd:enumeration value="Kommunikation"/>
          <xsd:enumeration value="Möte"/>
          <xsd:enumeration value="Personalresurser"/>
          <xsd:enumeration value="Presentation"/>
          <xsd:enumeration value="Styrgruppsmöte"/>
        </xsd:restriction>
      </xsd:simpleType>
    </xsd:element>
    <xsd:element name="M_x00f6_tesdatum" ma:index="29" nillable="true" ma:displayName="Mötesdatum" ma:format="DateOnly" ma:internalName="M_x00f6_tesdatum">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5359d16-f7cf-4480-aad9-be1e8fceebb8" elementFormDefault="qualified">
    <xsd:import namespace="http://schemas.microsoft.com/office/2006/documentManagement/types"/>
    <xsd:import namespace="http://schemas.microsoft.com/office/infopath/2007/PartnerControls"/>
    <xsd:element name="TaxCatchAll" ma:index="11" nillable="true" ma:displayName="Taxonomy Catch All Column" ma:description="" ma:hidden="true" ma:list="{eae7fecc-b445-4421-9b8c-b88dba6c864a}" ma:internalName="TaxCatchAll" ma:showField="CatchAllData" ma:web="35359d16-f7cf-4480-aad9-be1e8fceebb8">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eae7fecc-b445-4421-9b8c-b88dba6c864a}" ma:internalName="TaxCatchAllLabel" ma:readOnly="true" ma:showField="CatchAllDataLabel" ma:web="35359d16-f7cf-4480-aad9-be1e8fceebb8">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STEMAmne" ma:displayName="Ämne" ma:fieldId="{a0c56a30-0380-4bde-adc5-fe941768c8ba}" ma:taxonomyMulti="true" ma:sspId="1209bcd0-5856-4cae-807f-ceb1a11ed701"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EMSprakTaxHTField0 xmlns="c83addb5-a3eb-4371-85c4-f52bb9f00f21">
      <Terms xmlns="http://schemas.microsoft.com/office/infopath/2007/PartnerControls">
        <TermInfo xmlns="http://schemas.microsoft.com/office/infopath/2007/PartnerControls">
          <TermName xmlns="http://schemas.microsoft.com/office/infopath/2007/PartnerControls">Sv</TermName>
          <TermId xmlns="http://schemas.microsoft.com/office/infopath/2007/PartnerControls">984ba086-a62a-400a-9716-342255976432</TermId>
        </TermInfo>
      </Terms>
    </STEMSprakTaxHTField0>
    <M_x00f6_tesdatum xmlns="c83addb5-a3eb-4371-85c4-f52bb9f00f21" xsi:nil="true"/>
    <STEMAmneTaxHTField0 xmlns="c83addb5-a3eb-4371-85c4-f52bb9f00f21" xsi:nil="true"/>
    <STEMInformationsklassTaxHTField0 xmlns="c83addb5-a3eb-4371-85c4-f52bb9f00f21">
      <Terms xmlns="http://schemas.microsoft.com/office/infopath/2007/PartnerControls">
        <TermInfo xmlns="http://schemas.microsoft.com/office/infopath/2007/PartnerControls">
          <TermName xmlns="http://schemas.microsoft.com/office/infopath/2007/PartnerControls">Ej sekretess</TermName>
          <TermId xmlns="http://schemas.microsoft.com/office/infopath/2007/PartnerControls">f6b508c3-2418-4a00-bdce-410e71819f98</TermId>
        </TermInfo>
      </Terms>
    </STEMInformationsklassTaxHTField0>
    <STEMForfattare xmlns="c83addb5-a3eb-4371-85c4-f52bb9f00f21" xsi:nil="true"/>
    <TaxCatchAll xmlns="35359d16-f7cf-4480-aad9-be1e8fceebb8">
      <Value>14</Value>
      <Value>12</Value>
    </TaxCatchAll>
    <Dokumenttyp xmlns="c83addb5-a3eb-4371-85c4-f52bb9f00f21">Presentation</Dokumenttyp>
    <TaxKeywordTaxHTField xmlns="35359d16-f7cf-4480-aad9-be1e8fceebb8">
      <Terms xmlns="http://schemas.microsoft.com/office/infopath/2007/PartnerControls"/>
    </TaxKeywordTaxHTField>
    <STEMBeskrivning xmlns="c83addb5-a3eb-4371-85c4-f52bb9f00f21">Powerpointmall till samverkansparterna</STEMBeskrivning>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F0165-0F51-4C4D-BF77-11FA54B1A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addb5-a3eb-4371-85c4-f52bb9f00f21"/>
    <ds:schemaRef ds:uri="35359d16-f7cf-4480-aad9-be1e8fcee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12FAC4-C0CC-4465-B7FA-AEEA03C4A9FE}">
  <ds:schemaRefs>
    <ds:schemaRef ds:uri="http://schemas.microsoft.com/office/2006/documentManagement/types"/>
    <ds:schemaRef ds:uri="http://purl.org/dc/dcmitype/"/>
    <ds:schemaRef ds:uri="http://purl.org/dc/terms/"/>
    <ds:schemaRef ds:uri="http://schemas.openxmlformats.org/package/2006/metadata/core-properties"/>
    <ds:schemaRef ds:uri="c83addb5-a3eb-4371-85c4-f52bb9f00f21"/>
    <ds:schemaRef ds:uri="http://www.w3.org/XML/1998/namespace"/>
    <ds:schemaRef ds:uri="http://purl.org/dc/elements/1.1/"/>
    <ds:schemaRef ds:uri="http://schemas.microsoft.com/office/infopath/2007/PartnerControls"/>
    <ds:schemaRef ds:uri="http://schemas.microsoft.com/office/2006/metadata/properties"/>
    <ds:schemaRef ds:uri="35359d16-f7cf-4480-aad9-be1e8fceebb8"/>
  </ds:schemaRefs>
</ds:datastoreItem>
</file>

<file path=customXml/itemProps3.xml><?xml version="1.0" encoding="utf-8"?>
<ds:datastoreItem xmlns:ds="http://schemas.openxmlformats.org/officeDocument/2006/customXml" ds:itemID="{41027F34-2DF3-4C95-9230-2A45173DA4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Template>
  <TotalTime>4196</TotalTime>
  <Words>991</Words>
  <Application>Microsoft Office PowerPoint</Application>
  <PresentationFormat>Bredbild</PresentationFormat>
  <Paragraphs>113</Paragraphs>
  <Slides>17</Slides>
  <Notes>6</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17</vt:i4>
      </vt:variant>
    </vt:vector>
  </HeadingPairs>
  <TitlesOfParts>
    <vt:vector size="23" baseType="lpstr">
      <vt:lpstr>Arial</vt:lpstr>
      <vt:lpstr>Arial Black</vt:lpstr>
      <vt:lpstr>HelveticaNeueLT Std</vt:lpstr>
      <vt:lpstr>Times New Roman</vt:lpstr>
      <vt:lpstr>Utan bubblor</vt:lpstr>
      <vt:lpstr>Med bubblor</vt:lpstr>
      <vt:lpstr>The National Regional Fund Programme</vt:lpstr>
      <vt:lpstr>The National Regional Fund Programme</vt:lpstr>
      <vt:lpstr>Vision</vt:lpstr>
      <vt:lpstr>Goal</vt:lpstr>
      <vt:lpstr>We aim to achieve these impact goals within the framework of the National Regional Fund Programme </vt:lpstr>
      <vt:lpstr>An initiative focusing on small and medium-sized enterprises (SMEs)</vt:lpstr>
      <vt:lpstr>Co-operation</vt:lpstr>
      <vt:lpstr>The Swedish Energy Authority’s projects within the National Regional Fund Programme</vt:lpstr>
      <vt:lpstr>Networks for improving energy efficiency </vt:lpstr>
      <vt:lpstr>Coaches for energy &amp; climate</vt:lpstr>
      <vt:lpstr>Support for energy audits</vt:lpstr>
      <vt:lpstr>Incentives for improving energy efficiency </vt:lpstr>
      <vt:lpstr>Regional nodes </vt:lpstr>
      <vt:lpstr>Energy services </vt:lpstr>
      <vt:lpstr>Environmental studies – prior to an energy-efficient investment </vt:lpstr>
      <vt:lpstr>Support based on energy usage </vt:lpstr>
      <vt:lpstr>For further information about the projects within the National Regional Fund Programme </vt:lpstr>
    </vt:vector>
  </TitlesOfParts>
  <Company>Energimyndigheten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Vibeke Svärd</dc:creator>
  <dc:description>EM7002, v4.0 2016-03-17</dc:description>
  <cp:lastModifiedBy>Emil Eriksson</cp:lastModifiedBy>
  <cp:revision>37</cp:revision>
  <dcterms:created xsi:type="dcterms:W3CDTF">2017-01-11T07:22:40Z</dcterms:created>
  <dcterms:modified xsi:type="dcterms:W3CDTF">2017-08-21T08:55:00Z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EMInformationsklass">
    <vt:lpwstr>12;#Ej sekretess|f6b508c3-2418-4a00-bdce-410e71819f98</vt:lpwstr>
  </property>
  <property fmtid="{D5CDD505-2E9C-101B-9397-08002B2CF9AE}" pid="3" name="STEMSprak">
    <vt:lpwstr>14;#Sv|984ba086-a62a-400a-9716-342255976432</vt:lpwstr>
  </property>
  <property fmtid="{D5CDD505-2E9C-101B-9397-08002B2CF9AE}" pid="4" name="STEMAmne">
    <vt:lpwstr/>
  </property>
  <property fmtid="{D5CDD505-2E9C-101B-9397-08002B2CF9AE}" pid="5" name="ContentTypeId">
    <vt:lpwstr>0x0101005F3B3B166FD6422D88B267134623E61202001A427A1D89DE8F41A7B24CB612518F24</vt:lpwstr>
  </property>
</Properties>
</file>