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57"/>
  </p:notesMasterIdLst>
  <p:handoutMasterIdLst>
    <p:handoutMasterId r:id="rId58"/>
  </p:handout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12192000" cy="6858000"/>
  <p:notesSz cx="6845300" cy="9982200"/>
  <p:defaultTextStyle>
    <a:defPPr>
      <a:defRPr lang="sv-SE"/>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p:cViewPr varScale="1">
        <p:scale>
          <a:sx n="119" d="100"/>
          <a:sy n="119" d="100"/>
        </p:scale>
        <p:origin x="120" y="3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67038"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sv-SE"/>
          </a:p>
        </p:txBody>
      </p:sp>
      <p:sp>
        <p:nvSpPr>
          <p:cNvPr id="7171" name="Rectangle 3"/>
          <p:cNvSpPr>
            <a:spLocks noGrp="1" noChangeArrowheads="1"/>
          </p:cNvSpPr>
          <p:nvPr>
            <p:ph type="dt" sz="quarter" idx="1"/>
          </p:nvPr>
        </p:nvSpPr>
        <p:spPr bwMode="auto">
          <a:xfrm>
            <a:off x="3878263" y="0"/>
            <a:ext cx="296703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sv-SE"/>
          </a:p>
        </p:txBody>
      </p:sp>
      <p:sp>
        <p:nvSpPr>
          <p:cNvPr id="7172" name="Rectangle 4"/>
          <p:cNvSpPr>
            <a:spLocks noGrp="1" noChangeArrowheads="1"/>
          </p:cNvSpPr>
          <p:nvPr>
            <p:ph type="ftr" sz="quarter" idx="2"/>
          </p:nvPr>
        </p:nvSpPr>
        <p:spPr bwMode="auto">
          <a:xfrm>
            <a:off x="0" y="9483725"/>
            <a:ext cx="2967038"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sv-SE"/>
          </a:p>
        </p:txBody>
      </p:sp>
      <p:sp>
        <p:nvSpPr>
          <p:cNvPr id="7173" name="Rectangle 5"/>
          <p:cNvSpPr>
            <a:spLocks noGrp="1" noChangeArrowheads="1"/>
          </p:cNvSpPr>
          <p:nvPr>
            <p:ph type="sldNum" sz="quarter" idx="3"/>
          </p:nvPr>
        </p:nvSpPr>
        <p:spPr bwMode="auto">
          <a:xfrm>
            <a:off x="3878263" y="9483725"/>
            <a:ext cx="296703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099CC03-0A68-4FE0-901C-BABC70936B6A}" type="slidenum">
              <a:rPr lang="sv-SE"/>
              <a:pPr/>
              <a:t>‹#›</a:t>
            </a:fld>
            <a:endParaRPr lang="sv-SE"/>
          </a:p>
        </p:txBody>
      </p:sp>
    </p:spTree>
    <p:extLst>
      <p:ext uri="{BB962C8B-B14F-4D97-AF65-F5344CB8AC3E}">
        <p14:creationId xmlns:p14="http://schemas.microsoft.com/office/powerpoint/2010/main" val="660229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3074"/>
          <p:cNvSpPr>
            <a:spLocks noGrp="1" noChangeArrowheads="1"/>
          </p:cNvSpPr>
          <p:nvPr>
            <p:ph type="hdr" sz="quarter"/>
          </p:nvPr>
        </p:nvSpPr>
        <p:spPr bwMode="auto">
          <a:xfrm>
            <a:off x="0" y="0"/>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sv-SE"/>
          </a:p>
        </p:txBody>
      </p:sp>
      <p:sp>
        <p:nvSpPr>
          <p:cNvPr id="18435" name="Rectangle 3075"/>
          <p:cNvSpPr>
            <a:spLocks noGrp="1" noChangeArrowheads="1"/>
          </p:cNvSpPr>
          <p:nvPr>
            <p:ph type="dt" idx="1"/>
          </p:nvPr>
        </p:nvSpPr>
        <p:spPr bwMode="auto">
          <a:xfrm>
            <a:off x="3886200" y="0"/>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sv-SE"/>
          </a:p>
        </p:txBody>
      </p:sp>
      <p:sp>
        <p:nvSpPr>
          <p:cNvPr id="18436" name="Rectangle 3076"/>
          <p:cNvSpPr>
            <a:spLocks noGrp="1" noRot="1" noChangeAspect="1" noChangeArrowheads="1" noTextEdit="1"/>
          </p:cNvSpPr>
          <p:nvPr>
            <p:ph type="sldImg" idx="2"/>
          </p:nvPr>
        </p:nvSpPr>
        <p:spPr bwMode="auto">
          <a:xfrm>
            <a:off x="111125" y="762000"/>
            <a:ext cx="6635750" cy="3733800"/>
          </a:xfrm>
          <a:prstGeom prst="rect">
            <a:avLst/>
          </a:prstGeom>
          <a:noFill/>
          <a:ln w="9525">
            <a:solidFill>
              <a:srgbClr val="000000"/>
            </a:solidFill>
            <a:miter lim="800000"/>
            <a:headEnd/>
            <a:tailEnd/>
          </a:ln>
          <a:effectLst/>
        </p:spPr>
      </p:sp>
      <p:sp>
        <p:nvSpPr>
          <p:cNvPr id="18437" name="Rectangle 3077"/>
          <p:cNvSpPr>
            <a:spLocks noGrp="1" noChangeArrowheads="1"/>
          </p:cNvSpPr>
          <p:nvPr>
            <p:ph type="body" sz="quarter" idx="3"/>
          </p:nvPr>
        </p:nvSpPr>
        <p:spPr bwMode="auto">
          <a:xfrm>
            <a:off x="914400" y="4724400"/>
            <a:ext cx="50292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8438" name="Rectangle 3078"/>
          <p:cNvSpPr>
            <a:spLocks noGrp="1" noChangeArrowheads="1"/>
          </p:cNvSpPr>
          <p:nvPr>
            <p:ph type="ftr" sz="quarter" idx="4"/>
          </p:nvPr>
        </p:nvSpPr>
        <p:spPr bwMode="auto">
          <a:xfrm>
            <a:off x="0" y="9448800"/>
            <a:ext cx="2971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sv-SE"/>
          </a:p>
        </p:txBody>
      </p:sp>
      <p:sp>
        <p:nvSpPr>
          <p:cNvPr id="18439" name="Rectangle 3079"/>
          <p:cNvSpPr>
            <a:spLocks noGrp="1" noChangeArrowheads="1"/>
          </p:cNvSpPr>
          <p:nvPr>
            <p:ph type="sldNum" sz="quarter" idx="5"/>
          </p:nvPr>
        </p:nvSpPr>
        <p:spPr bwMode="auto">
          <a:xfrm>
            <a:off x="3886200" y="9448800"/>
            <a:ext cx="2971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3FEE2625-1DD8-4C13-A5BB-5C2E4DEB1102}" type="slidenum">
              <a:rPr lang="sv-SE"/>
              <a:pPr/>
              <a:t>‹#›</a:t>
            </a:fld>
            <a:endParaRPr lang="sv-SE"/>
          </a:p>
        </p:txBody>
      </p:sp>
    </p:spTree>
    <p:extLst>
      <p:ext uri="{BB962C8B-B14F-4D97-AF65-F5344CB8AC3E}">
        <p14:creationId xmlns:p14="http://schemas.microsoft.com/office/powerpoint/2010/main" val="17888884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Detta är en grundläggande kurs för tillsynsmyndigheter.</a:t>
            </a:r>
          </a:p>
          <a:p>
            <a:r>
              <a:rPr lang="sv-SE" dirty="0"/>
              <a:t>Under förmiddagen fram till lunch miljöjuridik, sedan tar Kristina/Saga vid med energiteknik</a:t>
            </a:r>
          </a:p>
          <a:p>
            <a:r>
              <a:rPr lang="sv-SE" dirty="0"/>
              <a:t>Jag förutsätter att deltagarna kan miljöbalken men vi kommer ändå ta upp de bestämmelser som är relevanta för just energitillsyn och den relativt begränsade praxis som finns. Observera att även om de domar som tas upp inte rör  just tillsyn utan tillståndsprövningar och diverse villkorsformuleringar är dessa domar vägledande i allra högsta grad även i tillsynssammanhang och vid formulering av förelägganden.</a:t>
            </a:r>
          </a:p>
          <a:p>
            <a:r>
              <a:rPr lang="sv-SE" dirty="0"/>
              <a:t>Vår tanke är att inspirera till att använda de verktyg som finns och att det inte är nödvändigt att vara energiexpert för att utöva energitillsyn.  </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a:t>
            </a:fld>
            <a:endParaRPr lang="sv-SE"/>
          </a:p>
        </p:txBody>
      </p:sp>
    </p:spTree>
    <p:extLst>
      <p:ext uri="{BB962C8B-B14F-4D97-AF65-F5344CB8AC3E}">
        <p14:creationId xmlns:p14="http://schemas.microsoft.com/office/powerpoint/2010/main" val="693474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 text ur </a:t>
            </a:r>
            <a:r>
              <a:rPr lang="sv-SE" dirty="0" err="1"/>
              <a:t>BREF:en</a:t>
            </a:r>
            <a:r>
              <a:rPr lang="sv-SE" dirty="0"/>
              <a:t>….</a:t>
            </a:r>
          </a:p>
          <a:p>
            <a:endParaRPr lang="sv-SE" dirty="0"/>
          </a:p>
          <a:p>
            <a:r>
              <a:rPr lang="sv-SE" dirty="0"/>
              <a:t>Kraven gäller främst hur man på ett systematiskt sätt arbetar med energifrågorna, inte specifika tekniker.</a:t>
            </a:r>
          </a:p>
          <a:p>
            <a:r>
              <a:rPr lang="sv-SE" dirty="0"/>
              <a:t>Används där andra sektorsspecifika eller andra horisontala </a:t>
            </a:r>
            <a:r>
              <a:rPr lang="sv-SE" dirty="0" err="1"/>
              <a:t>BREF:ar</a:t>
            </a:r>
            <a:r>
              <a:rPr lang="sv-SE" dirty="0"/>
              <a:t> inte går in.</a:t>
            </a:r>
          </a:p>
          <a:p>
            <a:r>
              <a:rPr lang="sv-SE" dirty="0"/>
              <a:t>BAT är bl.a. att använda passande verktyg och metoder, energimodeller. </a:t>
            </a:r>
          </a:p>
          <a:p>
            <a:r>
              <a:rPr lang="sv-SE" dirty="0"/>
              <a:t>Energieffektiviseringsarbetet kan underhållas genom att införa energiledningssystem, arbeta med managamentåtgärder (ledning, personal, kompetens)</a:t>
            </a:r>
          </a:p>
          <a:p>
            <a:r>
              <a:rPr lang="sv-SE" dirty="0"/>
              <a:t>Fråga till publiken – har ni läst </a:t>
            </a:r>
            <a:r>
              <a:rPr lang="sv-SE" dirty="0" err="1"/>
              <a:t>BREF:en</a:t>
            </a:r>
            <a:r>
              <a:rPr lang="sv-SE" dirty="0"/>
              <a:t>? Även om man inte arbetar med s.k. IED-verksamheter kan </a:t>
            </a:r>
            <a:r>
              <a:rPr lang="sv-SE" dirty="0" err="1"/>
              <a:t>BREF:en</a:t>
            </a:r>
            <a:r>
              <a:rPr lang="sv-SE" dirty="0"/>
              <a:t> vara vägledande och inspirerande om hur man kan arbeta med energifrågorna. </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10</a:t>
            </a:fld>
            <a:endParaRPr lang="sv-SE"/>
          </a:p>
        </p:txBody>
      </p:sp>
    </p:spTree>
    <p:extLst>
      <p:ext uri="{BB962C8B-B14F-4D97-AF65-F5344CB8AC3E}">
        <p14:creationId xmlns:p14="http://schemas.microsoft.com/office/powerpoint/2010/main" val="420177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11</a:t>
            </a:fld>
            <a:endParaRPr lang="sv-SE"/>
          </a:p>
        </p:txBody>
      </p:sp>
    </p:spTree>
    <p:extLst>
      <p:ext uri="{BB962C8B-B14F-4D97-AF65-F5344CB8AC3E}">
        <p14:creationId xmlns:p14="http://schemas.microsoft.com/office/powerpoint/2010/main" val="389755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Hushållningsprincipen</a:t>
            </a:r>
            <a:r>
              <a:rPr lang="sv-SE" dirty="0"/>
              <a:t> innebär att all verksamhet skall drivas och alla åtgärder skall ske på ett sådant sätt att råvaror och energi används så effektivt som möjligt och förbrukningen samt avfallet minimeras. Med förnybara energikällor menas flödande energikällor som sol, vind och vatten samt biologiskt förnybara energikällor. </a:t>
            </a:r>
          </a:p>
          <a:p>
            <a:r>
              <a:rPr lang="sv-SE" b="1" dirty="0"/>
              <a:t>Kretsloppsprincipen</a:t>
            </a:r>
            <a:r>
              <a:rPr lang="sv-SE" dirty="0"/>
              <a:t> innebär att vad som utvinns ur naturen ska kunna användas, återanvändas. Återvinnas och bortskaffas på ett uthålligt sätt med minsta möjliga resursförbrukning och utan att naturen skadas. </a:t>
            </a:r>
          </a:p>
          <a:p>
            <a:r>
              <a:rPr lang="sv-SE" dirty="0"/>
              <a:t>Regeln om energihushållning är skild från frågor om utsläpp och annan miljöpåverkan och tar fasta på egenvärdet av att hushålla med resurser. </a:t>
            </a:r>
          </a:p>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12</a:t>
            </a:fld>
            <a:endParaRPr lang="sv-SE"/>
          </a:p>
        </p:txBody>
      </p:sp>
    </p:spTree>
    <p:extLst>
      <p:ext uri="{BB962C8B-B14F-4D97-AF65-F5344CB8AC3E}">
        <p14:creationId xmlns:p14="http://schemas.microsoft.com/office/powerpoint/2010/main" val="824089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LKAB-dom ”Denna hushållningsprincip innebär att all verksamhet skall bedrivas och alla åtgärder skall vidtas på ett sådant sätt att energi används så effektivt som möjligt och förbrukningen minimeras. Detta gäller vid all verksamhet och alla åtgärder som inte är av försumbar betydelse och tar sikte både på energiproduktion och på energianvändning.”</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13</a:t>
            </a:fld>
            <a:endParaRPr lang="sv-SE"/>
          </a:p>
        </p:txBody>
      </p:sp>
    </p:spTree>
    <p:extLst>
      <p:ext uri="{BB962C8B-B14F-4D97-AF65-F5344CB8AC3E}">
        <p14:creationId xmlns:p14="http://schemas.microsoft.com/office/powerpoint/2010/main" val="1054794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14</a:t>
            </a:fld>
            <a:endParaRPr lang="sv-SE"/>
          </a:p>
        </p:txBody>
      </p:sp>
    </p:spTree>
    <p:extLst>
      <p:ext uri="{BB962C8B-B14F-4D97-AF65-F5344CB8AC3E}">
        <p14:creationId xmlns:p14="http://schemas.microsoft.com/office/powerpoint/2010/main" val="3519738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Definitioner 	- energieffektivitet</a:t>
            </a:r>
          </a:p>
          <a:p>
            <a:r>
              <a:rPr lang="sv-SE" dirty="0"/>
              <a:t>	- stora företag m.m.</a:t>
            </a:r>
          </a:p>
          <a:p>
            <a:r>
              <a:rPr lang="sv-SE" dirty="0"/>
              <a:t>Även ändringar i miljöbalken. </a:t>
            </a:r>
          </a:p>
          <a:p>
            <a:r>
              <a:rPr lang="sv-SE" dirty="0"/>
              <a:t>Den här lagen berör många verksamheter som inte bedriver miljöfarlig verksamhet i vanlig bemärkelse ex. tjänsteföretag och kommuner. Det är således många verksamheter där krav på energikartläggning måste ställas enligt miljöbalken. Även om man valt att lägga den här lagen utanför miljölagstiftningen kommer sannolikt tillämpningen spilla över på tillämpningen av miljöbalken. Lagen har gett oss definitioner och det kommer att bli många nya erfarenheter vad energikartläggning, vad kan man kräva, hur gör man kartläggningen, vilka åtgärder kan bli aktuella?</a:t>
            </a:r>
          </a:p>
          <a:p>
            <a:r>
              <a:rPr lang="sv-SE" dirty="0"/>
              <a:t>Energimyndigheten, som är tillsynsmyndighet, kommer inte att ta in samtliga energikartläggningar utan endast göra stickprov. Just nu håller föreskrifter på att tas fram angående hur de som ska göra energikartläggningarna ska certifieras.</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15</a:t>
            </a:fld>
            <a:endParaRPr lang="sv-SE"/>
          </a:p>
        </p:txBody>
      </p:sp>
    </p:spTree>
    <p:extLst>
      <p:ext uri="{BB962C8B-B14F-4D97-AF65-F5344CB8AC3E}">
        <p14:creationId xmlns:p14="http://schemas.microsoft.com/office/powerpoint/2010/main" val="2311182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16</a:t>
            </a:fld>
            <a:endParaRPr lang="sv-SE"/>
          </a:p>
        </p:txBody>
      </p:sp>
    </p:spTree>
    <p:extLst>
      <p:ext uri="{BB962C8B-B14F-4D97-AF65-F5344CB8AC3E}">
        <p14:creationId xmlns:p14="http://schemas.microsoft.com/office/powerpoint/2010/main" val="4049091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17</a:t>
            </a:fld>
            <a:endParaRPr lang="sv-SE"/>
          </a:p>
        </p:txBody>
      </p:sp>
    </p:spTree>
    <p:extLst>
      <p:ext uri="{BB962C8B-B14F-4D97-AF65-F5344CB8AC3E}">
        <p14:creationId xmlns:p14="http://schemas.microsoft.com/office/powerpoint/2010/main" val="427779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18</a:t>
            </a:fld>
            <a:endParaRPr lang="sv-SE"/>
          </a:p>
        </p:txBody>
      </p:sp>
    </p:spTree>
    <p:extLst>
      <p:ext uri="{BB962C8B-B14F-4D97-AF65-F5344CB8AC3E}">
        <p14:creationId xmlns:p14="http://schemas.microsoft.com/office/powerpoint/2010/main" val="3624538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Alla hänsynsregler skall tillämpas efter avvägning mellan nytta och kostnader. Kraven som ställs skall vara miljömässigt motiverade utan att vara ekonomisk orimliga.</a:t>
            </a:r>
          </a:p>
          <a:p>
            <a:r>
              <a:rPr lang="sv-SE" dirty="0"/>
              <a:t>Myndigheterna får helt enkelt inte kräva för mycket. När man ställer kostnaderna mot miljönyttan tittar man inte på det specifika företaget utan förhållandena som är typiska för branschen. Kraven att uppfylla hänsynsreglerna kan gå längre för näringsverksamheter än för privatpersoner. </a:t>
            </a:r>
          </a:p>
          <a:p>
            <a:r>
              <a:rPr lang="sv-SE" dirty="0"/>
              <a:t>När det gäller privatpersoner tittar man på vad en normalt medveten och ansvarsfull person skulle göra.</a:t>
            </a:r>
          </a:p>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19</a:t>
            </a:fld>
            <a:endParaRPr lang="sv-SE"/>
          </a:p>
        </p:txBody>
      </p:sp>
    </p:spTree>
    <p:extLst>
      <p:ext uri="{BB962C8B-B14F-4D97-AF65-F5344CB8AC3E}">
        <p14:creationId xmlns:p14="http://schemas.microsoft.com/office/powerpoint/2010/main" val="2999846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a:t>
            </a:fld>
            <a:endParaRPr lang="sv-SE"/>
          </a:p>
        </p:txBody>
      </p:sp>
    </p:spTree>
    <p:extLst>
      <p:ext uri="{BB962C8B-B14F-4D97-AF65-F5344CB8AC3E}">
        <p14:creationId xmlns:p14="http://schemas.microsoft.com/office/powerpoint/2010/main" val="25622189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1125" y="765175"/>
            <a:ext cx="6616700" cy="3722688"/>
          </a:xfrm>
        </p:spPr>
      </p:sp>
      <p:sp>
        <p:nvSpPr>
          <p:cNvPr id="3" name="Platshållare för anteckningar 2"/>
          <p:cNvSpPr>
            <a:spLocks noGrp="1"/>
          </p:cNvSpPr>
          <p:nvPr>
            <p:ph type="body" idx="1"/>
          </p:nvPr>
        </p:nvSpPr>
        <p:spPr/>
        <p:txBody>
          <a:bodyPr/>
          <a:lstStyle/>
          <a:p>
            <a:r>
              <a:rPr lang="sv-SE" dirty="0"/>
              <a:t>Ca kl. 10.00</a:t>
            </a:r>
          </a:p>
          <a:p>
            <a:r>
              <a:rPr lang="sv-SE" dirty="0"/>
              <a:t>Det saknas definition av begreppet verksamhetsutövare i lagstiftningen. Den tidigare koncessionsnämnden har i flera ärenden gjort bedömningen att </a:t>
            </a:r>
            <a:r>
              <a:rPr lang="sv-SE" b="1" dirty="0"/>
              <a:t>verksamhetsutövare anses den vara som har den faktiska och rättsliga möjligheten att vidta åtgärder</a:t>
            </a:r>
            <a:r>
              <a:rPr lang="sv-SE" dirty="0"/>
              <a:t>. Avtal mellan parter behöver inte ha någon betydelse. Det kan finnas olika verksamhetsutövare i en och samma fastighet ex. nyttjanderättshavare, fastighetsägare.</a:t>
            </a:r>
          </a:p>
          <a:p>
            <a:r>
              <a:rPr lang="sv-SE" dirty="0"/>
              <a:t>2 § Sevesolagen VU = varje fysisk eller juridisk person som driver eller innehar en verksamhet eller anläggning eller som på annat sätt har rätt att fatta avgörande ekonomiska beslut om verksamhetens eller anläggningens tekniska drift. </a:t>
            </a:r>
          </a:p>
          <a:p>
            <a:r>
              <a:rPr lang="sv-SE" dirty="0"/>
              <a:t>I jordbruksfall har arrendator ansetts vara verksamhetsutövare.  </a:t>
            </a:r>
          </a:p>
          <a:p>
            <a:r>
              <a:rPr lang="sv-SE" dirty="0"/>
              <a:t>Normalt sett är det uppdragsgivaren som också anses vara verksamhetsutövare. Undantag i MÖD 2005:64 angående SITA och återvinningsstationer som hade fått i uppdrag att ställa i ordning platsen, underhålla den, svara för tillstånd och lov, skulle tömma en del behållare. </a:t>
            </a:r>
          </a:p>
          <a:p>
            <a:r>
              <a:rPr lang="sv-SE" dirty="0"/>
              <a:t>Just vad gäller energitillsyn kan det vara oklart huruvida verksamhetsutövaren har ansvar eller om det är fastighetsägaren som äger lokalerna. Det kan vara så att de ansvarar för olika bitar. Bör utredas i varje enskilt fall vem det är som har faktisk och rättslig möjlighet att vidta åtgärder.</a:t>
            </a:r>
          </a:p>
          <a:p>
            <a:endParaRPr lang="sv-SE" dirty="0"/>
          </a:p>
          <a:p>
            <a:r>
              <a:rPr lang="sv-SE" dirty="0"/>
              <a:t>Fråga till publiken – vid tillsynsbesök är det bra att träffa båda samtidigt eller var för sig? Hur brukar man lösa detta?</a:t>
            </a:r>
          </a:p>
          <a:p>
            <a:endParaRPr lang="sv-SE" dirty="0"/>
          </a:p>
        </p:txBody>
      </p:sp>
      <p:sp>
        <p:nvSpPr>
          <p:cNvPr id="4" name="Platshållare för bildnummer 3"/>
          <p:cNvSpPr>
            <a:spLocks noGrp="1"/>
          </p:cNvSpPr>
          <p:nvPr>
            <p:ph type="sldNum" sz="quarter" idx="10"/>
          </p:nvPr>
        </p:nvSpPr>
        <p:spPr/>
        <p:txBody>
          <a:bodyPr/>
          <a:lstStyle/>
          <a:p>
            <a:fld id="{67A7EAA2-DB24-468F-B48A-348EEAD96E23}" type="slidenum">
              <a:rPr lang="en-GB" smtClean="0"/>
              <a:pPr/>
              <a:t>20</a:t>
            </a:fld>
            <a:endParaRPr lang="en-GB"/>
          </a:p>
        </p:txBody>
      </p:sp>
    </p:spTree>
    <p:extLst>
      <p:ext uri="{BB962C8B-B14F-4D97-AF65-F5344CB8AC3E}">
        <p14:creationId xmlns:p14="http://schemas.microsoft.com/office/powerpoint/2010/main" val="4050074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Prövning av miljöfarlig verksamhet sker enligt kap.9 miljöbalken. Beroende på verksamhetsslag och storlek så delas miljöfarlig verksamhet in i A-, B- och C -anläggningar samt så kallade U-anläggningar (övriga). För att få driva en miljöfarlig verksamhet krävs tillstånd (A- och B-anläggningar eller anmälan (C-anläggningar). </a:t>
            </a:r>
          </a:p>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21</a:t>
            </a:fld>
            <a:endParaRPr lang="sv-SE"/>
          </a:p>
        </p:txBody>
      </p:sp>
    </p:spTree>
    <p:extLst>
      <p:ext uri="{BB962C8B-B14F-4D97-AF65-F5344CB8AC3E}">
        <p14:creationId xmlns:p14="http://schemas.microsoft.com/office/powerpoint/2010/main" val="3742974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22</a:t>
            </a:fld>
            <a:endParaRPr lang="sv-SE"/>
          </a:p>
        </p:txBody>
      </p:sp>
    </p:spTree>
    <p:extLst>
      <p:ext uri="{BB962C8B-B14F-4D97-AF65-F5344CB8AC3E}">
        <p14:creationId xmlns:p14="http://schemas.microsoft.com/office/powerpoint/2010/main" val="3729709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30275" y="817563"/>
            <a:ext cx="4949825" cy="3713162"/>
          </a:xfrm>
        </p:spPr>
      </p:sp>
      <p:sp>
        <p:nvSpPr>
          <p:cNvPr id="3" name="Platshållare för anteckningar 2"/>
          <p:cNvSpPr>
            <a:spLocks noGrp="1"/>
          </p:cNvSpPr>
          <p:nvPr>
            <p:ph type="body" idx="1"/>
          </p:nvPr>
        </p:nvSpPr>
        <p:spPr/>
        <p:txBody>
          <a:bodyPr/>
          <a:lstStyle/>
          <a:p>
            <a:r>
              <a:rPr lang="sv-SE" dirty="0"/>
              <a:t>Kort</a:t>
            </a:r>
          </a:p>
          <a:p>
            <a:r>
              <a:rPr lang="sv-SE" dirty="0"/>
              <a:t>I 22 kap. miljöbalken finns bestämmelser om vad en ansökan ska innehålla och i 6 kap. miljöbalken vad som ska finnas med i en </a:t>
            </a:r>
            <a:r>
              <a:rPr lang="sv-SE" dirty="0" err="1"/>
              <a:t>mkb</a:t>
            </a:r>
            <a:r>
              <a:rPr lang="sv-SE" dirty="0"/>
              <a:t>.</a:t>
            </a:r>
          </a:p>
          <a:p>
            <a:r>
              <a:rPr lang="sv-SE" dirty="0"/>
              <a:t>Ungefär kan det se ut i ansökningshandlingarn:</a:t>
            </a:r>
          </a:p>
          <a:p>
            <a:r>
              <a:rPr lang="sv-SE" dirty="0"/>
              <a:t>I teknisk beskrivning bör typen av energianvändning och mängderna m.m. beskrivas</a:t>
            </a:r>
          </a:p>
          <a:p>
            <a:r>
              <a:rPr lang="sv-SE" dirty="0"/>
              <a:t>I miljökonsekvensbeskrivningen bör även energihushållningsfrågan finnas med och hur man arbetar man med den.</a:t>
            </a:r>
          </a:p>
          <a:p>
            <a:r>
              <a:rPr lang="sv-SE" dirty="0"/>
              <a:t>Har aldrig sett att sökanden själv föreslagit energivillkor men möjligen har sökanden gjort åtaganden i ansökan hur man tänkt att arbeta med vissa frågor.  </a:t>
            </a:r>
          </a:p>
          <a:p>
            <a:r>
              <a:rPr lang="sv-SE" dirty="0"/>
              <a:t>Ofta ges förslag till kontrollprogram in eller den planerade kontrollen beskrivs i ett kortare avsnitt. Där bör också energifrågorna vara med, hur kontrolleras ex. villkor eller att energihushushållningsprincipen följs.</a:t>
            </a:r>
          </a:p>
          <a:p>
            <a:endParaRPr lang="sv-SE" dirty="0"/>
          </a:p>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23</a:t>
            </a:fld>
            <a:endParaRPr lang="sv-SE"/>
          </a:p>
        </p:txBody>
      </p:sp>
    </p:spTree>
    <p:extLst>
      <p:ext uri="{BB962C8B-B14F-4D97-AF65-F5344CB8AC3E}">
        <p14:creationId xmlns:p14="http://schemas.microsoft.com/office/powerpoint/2010/main" val="5775530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Syftet med en MKB för en verksamhet eller åtgärd är att identifiera och objektivt beskriva de direkta eller indirekta effekter som den planerade verksamheten eller åtgärden kan medföra dels på människor, djur, växter, mark, luft, klimat, vatten och den fysiska miljön i övrigt, dels på annan </a:t>
            </a:r>
            <a:r>
              <a:rPr lang="sv-SE" dirty="0">
                <a:solidFill>
                  <a:srgbClr val="FF0000"/>
                </a:solidFill>
              </a:rPr>
              <a:t>hushållning med material, råvaror och energi</a:t>
            </a:r>
            <a:r>
              <a:rPr lang="sv-SE" dirty="0"/>
              <a:t>. Vidare ska en samlad bedömning av dessa effekter på människors hälsa och miljön göras. Syftet med en MKB i planer och program är att integrera miljöaspekter så att en </a:t>
            </a:r>
            <a:r>
              <a:rPr lang="sv-SE" dirty="0">
                <a:solidFill>
                  <a:srgbClr val="FF0000"/>
                </a:solidFill>
              </a:rPr>
              <a:t>hållbar utveckling </a:t>
            </a:r>
            <a:r>
              <a:rPr lang="sv-SE" dirty="0"/>
              <a:t>främjas. </a:t>
            </a:r>
          </a:p>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24</a:t>
            </a:fld>
            <a:endParaRPr lang="sv-SE"/>
          </a:p>
        </p:txBody>
      </p:sp>
    </p:spTree>
    <p:extLst>
      <p:ext uri="{BB962C8B-B14F-4D97-AF65-F5344CB8AC3E}">
        <p14:creationId xmlns:p14="http://schemas.microsoft.com/office/powerpoint/2010/main" val="8298140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Beskriva hur man hushållar med energifrågorna</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25</a:t>
            </a:fld>
            <a:endParaRPr lang="sv-SE"/>
          </a:p>
        </p:txBody>
      </p:sp>
    </p:spTree>
    <p:extLst>
      <p:ext uri="{BB962C8B-B14F-4D97-AF65-F5344CB8AC3E}">
        <p14:creationId xmlns:p14="http://schemas.microsoft.com/office/powerpoint/2010/main" val="19416299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Detta gäller miljöfarliga verksamheter, inte alls lika specifikt som för vattenverksamheter. </a:t>
            </a:r>
          </a:p>
          <a:p>
            <a:r>
              <a:rPr lang="sv-SE" dirty="0"/>
              <a:t>Vad ”behövs”? Kan vara svårt att avgöra. Beror alldeles på vad för typ av verksamhet det är fråga om. </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26</a:t>
            </a:fld>
            <a:endParaRPr lang="sv-SE"/>
          </a:p>
        </p:txBody>
      </p:sp>
    </p:spTree>
    <p:extLst>
      <p:ext uri="{BB962C8B-B14F-4D97-AF65-F5344CB8AC3E}">
        <p14:creationId xmlns:p14="http://schemas.microsoft.com/office/powerpoint/2010/main" val="27362480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Energifrågorna kan tas upp i ansökningshandlingarna och omfattas då av det allmänna villkoret. </a:t>
            </a:r>
          </a:p>
          <a:p>
            <a:r>
              <a:rPr lang="sv-SE" dirty="0"/>
              <a:t>Alltid svårt att tydligt se vad som omfattas av det allmänna villkoret. För att vara riktigt säker måste man läsa ansökningshandlingarna. Igen. </a:t>
            </a:r>
          </a:p>
          <a:p>
            <a:r>
              <a:rPr lang="sv-SE" dirty="0"/>
              <a:t>Kan också ställas krav i konkreta villkor.</a:t>
            </a:r>
          </a:p>
          <a:p>
            <a:r>
              <a:rPr lang="sv-SE" dirty="0"/>
              <a:t>Ej tillåtet enligt 16 kap. 2 § att ställa krav som inkräktar på handeln med utsläppsrätter. Ej reglera koldioxidutsläpp, ok med energianvändning</a:t>
            </a:r>
          </a:p>
          <a:p>
            <a:endParaRPr lang="sv-SE" dirty="0"/>
          </a:p>
          <a:p>
            <a:r>
              <a:rPr lang="sv-SE" dirty="0"/>
              <a:t>LEKS arbetar med riktlinjer för MPD kring energi i prövningen under 2014.</a:t>
            </a:r>
          </a:p>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27</a:t>
            </a:fld>
            <a:endParaRPr lang="sv-SE"/>
          </a:p>
        </p:txBody>
      </p:sp>
    </p:spTree>
    <p:extLst>
      <p:ext uri="{BB962C8B-B14F-4D97-AF65-F5344CB8AC3E}">
        <p14:creationId xmlns:p14="http://schemas.microsoft.com/office/powerpoint/2010/main" val="4815118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Swedish </a:t>
            </a:r>
            <a:r>
              <a:rPr lang="sv-SE" dirty="0" err="1"/>
              <a:t>Tissue</a:t>
            </a:r>
            <a:r>
              <a:rPr lang="sv-SE" dirty="0"/>
              <a:t> – riktvärden för förbrukning, enda rättsfallet med sådant krav.</a:t>
            </a:r>
          </a:p>
          <a:p>
            <a:r>
              <a:rPr lang="sv-SE" dirty="0"/>
              <a:t>Scania – Krav på energihushållningsplan + delegation till tillsynsmyndigheten</a:t>
            </a:r>
          </a:p>
          <a:p>
            <a:r>
              <a:rPr lang="sv-SE" dirty="0"/>
              <a:t>Södra </a:t>
            </a:r>
            <a:r>
              <a:rPr lang="sv-SE" dirty="0" err="1"/>
              <a:t>Timber</a:t>
            </a:r>
            <a:r>
              <a:rPr lang="sv-SE" dirty="0"/>
              <a:t> – krav på rökgaskondensering för att möjliggöra att kunna ta om hand överskottsenergi, ej rimligt</a:t>
            </a:r>
          </a:p>
          <a:p>
            <a:r>
              <a:rPr lang="sv-SE" dirty="0"/>
              <a:t>Perstorps </a:t>
            </a:r>
            <a:r>
              <a:rPr lang="sv-SE" dirty="0" err="1"/>
              <a:t>Oxo</a:t>
            </a:r>
            <a:r>
              <a:rPr lang="sv-SE" dirty="0"/>
              <a:t> – program för energihushållning + villkor om energihushållningsåtgärder som är skäliga. </a:t>
            </a:r>
          </a:p>
          <a:p>
            <a:endParaRPr lang="sv-SE" dirty="0"/>
          </a:p>
          <a:p>
            <a:r>
              <a:rPr lang="sv-SE" dirty="0"/>
              <a:t>MMD Nacka 2014-05-28 M 464-12, Gjuteribolaget i Eskilstuna. Bra </a:t>
            </a:r>
            <a:r>
              <a:rPr lang="sv-SE" dirty="0" err="1"/>
              <a:t>lst</a:t>
            </a:r>
            <a:r>
              <a:rPr lang="sv-SE" dirty="0"/>
              <a:t>-villkor som inte överklagades av bolaget. </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28</a:t>
            </a:fld>
            <a:endParaRPr lang="sv-SE"/>
          </a:p>
        </p:txBody>
      </p:sp>
    </p:spTree>
    <p:extLst>
      <p:ext uri="{BB962C8B-B14F-4D97-AF65-F5344CB8AC3E}">
        <p14:creationId xmlns:p14="http://schemas.microsoft.com/office/powerpoint/2010/main" val="3147539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Vet tyvärr inte om domen överklagats. Förhoppningsvis bör den ha överklagats. </a:t>
            </a:r>
          </a:p>
          <a:p>
            <a:r>
              <a:rPr lang="sv-SE" dirty="0"/>
              <a:t>Domen strider mot t.ex. domen som rör Swedish </a:t>
            </a:r>
            <a:r>
              <a:rPr lang="sv-SE" dirty="0" err="1"/>
              <a:t>Tissue</a:t>
            </a:r>
            <a:r>
              <a:rPr lang="sv-SE" dirty="0"/>
              <a:t>. Det troliga är att även denna lag gäller parallellt med miljöbalken precis som PFE, elcertifikatssystemet m.m.</a:t>
            </a:r>
          </a:p>
          <a:p>
            <a:r>
              <a:rPr lang="sv-SE" dirty="0"/>
              <a:t>Borde inte finnas några hinder att enligt miljöbalken kräva t.ex. energikartläggning. Om man gjort en enligt lagen om energikartläggning bör man ju kunna presentera den. I vart fall borde man utifrån energikartläggningen kunna göra uppföljningar och senare kunna ställa krav på konkreta åtgärder.</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29</a:t>
            </a:fld>
            <a:endParaRPr lang="sv-SE"/>
          </a:p>
        </p:txBody>
      </p:sp>
    </p:spTree>
    <p:extLst>
      <p:ext uri="{BB962C8B-B14F-4D97-AF65-F5344CB8AC3E}">
        <p14:creationId xmlns:p14="http://schemas.microsoft.com/office/powerpoint/2010/main" val="221912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a:t>
            </a:fld>
            <a:endParaRPr lang="sv-SE"/>
          </a:p>
        </p:txBody>
      </p:sp>
    </p:spTree>
    <p:extLst>
      <p:ext uri="{BB962C8B-B14F-4D97-AF65-F5344CB8AC3E}">
        <p14:creationId xmlns:p14="http://schemas.microsoft.com/office/powerpoint/2010/main" val="10261548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30</a:t>
            </a:fld>
            <a:endParaRPr lang="sv-SE"/>
          </a:p>
        </p:txBody>
      </p:sp>
    </p:spTree>
    <p:extLst>
      <p:ext uri="{BB962C8B-B14F-4D97-AF65-F5344CB8AC3E}">
        <p14:creationId xmlns:p14="http://schemas.microsoft.com/office/powerpoint/2010/main" val="23739401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LKAB – frågan om villkor för energieffektivisering sköts upp, även skäligheten skulle utredas</a:t>
            </a:r>
          </a:p>
          <a:p>
            <a:r>
              <a:rPr lang="sv-SE" dirty="0" err="1"/>
              <a:t>Mondi</a:t>
            </a:r>
            <a:r>
              <a:rPr lang="sv-SE" dirty="0"/>
              <a:t> </a:t>
            </a:r>
            <a:r>
              <a:rPr lang="sv-SE" dirty="0" err="1"/>
              <a:t>Dynäs</a:t>
            </a:r>
            <a:r>
              <a:rPr lang="sv-SE" dirty="0"/>
              <a:t> – prövotid för att utreda möjligheterna att minska elenergiförbrukningen, även skäligheten skulle utredas</a:t>
            </a:r>
          </a:p>
          <a:p>
            <a:r>
              <a:rPr lang="sv-SE" dirty="0"/>
              <a:t>Boliden – trots energikartläggning krävdes ytterligare utredning, kartläggningen saknade tydliga åtaganden</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31</a:t>
            </a:fld>
            <a:endParaRPr lang="sv-SE"/>
          </a:p>
        </p:txBody>
      </p:sp>
    </p:spTree>
    <p:extLst>
      <p:ext uri="{BB962C8B-B14F-4D97-AF65-F5344CB8AC3E}">
        <p14:creationId xmlns:p14="http://schemas.microsoft.com/office/powerpoint/2010/main" val="17903374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Mycket bra tips vad gäller vilka åtgärder man kan vidta för att minska energiförbrukningen. Volvo hade arbetat på bred front på olika nivåer. Förmodligen har man nogsamt tagit del av ENE-BREF.</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32</a:t>
            </a:fld>
            <a:endParaRPr lang="sv-SE"/>
          </a:p>
        </p:txBody>
      </p:sp>
    </p:spTree>
    <p:extLst>
      <p:ext uri="{BB962C8B-B14F-4D97-AF65-F5344CB8AC3E}">
        <p14:creationId xmlns:p14="http://schemas.microsoft.com/office/powerpoint/2010/main" val="9050224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33</a:t>
            </a:fld>
            <a:endParaRPr lang="sv-SE"/>
          </a:p>
        </p:txBody>
      </p:sp>
    </p:spTree>
    <p:extLst>
      <p:ext uri="{BB962C8B-B14F-4D97-AF65-F5344CB8AC3E}">
        <p14:creationId xmlns:p14="http://schemas.microsoft.com/office/powerpoint/2010/main" val="17229573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34</a:t>
            </a:fld>
            <a:endParaRPr lang="sv-SE"/>
          </a:p>
        </p:txBody>
      </p:sp>
    </p:spTree>
    <p:extLst>
      <p:ext uri="{BB962C8B-B14F-4D97-AF65-F5344CB8AC3E}">
        <p14:creationId xmlns:p14="http://schemas.microsoft.com/office/powerpoint/2010/main" val="42856963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35</a:t>
            </a:fld>
            <a:endParaRPr lang="sv-SE"/>
          </a:p>
        </p:txBody>
      </p:sp>
    </p:spTree>
    <p:extLst>
      <p:ext uri="{BB962C8B-B14F-4D97-AF65-F5344CB8AC3E}">
        <p14:creationId xmlns:p14="http://schemas.microsoft.com/office/powerpoint/2010/main" val="26687454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36</a:t>
            </a:fld>
            <a:endParaRPr lang="sv-SE"/>
          </a:p>
        </p:txBody>
      </p:sp>
    </p:spTree>
    <p:extLst>
      <p:ext uri="{BB962C8B-B14F-4D97-AF65-F5344CB8AC3E}">
        <p14:creationId xmlns:p14="http://schemas.microsoft.com/office/powerpoint/2010/main" val="761216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37</a:t>
            </a:fld>
            <a:endParaRPr lang="sv-SE"/>
          </a:p>
        </p:txBody>
      </p:sp>
    </p:spTree>
    <p:extLst>
      <p:ext uri="{BB962C8B-B14F-4D97-AF65-F5344CB8AC3E}">
        <p14:creationId xmlns:p14="http://schemas.microsoft.com/office/powerpoint/2010/main" val="4493003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a:t>Om man i betydande grad kan förbättra hushållningen med energi eller påtagligt öka andelen förnybara energikällor</a:t>
            </a:r>
          </a:p>
          <a:p>
            <a:pPr marL="171450" indent="-171450">
              <a:buFont typeface="Arial" panose="020B0604020202020204" pitchFamily="34" charset="0"/>
              <a:buChar char="•"/>
            </a:pPr>
            <a:r>
              <a:rPr lang="sv-SE" dirty="0"/>
              <a:t>Om BAT-slutsatser finns för aktuell bransch för energieffektivisering ska dessa följas. BAT-slutsatserna gäller parallellt med villkor </a:t>
            </a:r>
          </a:p>
          <a:p>
            <a:pPr marL="171450" indent="-171450">
              <a:buFont typeface="Arial" panose="020B0604020202020204" pitchFamily="34" charset="0"/>
              <a:buChar char="•"/>
            </a:pPr>
            <a:r>
              <a:rPr lang="sv-SE" dirty="0"/>
              <a:t>När det är motiverat bör prövningen behandla och vid behov villkora stora energirelaterade frågor såsom val av energikällor och val av större tekniska och processinriktade lösningar</a:t>
            </a:r>
          </a:p>
          <a:p>
            <a:pPr marL="171450" indent="-171450">
              <a:buFont typeface="Arial" panose="020B0604020202020204" pitchFamily="34" charset="0"/>
              <a:buChar char="•"/>
            </a:pPr>
            <a:r>
              <a:rPr lang="sv-SE" dirty="0"/>
              <a:t>Det är särskilt motiverat att ta upp energirelaterade frågor såsom val av energikällor och val av större tekniska eller processinriktade lösningar som påverkar hushållningen vid prövning av nya verksamheter</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38</a:t>
            </a:fld>
            <a:endParaRPr lang="sv-SE"/>
          </a:p>
        </p:txBody>
      </p:sp>
    </p:spTree>
    <p:extLst>
      <p:ext uri="{BB962C8B-B14F-4D97-AF65-F5344CB8AC3E}">
        <p14:creationId xmlns:p14="http://schemas.microsoft.com/office/powerpoint/2010/main" val="32275380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39</a:t>
            </a:fld>
            <a:endParaRPr lang="sv-SE"/>
          </a:p>
        </p:txBody>
      </p:sp>
    </p:spTree>
    <p:extLst>
      <p:ext uri="{BB962C8B-B14F-4D97-AF65-F5344CB8AC3E}">
        <p14:creationId xmlns:p14="http://schemas.microsoft.com/office/powerpoint/2010/main" val="1261722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är den som har tänkt göra något som skall visa att det är helt i förenlighet med gällande lagstiftning och eventuellt tillstånd, dvs. inte tillsynsmyndigheten eller prövningsmyndigheten. </a:t>
            </a:r>
          </a:p>
          <a:p>
            <a:r>
              <a:rPr lang="sv-SE" dirty="0"/>
              <a:t>Alltså den som bedriver eller har för avsikt att bedriva en verksamhet eller skall vidta en åtgärd skall kunna visa att verksamheten/åtgärden kan bedrivas/vidtas på ett miljömässigt godtagbart sätt i förhållande till hänsynsreglerna. </a:t>
            </a:r>
          </a:p>
          <a:p>
            <a:r>
              <a:rPr lang="sv-SE" dirty="0"/>
              <a:t>Detta gäller således även hur man hushållar med energi!</a:t>
            </a:r>
          </a:p>
          <a:p>
            <a:r>
              <a:rPr lang="sv-SE" dirty="0"/>
              <a:t>Detta innebär att det kan vara omfattande material som måste ges in i samband med en anmälan eller en ansökan om tillstånd för att uppfylla bevisbördan. Eller när tillsynsmyndigheten i samband med tillsyn ställer krav på utredningar/undersökningar med stöd av 26 kap. miljöbalken.</a:t>
            </a:r>
          </a:p>
          <a:p>
            <a:r>
              <a:rPr lang="sv-SE" dirty="0"/>
              <a:t>Det är bl.a. med stöd av denna bestämmelse man kan förelägga verksamhetsutövaren att inkomma med en energikartläggning. Eller kanske bara enklare uppgifter om energianvändning, förbrukning m.m.</a:t>
            </a:r>
          </a:p>
          <a:p>
            <a:endParaRPr lang="sv-SE" dirty="0"/>
          </a:p>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a:t>
            </a:fld>
            <a:endParaRPr lang="sv-SE"/>
          </a:p>
        </p:txBody>
      </p:sp>
    </p:spTree>
    <p:extLst>
      <p:ext uri="{BB962C8B-B14F-4D97-AF65-F5344CB8AC3E}">
        <p14:creationId xmlns:p14="http://schemas.microsoft.com/office/powerpoint/2010/main" val="20200929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Mandatet kan t.ex. gälla åtgärder för energihushållning och byte av energikällor</a:t>
            </a:r>
          </a:p>
          <a:p>
            <a:endParaRPr lang="sv-SE" dirty="0"/>
          </a:p>
          <a:p>
            <a:r>
              <a:rPr lang="sv-SE" dirty="0"/>
              <a:t>Rättskraft. Krav kan ställas på </a:t>
            </a:r>
            <a:r>
              <a:rPr lang="sv-SE" dirty="0" err="1"/>
              <a:t>vu</a:t>
            </a:r>
            <a:r>
              <a:rPr lang="sv-SE" dirty="0"/>
              <a:t> vad gäller reglering av egenkontrollen och vilka åtgärder som ska vidtas </a:t>
            </a:r>
            <a:r>
              <a:rPr lang="sv-SE" dirty="0" err="1"/>
              <a:t>map</a:t>
            </a:r>
            <a:r>
              <a:rPr lang="sv-SE" dirty="0"/>
              <a:t> energihushållning och val av energibärare, i den mån detta inte är reglerat eller i övrigt beaktats vid tillståndsprövningen. Sådant krav på ytterligare egenkontroll och åtgärder inom energiområdet kan ställas om frågan inte är reglerad eller i övrigt inte beaktad under prövningen, medan utrymmet krymper beroende på i vilken grad energifrågan beaktats vid prövningen. Litet utrymme om frågan är prövad i tillståndet. </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40</a:t>
            </a:fld>
            <a:endParaRPr lang="sv-SE"/>
          </a:p>
        </p:txBody>
      </p:sp>
    </p:spTree>
    <p:extLst>
      <p:ext uri="{BB962C8B-B14F-4D97-AF65-F5344CB8AC3E}">
        <p14:creationId xmlns:p14="http://schemas.microsoft.com/office/powerpoint/2010/main" val="26594440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41</a:t>
            </a:fld>
            <a:endParaRPr lang="sv-SE"/>
          </a:p>
        </p:txBody>
      </p:sp>
    </p:spTree>
    <p:extLst>
      <p:ext uri="{BB962C8B-B14F-4D97-AF65-F5344CB8AC3E}">
        <p14:creationId xmlns:p14="http://schemas.microsoft.com/office/powerpoint/2010/main" val="3791444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a:t>Tillsynsmyndigheten får meddela de förelägganden som behövs för att miljöbalkens regler samt  föreskrifter, domar och andra beslut som har meddelats med stöd av miljöbalken ska efterlevas. </a:t>
            </a:r>
          </a:p>
          <a:p>
            <a:r>
              <a:rPr lang="sv-SE" dirty="0"/>
              <a:t>Observera att tillsynsmyndigheten, enligt 26:9 MB, inte får tillgripa mer ingri­pande åtgärder än vad som behövs i det enskilda fallet.</a:t>
            </a:r>
          </a:p>
          <a:p>
            <a:pPr>
              <a:buFont typeface="Times" charset="0"/>
              <a:buNone/>
            </a:pPr>
            <a:r>
              <a:rPr lang="sv-SE" altLang="sv-SE" dirty="0"/>
              <a:t>Ett föreläggande får som huvudregel inte begränsa ett tillstånd, men kan göra det om det är brådskande för att undvika att ohälsa eller allvarlig skada på miljön uppkommer. </a:t>
            </a:r>
            <a:endParaRPr lang="sv-SE" dirty="0"/>
          </a:p>
          <a:p>
            <a:r>
              <a:rPr lang="sv-SE" dirty="0"/>
              <a:t>Ett föreläggande måste vara tillräckligt preciserat av starka rättsäkerhetsskäl. </a:t>
            </a:r>
          </a:p>
          <a:p>
            <a:r>
              <a:rPr lang="sv-SE" dirty="0"/>
              <a:t>Beslut måste motiveras även när det är fråga om anmälningsärenden.  </a:t>
            </a:r>
          </a:p>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42</a:t>
            </a:fld>
            <a:endParaRPr lang="sv-SE"/>
          </a:p>
        </p:txBody>
      </p:sp>
    </p:spTree>
    <p:extLst>
      <p:ext uri="{BB962C8B-B14F-4D97-AF65-F5344CB8AC3E}">
        <p14:creationId xmlns:p14="http://schemas.microsoft.com/office/powerpoint/2010/main" val="16699264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43</a:t>
            </a:fld>
            <a:endParaRPr lang="sv-SE"/>
          </a:p>
        </p:txBody>
      </p:sp>
    </p:spTree>
    <p:extLst>
      <p:ext uri="{BB962C8B-B14F-4D97-AF65-F5344CB8AC3E}">
        <p14:creationId xmlns:p14="http://schemas.microsoft.com/office/powerpoint/2010/main" val="17859342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Martina: Det som vi försöker framhäva är att man ska titta på den energiplan/åtgärdsplan och bedöma om den är rimlig/tillräckligt ambitiös. Detta förutsätter ofta att man har gjort en kartläggning innan, hur omfattande bestäms av verksamhetens storlek och karaktär förstås.</a:t>
            </a:r>
          </a:p>
          <a:p>
            <a:r>
              <a:rPr lang="sv-SE" dirty="0"/>
              <a:t>När det gäller utredningar har vi sagt att man egentligen kan begära det mesta inom energiutredningar, håller du med?</a:t>
            </a:r>
          </a:p>
          <a:p>
            <a:r>
              <a:rPr lang="sv-SE" dirty="0"/>
              <a:t>En bra metod kan väl vara att begära en specifik utredning av något som man stöter på som inte uppfyller energihushållning. Detta kan begäras på en del av verksamhet som använder fossil energi exempelvis.</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44</a:t>
            </a:fld>
            <a:endParaRPr lang="sv-SE"/>
          </a:p>
        </p:txBody>
      </p:sp>
    </p:spTree>
    <p:extLst>
      <p:ext uri="{BB962C8B-B14F-4D97-AF65-F5344CB8AC3E}">
        <p14:creationId xmlns:p14="http://schemas.microsoft.com/office/powerpoint/2010/main" val="244561886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45</a:t>
            </a:fld>
            <a:endParaRPr lang="sv-SE"/>
          </a:p>
        </p:txBody>
      </p:sp>
    </p:spTree>
    <p:extLst>
      <p:ext uri="{BB962C8B-B14F-4D97-AF65-F5344CB8AC3E}">
        <p14:creationId xmlns:p14="http://schemas.microsoft.com/office/powerpoint/2010/main" val="9316731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Ofta taxor enligt SKL:s förslag</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46</a:t>
            </a:fld>
            <a:endParaRPr lang="sv-SE"/>
          </a:p>
        </p:txBody>
      </p:sp>
    </p:spTree>
    <p:extLst>
      <p:ext uri="{BB962C8B-B14F-4D97-AF65-F5344CB8AC3E}">
        <p14:creationId xmlns:p14="http://schemas.microsoft.com/office/powerpoint/2010/main" val="12173997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Stadshus – Tillsynsavgift, inte skatt utan avgift för utfört arbete. Ok i förväg</a:t>
            </a:r>
          </a:p>
          <a:p>
            <a:r>
              <a:rPr lang="sv-SE" dirty="0"/>
              <a:t>Bertil Larsson – Räcker inte att följa lagen om energideklaration, skäligt att ta ut avgift för oljepanna. Stöd i taxan krävs</a:t>
            </a:r>
          </a:p>
          <a:p>
            <a:r>
              <a:rPr lang="sv-SE" dirty="0"/>
              <a:t>Marks – extra avgift för att inte förnyelsebar energi inte användes. Ok att ta ut avgift som motprestation. Styrning av beteende. Ok med schabloner</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47</a:t>
            </a:fld>
            <a:endParaRPr lang="sv-SE"/>
          </a:p>
        </p:txBody>
      </p:sp>
    </p:spTree>
    <p:extLst>
      <p:ext uri="{BB962C8B-B14F-4D97-AF65-F5344CB8AC3E}">
        <p14:creationId xmlns:p14="http://schemas.microsoft.com/office/powerpoint/2010/main" val="10926264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Verksamhetsutövaren är den som känner sin verksamhet bäst och har därför det primära ansvaret för att miljölagstiftningen följs. Utgör ett komplement till den offentliga tillsynen.</a:t>
            </a:r>
          </a:p>
          <a:p>
            <a:r>
              <a:rPr lang="sv-SE" dirty="0"/>
              <a:t>En viktig poäng med egenkontrollen är att </a:t>
            </a:r>
            <a:r>
              <a:rPr lang="sv-SE" dirty="0" err="1"/>
              <a:t>vu</a:t>
            </a:r>
            <a:r>
              <a:rPr lang="sv-SE" dirty="0"/>
              <a:t> genom sin dokumentation faktiskt skaffar sig bevis för att hänsynsreglerna och ex. villkor i tillstånd följd. VU har ju bevisbördan. </a:t>
            </a:r>
          </a:p>
          <a:p>
            <a:r>
              <a:rPr lang="sv-SE" dirty="0"/>
              <a:t>Egenkontrollen är ett effektivt sätt för verksamhetsutövaren att skapa ordning och reda och leva efter lagen. Den innebär ett systematiskt sätt att arbeta med olika försiktighetsmått som tekniska åtgärder, rutiner för verksamheten och riskhantering.</a:t>
            </a:r>
          </a:p>
          <a:p>
            <a:r>
              <a:rPr lang="sv-SE" dirty="0"/>
              <a:t>Det skall bl.a. finnas en tydlig ansvarsfördelning, </a:t>
            </a:r>
            <a:r>
              <a:rPr lang="sv-SE" dirty="0" err="1"/>
              <a:t>vu</a:t>
            </a:r>
            <a:r>
              <a:rPr lang="sv-SE" dirty="0"/>
              <a:t> måste hålla sig underrättad om vad som händer.</a:t>
            </a:r>
          </a:p>
          <a:p>
            <a:r>
              <a:rPr lang="sv-SE" dirty="0"/>
              <a:t> </a:t>
            </a:r>
          </a:p>
          <a:p>
            <a:endParaRPr lang="sv-SE" dirty="0"/>
          </a:p>
        </p:txBody>
      </p:sp>
      <p:sp>
        <p:nvSpPr>
          <p:cNvPr id="4" name="Platshållare för bildnummer 3"/>
          <p:cNvSpPr>
            <a:spLocks noGrp="1"/>
          </p:cNvSpPr>
          <p:nvPr>
            <p:ph type="sldNum" sz="quarter" idx="10"/>
          </p:nvPr>
        </p:nvSpPr>
        <p:spPr/>
        <p:txBody>
          <a:bodyPr/>
          <a:lstStyle/>
          <a:p>
            <a:fld id="{67A7EAA2-DB24-468F-B48A-348EEAD96E23}" type="slidenum">
              <a:rPr lang="en-GB" smtClean="0"/>
              <a:pPr/>
              <a:t>48</a:t>
            </a:fld>
            <a:endParaRPr lang="en-GB"/>
          </a:p>
        </p:txBody>
      </p:sp>
    </p:spTree>
    <p:extLst>
      <p:ext uri="{BB962C8B-B14F-4D97-AF65-F5344CB8AC3E}">
        <p14:creationId xmlns:p14="http://schemas.microsoft.com/office/powerpoint/2010/main" val="14294638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Gäller också ansvar för energifrågorna</a:t>
            </a:r>
          </a:p>
          <a:p>
            <a:endParaRPr lang="sv-SE" dirty="0"/>
          </a:p>
          <a:p>
            <a:r>
              <a:rPr lang="sv-SE" dirty="0"/>
              <a:t>Om maskiner/utrustning fungerar optimalt kan man anta att de också drar mindre energi</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49</a:t>
            </a:fld>
            <a:endParaRPr lang="sv-SE"/>
          </a:p>
        </p:txBody>
      </p:sp>
    </p:spTree>
    <p:extLst>
      <p:ext uri="{BB962C8B-B14F-4D97-AF65-F5344CB8AC3E}">
        <p14:creationId xmlns:p14="http://schemas.microsoft.com/office/powerpoint/2010/main" val="1736506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som bedriver eller har för avsikt att bedriva en verksamhet eller vidta en åtgärd skall skaffa sig den kunskap som behövs med hänsyn till verksamhetens art och omfattning för att skydda människors hälsa och miljö mot skada och olägenhet. </a:t>
            </a:r>
          </a:p>
          <a:p>
            <a:r>
              <a:rPr lang="sv-SE" dirty="0"/>
              <a:t>Man måste klargöra konsekvenserna och riskerna </a:t>
            </a:r>
            <a:r>
              <a:rPr lang="sv-SE" b="1" dirty="0"/>
              <a:t>innan</a:t>
            </a:r>
            <a:r>
              <a:rPr lang="sv-SE" dirty="0"/>
              <a:t> man kör igång. Det är alltså inte godtagbart att starta verksamheten eller vidta åtgärden och skaffa sig erforderlig kunskap vartefter.</a:t>
            </a:r>
          </a:p>
          <a:p>
            <a:r>
              <a:rPr lang="sv-SE" dirty="0"/>
              <a:t>Med stöd av denna bestämmelse kan man förvänta sig att verksamhetsutövaren ska ha tillräcklig kunskap om sin energianvändning t.ex. genom att ha gjort en energikartläggning. Vilken energi använder man, hur mycket, till vad går den m.m.?</a:t>
            </a:r>
          </a:p>
          <a:p>
            <a:r>
              <a:rPr lang="sv-SE" dirty="0"/>
              <a:t>Frågan är </a:t>
            </a:r>
            <a:r>
              <a:rPr lang="sv-SE" b="1" dirty="0"/>
              <a:t>när </a:t>
            </a:r>
            <a:r>
              <a:rPr lang="sv-SE" dirty="0" err="1"/>
              <a:t>vu</a:t>
            </a:r>
            <a:r>
              <a:rPr lang="sv-SE" dirty="0"/>
              <a:t> ska ha tillräcklig kunskap? En synpunkt som framkommit är att det inte är så lätt för den nya verksamheten att veta i detalj hur energianvändningen kommer att se. Man har sannolikt kunskap om vilken typ av energi man kommer att använda men kanske inte hur den kommer att fördela sig. Å andra sidan är det just när man startar en ny verksamhet som man kan planera för lokalerna vad gäller värme och ventilation samt för verksamheten i stort, inköp av utrustning m.m.</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5</a:t>
            </a:fld>
            <a:endParaRPr lang="sv-SE"/>
          </a:p>
        </p:txBody>
      </p:sp>
    </p:spTree>
    <p:extLst>
      <p:ext uri="{BB962C8B-B14F-4D97-AF65-F5344CB8AC3E}">
        <p14:creationId xmlns:p14="http://schemas.microsoft.com/office/powerpoint/2010/main" val="19099580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50</a:t>
            </a:fld>
            <a:endParaRPr lang="sv-SE"/>
          </a:p>
        </p:txBody>
      </p:sp>
    </p:spTree>
    <p:extLst>
      <p:ext uri="{BB962C8B-B14F-4D97-AF65-F5344CB8AC3E}">
        <p14:creationId xmlns:p14="http://schemas.microsoft.com/office/powerpoint/2010/main" val="27832178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51</a:t>
            </a:fld>
            <a:endParaRPr lang="sv-SE"/>
          </a:p>
        </p:txBody>
      </p:sp>
    </p:spTree>
    <p:extLst>
      <p:ext uri="{BB962C8B-B14F-4D97-AF65-F5344CB8AC3E}">
        <p14:creationId xmlns:p14="http://schemas.microsoft.com/office/powerpoint/2010/main" val="2600278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52</a:t>
            </a:fld>
            <a:endParaRPr lang="sv-SE"/>
          </a:p>
        </p:txBody>
      </p:sp>
    </p:spTree>
    <p:extLst>
      <p:ext uri="{BB962C8B-B14F-4D97-AF65-F5344CB8AC3E}">
        <p14:creationId xmlns:p14="http://schemas.microsoft.com/office/powerpoint/2010/main" val="239563400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4 § p 18</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53</a:t>
            </a:fld>
            <a:endParaRPr lang="sv-SE"/>
          </a:p>
        </p:txBody>
      </p:sp>
    </p:spTree>
    <p:extLst>
      <p:ext uri="{BB962C8B-B14F-4D97-AF65-F5344CB8AC3E}">
        <p14:creationId xmlns:p14="http://schemas.microsoft.com/office/powerpoint/2010/main" val="115768801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FEE2625-1DD8-4C13-A5BB-5C2E4DEB1102}" type="slidenum">
              <a:rPr lang="sv-SE" smtClean="0"/>
              <a:pPr/>
              <a:t>54</a:t>
            </a:fld>
            <a:endParaRPr lang="sv-SE"/>
          </a:p>
        </p:txBody>
      </p:sp>
    </p:spTree>
    <p:extLst>
      <p:ext uri="{BB962C8B-B14F-4D97-AF65-F5344CB8AC3E}">
        <p14:creationId xmlns:p14="http://schemas.microsoft.com/office/powerpoint/2010/main" val="4232973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78557" y="4747295"/>
            <a:ext cx="4994210" cy="4470776"/>
          </a:xfrm>
        </p:spPr>
        <p:txBody>
          <a:bodyPr/>
          <a:lstStyle/>
          <a:p>
            <a:r>
              <a:rPr lang="sv-SE" dirty="0"/>
              <a:t>Redan risken för skador och olägenheter medför en skyldighet att vidta åtgärder som behövs för att negativa effekter på hälsa och miljö ska förebyggas, hindras eller motverkas. Skyldigheten gäller alltså inte bara konstaterade skador och olägenheter utan även möjliga och sannolika.</a:t>
            </a:r>
          </a:p>
          <a:p>
            <a:r>
              <a:rPr lang="sv-SE" dirty="0"/>
              <a:t>Det är med stöd av denna bestämmelse man beslutar om villkor och förelägganden om försiktighetsmått.</a:t>
            </a:r>
          </a:p>
          <a:p>
            <a:r>
              <a:rPr lang="sv-SE" dirty="0"/>
              <a:t>Länsstyrelserna (LEKS) arbetar i projekt för att ta fram vägledning vilka krav som kan ställas i samband med bl.a. prövning.</a:t>
            </a:r>
          </a:p>
          <a:p>
            <a:endParaRPr lang="sv-SE" dirty="0"/>
          </a:p>
          <a:p>
            <a:endParaRPr lang="sv-SE" dirty="0"/>
          </a:p>
          <a:p>
            <a:r>
              <a:rPr lang="sv-SE" dirty="0"/>
              <a:t> </a:t>
            </a:r>
          </a:p>
          <a:p>
            <a:endParaRPr lang="sv-SE" dirty="0"/>
          </a:p>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6</a:t>
            </a:fld>
            <a:endParaRPr lang="sv-SE"/>
          </a:p>
        </p:txBody>
      </p:sp>
    </p:spTree>
    <p:extLst>
      <p:ext uri="{BB962C8B-B14F-4D97-AF65-F5344CB8AC3E}">
        <p14:creationId xmlns:p14="http://schemas.microsoft.com/office/powerpoint/2010/main" val="1602797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BAT – Best </a:t>
            </a:r>
            <a:r>
              <a:rPr lang="sv-SE" dirty="0" err="1"/>
              <a:t>Available</a:t>
            </a:r>
            <a:r>
              <a:rPr lang="sv-SE" dirty="0"/>
              <a:t> </a:t>
            </a:r>
            <a:r>
              <a:rPr lang="sv-SE" dirty="0" err="1"/>
              <a:t>Techniques</a:t>
            </a:r>
            <a:r>
              <a:rPr lang="sv-SE" dirty="0"/>
              <a:t> – bästa tillgängliga teknik. Kommer från det tidigare gällande IPPC-direktivet som nu ersatts av ett industriemissionsdirektiv</a:t>
            </a:r>
          </a:p>
          <a:p>
            <a:endParaRPr lang="sv-SE" dirty="0"/>
          </a:p>
          <a:p>
            <a:r>
              <a:rPr lang="sv-SE" dirty="0"/>
              <a:t>Möjligen ställer ”Bästa möjliga teknik” högre krav.</a:t>
            </a:r>
          </a:p>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7</a:t>
            </a:fld>
            <a:endParaRPr lang="sv-SE"/>
          </a:p>
        </p:txBody>
      </p:sp>
    </p:spTree>
    <p:extLst>
      <p:ext uri="{BB962C8B-B14F-4D97-AF65-F5344CB8AC3E}">
        <p14:creationId xmlns:p14="http://schemas.microsoft.com/office/powerpoint/2010/main" val="211679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IPPC-direktivet slogs ihop med ett antal andra direktiv och samlades i Industriemissionsdirektivet.</a:t>
            </a:r>
          </a:p>
          <a:p>
            <a:r>
              <a:rPr lang="sv-SE" dirty="0"/>
              <a:t>Ett av syftena var att ge </a:t>
            </a:r>
            <a:r>
              <a:rPr lang="sv-SE" dirty="0" err="1"/>
              <a:t>BREF:arna</a:t>
            </a:r>
            <a:r>
              <a:rPr lang="sv-SE" dirty="0"/>
              <a:t> och de BAT-slutsatser som anges där mer rättslig tyngd.</a:t>
            </a:r>
          </a:p>
          <a:p>
            <a:r>
              <a:rPr lang="sv-SE" dirty="0"/>
              <a:t>Observera att implementeringen av IED inte medfört att man ändrat det svenska miljöprövningssystemet utan detta gäller utöver. </a:t>
            </a:r>
          </a:p>
          <a:p>
            <a:r>
              <a:rPr lang="sv-SE" dirty="0"/>
              <a:t>BAT-slutsatserna anger en miniminivå. Det innebär att det fortfarande går att ställa mer långtgående krav vid den svenska miljöprövningen än vad som anges som miniminivå enligt BAT-slutsatsen enligt hänsynsreglerna. Se MÖD 2014-02-28 M 4407-13. Man kan också snegla på BAT-slutsatser som ännu inte är antagna. Det kan vara vägledande t.ex. i samband med att en större investering ska göras. </a:t>
            </a:r>
          </a:p>
          <a:p>
            <a:r>
              <a:rPr lang="sv-SE" dirty="0"/>
              <a:t>Hur kommer det sig att kraven enligt BMT kan vara mer långtgående än BAT? Många </a:t>
            </a:r>
            <a:r>
              <a:rPr lang="sv-SE" dirty="0" err="1"/>
              <a:t>BREF:ar</a:t>
            </a:r>
            <a:r>
              <a:rPr lang="sv-SE" dirty="0"/>
              <a:t> kan vara kompromisser mellan branschen och myndigheterna. Det innebär att det kan finnas en marginal till vad som anses BMT. Sannolikt kommer den här marginalen att minska framöver när nya </a:t>
            </a:r>
            <a:r>
              <a:rPr lang="sv-SE" dirty="0" err="1"/>
              <a:t>BREF:ar</a:t>
            </a:r>
            <a:r>
              <a:rPr lang="sv-SE" dirty="0"/>
              <a:t> tas fram.  </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8</a:t>
            </a:fld>
            <a:endParaRPr lang="sv-SE"/>
          </a:p>
        </p:txBody>
      </p:sp>
    </p:spTree>
    <p:extLst>
      <p:ext uri="{BB962C8B-B14F-4D97-AF65-F5344CB8AC3E}">
        <p14:creationId xmlns:p14="http://schemas.microsoft.com/office/powerpoint/2010/main" val="642217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 vertikal BREF som är på gång (nu i höst) är den som gäller ”intensiv uppfödning av svin och fjäderfä”</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9</a:t>
            </a:fld>
            <a:endParaRPr lang="sv-SE"/>
          </a:p>
        </p:txBody>
      </p:sp>
    </p:spTree>
    <p:extLst>
      <p:ext uri="{BB962C8B-B14F-4D97-AF65-F5344CB8AC3E}">
        <p14:creationId xmlns:p14="http://schemas.microsoft.com/office/powerpoint/2010/main" val="472387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4267200" y="332656"/>
            <a:ext cx="7620000" cy="2055812"/>
          </a:xfrm>
        </p:spPr>
        <p:txBody>
          <a:bodyPr anchor="b"/>
          <a:lstStyle>
            <a:lvl1pPr>
              <a:defRPr b="0">
                <a:latin typeface="+mj-lt"/>
              </a:defRPr>
            </a:lvl1pPr>
          </a:lstStyle>
          <a:p>
            <a:r>
              <a:rPr lang="sv-SE"/>
              <a:t>Klicka här för att ändra format</a:t>
            </a:r>
            <a:endParaRPr lang="sv-SE" dirty="0"/>
          </a:p>
        </p:txBody>
      </p:sp>
      <p:sp>
        <p:nvSpPr>
          <p:cNvPr id="15363" name="Rectangle 3"/>
          <p:cNvSpPr>
            <a:spLocks noGrp="1" noChangeArrowheads="1"/>
          </p:cNvSpPr>
          <p:nvPr>
            <p:ph type="subTitle" idx="1"/>
          </p:nvPr>
        </p:nvSpPr>
        <p:spPr>
          <a:xfrm>
            <a:off x="4267200" y="2667000"/>
            <a:ext cx="7620000" cy="2971800"/>
          </a:xfrm>
          <a:noFill/>
        </p:spPr>
        <p:txBody>
          <a:bodyPr lIns="0" tIns="0" rIns="0" bIns="0"/>
          <a:lstStyle>
            <a:lvl1pPr marL="0" indent="0">
              <a:buFontTx/>
              <a:buNone/>
              <a:defRPr/>
            </a:lvl1pPr>
          </a:lstStyle>
          <a:p>
            <a:r>
              <a:rPr lang="sv-SE"/>
              <a:t>Klicka om du vill redigera mall för underrubrikformat</a:t>
            </a:r>
            <a:endParaRPr lang="sv-SE" dirty="0"/>
          </a:p>
        </p:txBody>
      </p:sp>
      <p:sp>
        <p:nvSpPr>
          <p:cNvPr id="15364" name="Rectangle 4"/>
          <p:cNvSpPr>
            <a:spLocks noGrp="1" noChangeArrowheads="1"/>
          </p:cNvSpPr>
          <p:nvPr>
            <p:ph type="dt" sz="half" idx="2"/>
          </p:nvPr>
        </p:nvSpPr>
        <p:spPr/>
        <p:txBody>
          <a:bodyPr/>
          <a:lstStyle>
            <a:lvl1pPr>
              <a:defRPr/>
            </a:lvl1pPr>
          </a:lstStyle>
          <a:p>
            <a:endParaRPr lang="sv-SE"/>
          </a:p>
        </p:txBody>
      </p:sp>
      <p:sp>
        <p:nvSpPr>
          <p:cNvPr id="15366" name="Rectangle 6"/>
          <p:cNvSpPr>
            <a:spLocks noGrp="1" noChangeArrowheads="1"/>
          </p:cNvSpPr>
          <p:nvPr>
            <p:ph type="sldNum" sz="quarter" idx="4"/>
          </p:nvPr>
        </p:nvSpPr>
        <p:spPr/>
        <p:txBody>
          <a:bodyPr/>
          <a:lstStyle>
            <a:lvl1pPr>
              <a:defRPr/>
            </a:lvl1pPr>
          </a:lstStyle>
          <a:p>
            <a:fld id="{01CBA474-F9D6-49A5-ABE8-16828E6B12A0}" type="slidenum">
              <a:rPr lang="sv-SE"/>
              <a:pPr/>
              <a:t>‹#›</a:t>
            </a:fld>
            <a:endParaRPr lang="sv-SE"/>
          </a:p>
        </p:txBody>
      </p:sp>
      <p:sp>
        <p:nvSpPr>
          <p:cNvPr id="8" name="Rectangle 11"/>
          <p:cNvSpPr>
            <a:spLocks noChangeArrowheads="1"/>
          </p:cNvSpPr>
          <p:nvPr userDrawn="1"/>
        </p:nvSpPr>
        <p:spPr bwMode="auto">
          <a:xfrm>
            <a:off x="-1" y="0"/>
            <a:ext cx="4068000" cy="2268000"/>
          </a:xfrm>
          <a:prstGeom prst="rect">
            <a:avLst/>
          </a:prstGeom>
          <a:solidFill>
            <a:schemeClr val="accent1"/>
          </a:solidFill>
          <a:ln w="9525">
            <a:noFill/>
            <a:miter lim="800000"/>
            <a:headEnd/>
            <a:tailEnd/>
          </a:ln>
          <a:effectLst/>
        </p:spPr>
        <p:txBody>
          <a:bodyPr wrap="none"/>
          <a:lstStyle/>
          <a:p>
            <a:pPr algn="r">
              <a:lnSpc>
                <a:spcPts val="1400"/>
              </a:lnSpc>
            </a:pPr>
            <a:r>
              <a:rPr lang="sv-SE" sz="1000"/>
              <a:t> </a:t>
            </a:r>
            <a:endParaRPr lang="sv-SE" sz="2400">
              <a:latin typeface="Times New Roman" pitchFamily="18" charset="0"/>
            </a:endParaRPr>
          </a:p>
        </p:txBody>
      </p:sp>
      <p:pic>
        <p:nvPicPr>
          <p:cNvPr id="9" name="Picture 12" descr="ligg"/>
          <p:cNvPicPr>
            <a:picLocks noChangeAspect="1" noChangeArrowheads="1"/>
          </p:cNvPicPr>
          <p:nvPr userDrawn="1"/>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extLst>
    <p:ext uri="{DCECCB84-F9BA-43D5-87BE-67443E8EF086}">
      <p15:sldGuideLst xmlns:p15="http://schemas.microsoft.com/office/powerpoint/2012/main">
        <p15:guide id="1" orient="horz" pos="143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bildnummer 2"/>
          <p:cNvSpPr>
            <a:spLocks noGrp="1"/>
          </p:cNvSpPr>
          <p:nvPr>
            <p:ph type="sldNum" sz="quarter" idx="11"/>
          </p:nvPr>
        </p:nvSpPr>
        <p:spPr/>
        <p:txBody>
          <a:bodyPr/>
          <a:lstStyle>
            <a:lvl1pPr>
              <a:defRPr/>
            </a:lvl1pPr>
          </a:lstStyle>
          <a:p>
            <a:fld id="{30FF09FB-1CD1-4F17-9157-097B64E35455}" type="slidenum">
              <a:rPr lang="sv-SE"/>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ABA58008-0BF1-4306-8D2F-666B0748070A}" type="slidenum">
              <a:rPr lang="sv-SE"/>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94800" y="403200"/>
            <a:ext cx="10800000" cy="1152000"/>
          </a:xfrm>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94800" y="1773238"/>
            <a:ext cx="52920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203950" y="1773238"/>
            <a:ext cx="52920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BB3B8F09-21C9-4403-923D-6CB7BC6E6896}"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bildnummer 3"/>
          <p:cNvSpPr>
            <a:spLocks noGrp="1"/>
          </p:cNvSpPr>
          <p:nvPr>
            <p:ph type="sldNum" sz="quarter" idx="11"/>
          </p:nvPr>
        </p:nvSpPr>
        <p:spPr/>
        <p:txBody>
          <a:bodyPr/>
          <a:lstStyle>
            <a:lvl1pPr>
              <a:defRPr/>
            </a:lvl1pPr>
          </a:lstStyle>
          <a:p>
            <a:fld id="{BA1584BA-F058-4897-B5B0-1A9226C6C7F3}"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bildnummer 2"/>
          <p:cNvSpPr>
            <a:spLocks noGrp="1"/>
          </p:cNvSpPr>
          <p:nvPr>
            <p:ph type="sldNum" sz="quarter" idx="11"/>
          </p:nvPr>
        </p:nvSpPr>
        <p:spPr/>
        <p:txBody>
          <a:bodyPr/>
          <a:lstStyle>
            <a:lvl1pPr>
              <a:defRPr/>
            </a:lvl1pPr>
          </a:lstStyle>
          <a:p>
            <a:fld id="{DF92CFF1-EA48-489B-A3DA-ECB9E3DC7D2A}"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56327" name="Rectangle 7"/>
          <p:cNvSpPr>
            <a:spLocks noGrp="1" noChangeArrowheads="1"/>
          </p:cNvSpPr>
          <p:nvPr>
            <p:ph type="ctrTitle"/>
          </p:nvPr>
        </p:nvSpPr>
        <p:spPr>
          <a:xfrm>
            <a:off x="4266000" y="332656"/>
            <a:ext cx="7620000" cy="2055812"/>
          </a:xfrm>
        </p:spPr>
        <p:txBody>
          <a:bodyPr anchor="b"/>
          <a:lstStyle>
            <a:lvl1pPr>
              <a:defRPr b="0">
                <a:latin typeface="+mj-lt"/>
              </a:defRPr>
            </a:lvl1pPr>
          </a:lstStyle>
          <a:p>
            <a:r>
              <a:rPr lang="sv-SE" dirty="0"/>
              <a:t>Klicka här för att ändra format på bakgrundsrubriken</a:t>
            </a:r>
          </a:p>
        </p:txBody>
      </p:sp>
      <p:sp>
        <p:nvSpPr>
          <p:cNvPr id="56328" name="Rectangle 8"/>
          <p:cNvSpPr>
            <a:spLocks noGrp="1" noChangeArrowheads="1"/>
          </p:cNvSpPr>
          <p:nvPr>
            <p:ph type="subTitle" idx="1"/>
          </p:nvPr>
        </p:nvSpPr>
        <p:spPr>
          <a:xfrm>
            <a:off x="4267200" y="2667000"/>
            <a:ext cx="7620000" cy="2971800"/>
          </a:xfrm>
        </p:spPr>
        <p:txBody>
          <a:bodyPr/>
          <a:lstStyle>
            <a:lvl1pPr marL="0" indent="0">
              <a:buFontTx/>
              <a:buNone/>
              <a:defRPr/>
            </a:lvl1pPr>
          </a:lstStyle>
          <a:p>
            <a:r>
              <a:rPr lang="sv-SE" dirty="0"/>
              <a:t>Klicka här för att ändra format på underrubrik i bakgrunden</a:t>
            </a:r>
          </a:p>
        </p:txBody>
      </p:sp>
      <p:sp>
        <p:nvSpPr>
          <p:cNvPr id="56329" name="Rectangle 9"/>
          <p:cNvSpPr>
            <a:spLocks noGrp="1" noChangeArrowheads="1"/>
          </p:cNvSpPr>
          <p:nvPr>
            <p:ph type="dt" sz="half" idx="2"/>
          </p:nvPr>
        </p:nvSpPr>
        <p:spPr/>
        <p:txBody>
          <a:bodyPr/>
          <a:lstStyle>
            <a:lvl1pPr>
              <a:defRPr/>
            </a:lvl1pPr>
          </a:lstStyle>
          <a:p>
            <a:endParaRPr lang="sv-SE"/>
          </a:p>
        </p:txBody>
      </p:sp>
      <p:sp>
        <p:nvSpPr>
          <p:cNvPr id="56330" name="Rectangle 10"/>
          <p:cNvSpPr>
            <a:spLocks noGrp="1" noChangeArrowheads="1"/>
          </p:cNvSpPr>
          <p:nvPr>
            <p:ph type="sldNum" sz="quarter" idx="4"/>
          </p:nvPr>
        </p:nvSpPr>
        <p:spPr/>
        <p:txBody>
          <a:bodyPr/>
          <a:lstStyle>
            <a:lvl1pPr>
              <a:defRPr/>
            </a:lvl1pPr>
          </a:lstStyle>
          <a:p>
            <a:fld id="{E6A16ED3-43AA-42FD-B03D-1C542D37AD70}" type="slidenum">
              <a:rPr lang="sv-SE"/>
              <a:pPr/>
              <a:t>‹#›</a:t>
            </a:fld>
            <a:endParaRPr lang="sv-SE"/>
          </a:p>
        </p:txBody>
      </p:sp>
      <p:pic>
        <p:nvPicPr>
          <p:cNvPr id="8" name="Picture 12" descr="ligg"/>
          <p:cNvPicPr>
            <a:picLocks noChangeAspect="1" noChangeArrowheads="1"/>
          </p:cNvPicPr>
          <p:nvPr userDrawn="1"/>
        </p:nvPicPr>
        <p:blipFill>
          <a:blip r:embed="rId2" cstate="print"/>
          <a:srcRect/>
          <a:stretch>
            <a:fillRect/>
          </a:stretch>
        </p:blipFill>
        <p:spPr bwMode="auto">
          <a:xfrm>
            <a:off x="323850" y="6253163"/>
            <a:ext cx="1619250" cy="344487"/>
          </a:xfrm>
          <a:prstGeom prst="rect">
            <a:avLst/>
          </a:prstGeom>
          <a:noFill/>
        </p:spPr>
      </p:pic>
      <p:sp>
        <p:nvSpPr>
          <p:cNvPr id="9" name="Rectangle 11"/>
          <p:cNvSpPr>
            <a:spLocks noChangeArrowheads="1"/>
          </p:cNvSpPr>
          <p:nvPr userDrawn="1"/>
        </p:nvSpPr>
        <p:spPr bwMode="auto">
          <a:xfrm>
            <a:off x="-1" y="0"/>
            <a:ext cx="4068000" cy="2268000"/>
          </a:xfrm>
          <a:prstGeom prst="rect">
            <a:avLst/>
          </a:prstGeom>
          <a:solidFill>
            <a:schemeClr val="accent1"/>
          </a:solidFill>
          <a:ln w="9525">
            <a:noFill/>
            <a:miter lim="800000"/>
            <a:headEnd/>
            <a:tailEnd/>
          </a:ln>
          <a:effectLst/>
        </p:spPr>
        <p:txBody>
          <a:bodyPr wrap="none"/>
          <a:lstStyle/>
          <a:p>
            <a:pPr algn="r">
              <a:lnSpc>
                <a:spcPts val="1400"/>
              </a:lnSpc>
            </a:pPr>
            <a:r>
              <a:rPr lang="sv-SE" sz="1000"/>
              <a:t> </a:t>
            </a:r>
            <a:endParaRPr lang="sv-SE" sz="2400">
              <a:latin typeface="Times New Roman" pitchFamily="18" charset="0"/>
            </a:endParaRPr>
          </a:p>
        </p:txBody>
      </p:sp>
    </p:spTree>
  </p:cSld>
  <p:clrMapOvr>
    <a:masterClrMapping/>
  </p:clrMapOvr>
  <p:extLst>
    <p:ext uri="{DCECCB84-F9BA-43D5-87BE-67443E8EF086}">
      <p15:sldGuideLst xmlns:p15="http://schemas.microsoft.com/office/powerpoint/2012/main">
        <p15:guide id="1" orient="horz" pos="143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4B022CF4-6C19-4A3A-BC03-E4C52FDFA96C}" type="slidenum">
              <a:rPr lang="sv-SE"/>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94800" y="403200"/>
            <a:ext cx="10800000" cy="1152000"/>
          </a:xfrm>
        </p:spPr>
        <p:txBody>
          <a:bodyPr/>
          <a:lstStyle/>
          <a:p>
            <a:r>
              <a:rPr lang="sv-SE" dirty="0"/>
              <a:t>Klicka här för att ändra format</a:t>
            </a:r>
          </a:p>
        </p:txBody>
      </p:sp>
      <p:sp>
        <p:nvSpPr>
          <p:cNvPr id="3" name="Platshållare för innehåll 2"/>
          <p:cNvSpPr>
            <a:spLocks noGrp="1"/>
          </p:cNvSpPr>
          <p:nvPr>
            <p:ph sz="half" idx="1"/>
          </p:nvPr>
        </p:nvSpPr>
        <p:spPr>
          <a:xfrm>
            <a:off x="694800" y="1773238"/>
            <a:ext cx="52920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6203950" y="1773238"/>
            <a:ext cx="53064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81A842FB-563A-4F48-97E8-6486700E14E5}" type="slidenum">
              <a:rPr lang="sv-SE"/>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bildnummer 3"/>
          <p:cNvSpPr>
            <a:spLocks noGrp="1"/>
          </p:cNvSpPr>
          <p:nvPr>
            <p:ph type="sldNum" sz="quarter" idx="11"/>
          </p:nvPr>
        </p:nvSpPr>
        <p:spPr/>
        <p:txBody>
          <a:bodyPr/>
          <a:lstStyle>
            <a:lvl1pPr>
              <a:defRPr/>
            </a:lvl1pPr>
          </a:lstStyle>
          <a:p>
            <a:fld id="{3208601C-223C-4704-9DD8-968F10FCE3EF}" type="slidenum">
              <a:rPr lang="sv-SE"/>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94800" y="403200"/>
            <a:ext cx="10800000" cy="1152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bakgrundsrubriken</a:t>
            </a:r>
          </a:p>
        </p:txBody>
      </p:sp>
      <p:sp>
        <p:nvSpPr>
          <p:cNvPr id="1027" name="Rectangle 3"/>
          <p:cNvSpPr>
            <a:spLocks noGrp="1" noChangeArrowheads="1"/>
          </p:cNvSpPr>
          <p:nvPr>
            <p:ph type="body" idx="1"/>
          </p:nvPr>
        </p:nvSpPr>
        <p:spPr bwMode="auto">
          <a:xfrm>
            <a:off x="694800" y="1773238"/>
            <a:ext cx="10800000" cy="4176712"/>
          </a:xfrm>
          <a:prstGeom prst="rect">
            <a:avLst/>
          </a:prstGeom>
          <a:solidFill>
            <a:schemeClr val="accent1">
              <a:alpha val="20000"/>
            </a:schemeClr>
          </a:solidFill>
          <a:ln w="9525">
            <a:noFill/>
            <a:miter lim="800000"/>
            <a:headEnd/>
            <a:tailEnd/>
          </a:ln>
          <a:effectLst/>
        </p:spPr>
        <p:txBody>
          <a:bodyPr vert="horz" wrap="square" lIns="180000" tIns="180000" rIns="180000" bIns="10800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1040" name="Rectangle 16"/>
          <p:cNvSpPr>
            <a:spLocks noGrp="1" noChangeArrowheads="1"/>
          </p:cNvSpPr>
          <p:nvPr>
            <p:ph type="dt" sz="half" idx="2"/>
          </p:nvPr>
        </p:nvSpPr>
        <p:spPr bwMode="auto">
          <a:xfrm>
            <a:off x="4265084" y="6164263"/>
            <a:ext cx="2540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endParaRPr lang="sv-SE"/>
          </a:p>
        </p:txBody>
      </p:sp>
      <p:sp>
        <p:nvSpPr>
          <p:cNvPr id="1041" name="Rectangle 17"/>
          <p:cNvSpPr>
            <a:spLocks noGrp="1" noChangeArrowheads="1"/>
          </p:cNvSpPr>
          <p:nvPr>
            <p:ph type="sldNum" sz="quarter" idx="4"/>
          </p:nvPr>
        </p:nvSpPr>
        <p:spPr bwMode="auto">
          <a:xfrm>
            <a:off x="9499600" y="6164263"/>
            <a:ext cx="23622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679C96E5-2C98-4EAF-A68C-B4C04A74483A}" type="slidenum">
              <a:rPr lang="sv-SE"/>
              <a:pPr/>
              <a:t>‹#›</a:t>
            </a:fld>
            <a:endParaRPr lang="sv-SE"/>
          </a:p>
        </p:txBody>
      </p:sp>
      <p:pic>
        <p:nvPicPr>
          <p:cNvPr id="7" name="Picture 12" descr="ligg"/>
          <p:cNvPicPr>
            <a:picLocks noChangeAspect="1" noChangeArrowheads="1"/>
          </p:cNvPicPr>
          <p:nvPr userDrawn="1"/>
        </p:nvPicPr>
        <p:blipFill>
          <a:blip r:embed="rId7" cstate="print"/>
          <a:srcRect/>
          <a:stretch>
            <a:fillRect/>
          </a:stretch>
        </p:blipFill>
        <p:spPr bwMode="auto">
          <a:xfrm>
            <a:off x="323850" y="6253163"/>
            <a:ext cx="1619250" cy="34448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6" r:id="rId2"/>
    <p:sldLayoutId id="2147483658" r:id="rId3"/>
    <p:sldLayoutId id="2147483660" r:id="rId4"/>
    <p:sldLayoutId id="2147483661" r:id="rId5"/>
  </p:sldLayoutIdLst>
  <p:txStyles>
    <p:titleStyle>
      <a:lvl1pPr algn="l" rtl="0" eaLnBrk="1" fontAlgn="base" hangingPunct="1">
        <a:lnSpc>
          <a:spcPts val="4600"/>
        </a:lnSpc>
        <a:spcBef>
          <a:spcPct val="0"/>
        </a:spcBef>
        <a:spcAft>
          <a:spcPct val="0"/>
        </a:spcAft>
        <a:defRPr sz="4000" b="0">
          <a:solidFill>
            <a:schemeClr val="tx2"/>
          </a:solidFill>
          <a:latin typeface="+mj-lt"/>
          <a:ea typeface="+mj-ea"/>
          <a:cs typeface="+mj-cs"/>
        </a:defRPr>
      </a:lvl1pPr>
      <a:lvl2pPr algn="l" rtl="0" eaLnBrk="1" fontAlgn="base" hangingPunct="1">
        <a:lnSpc>
          <a:spcPts val="4000"/>
        </a:lnSpc>
        <a:spcBef>
          <a:spcPct val="0"/>
        </a:spcBef>
        <a:spcAft>
          <a:spcPct val="0"/>
        </a:spcAft>
        <a:defRPr sz="3600" b="1">
          <a:solidFill>
            <a:schemeClr val="tx2"/>
          </a:solidFill>
          <a:latin typeface="Arial" charset="0"/>
        </a:defRPr>
      </a:lvl2pPr>
      <a:lvl3pPr algn="l" rtl="0" eaLnBrk="1" fontAlgn="base" hangingPunct="1">
        <a:lnSpc>
          <a:spcPts val="4000"/>
        </a:lnSpc>
        <a:spcBef>
          <a:spcPct val="0"/>
        </a:spcBef>
        <a:spcAft>
          <a:spcPct val="0"/>
        </a:spcAft>
        <a:defRPr sz="3600" b="1">
          <a:solidFill>
            <a:schemeClr val="tx2"/>
          </a:solidFill>
          <a:latin typeface="Arial" charset="0"/>
        </a:defRPr>
      </a:lvl3pPr>
      <a:lvl4pPr algn="l" rtl="0" eaLnBrk="1" fontAlgn="base" hangingPunct="1">
        <a:lnSpc>
          <a:spcPts val="4000"/>
        </a:lnSpc>
        <a:spcBef>
          <a:spcPct val="0"/>
        </a:spcBef>
        <a:spcAft>
          <a:spcPct val="0"/>
        </a:spcAft>
        <a:defRPr sz="3600" b="1">
          <a:solidFill>
            <a:schemeClr val="tx2"/>
          </a:solidFill>
          <a:latin typeface="Arial" charset="0"/>
        </a:defRPr>
      </a:lvl4pPr>
      <a:lvl5pPr algn="l" rtl="0" eaLnBrk="1" fontAlgn="base" hangingPunct="1">
        <a:lnSpc>
          <a:spcPts val="4000"/>
        </a:lnSpc>
        <a:spcBef>
          <a:spcPct val="0"/>
        </a:spcBef>
        <a:spcAft>
          <a:spcPct val="0"/>
        </a:spcAft>
        <a:defRPr sz="3600" b="1">
          <a:solidFill>
            <a:schemeClr val="tx2"/>
          </a:solidFill>
          <a:latin typeface="Arial" charset="0"/>
        </a:defRPr>
      </a:lvl5pPr>
      <a:lvl6pPr marL="457200" algn="l" rtl="0" eaLnBrk="1" fontAlgn="base" hangingPunct="1">
        <a:lnSpc>
          <a:spcPts val="4000"/>
        </a:lnSpc>
        <a:spcBef>
          <a:spcPct val="0"/>
        </a:spcBef>
        <a:spcAft>
          <a:spcPct val="0"/>
        </a:spcAft>
        <a:defRPr sz="3600" b="1">
          <a:solidFill>
            <a:schemeClr val="tx2"/>
          </a:solidFill>
          <a:latin typeface="Arial" charset="0"/>
        </a:defRPr>
      </a:lvl6pPr>
      <a:lvl7pPr marL="914400" algn="l" rtl="0" eaLnBrk="1" fontAlgn="base" hangingPunct="1">
        <a:lnSpc>
          <a:spcPts val="4000"/>
        </a:lnSpc>
        <a:spcBef>
          <a:spcPct val="0"/>
        </a:spcBef>
        <a:spcAft>
          <a:spcPct val="0"/>
        </a:spcAft>
        <a:defRPr sz="3600" b="1">
          <a:solidFill>
            <a:schemeClr val="tx2"/>
          </a:solidFill>
          <a:latin typeface="Arial" charset="0"/>
        </a:defRPr>
      </a:lvl7pPr>
      <a:lvl8pPr marL="1371600" algn="l" rtl="0" eaLnBrk="1" fontAlgn="base" hangingPunct="1">
        <a:lnSpc>
          <a:spcPts val="4000"/>
        </a:lnSpc>
        <a:spcBef>
          <a:spcPct val="0"/>
        </a:spcBef>
        <a:spcAft>
          <a:spcPct val="0"/>
        </a:spcAft>
        <a:defRPr sz="3600" b="1">
          <a:solidFill>
            <a:schemeClr val="tx2"/>
          </a:solidFill>
          <a:latin typeface="Arial" charset="0"/>
        </a:defRPr>
      </a:lvl8pPr>
      <a:lvl9pPr marL="1828800" algn="l" rtl="0" eaLnBrk="1" fontAlgn="base" hangingPunct="1">
        <a:lnSpc>
          <a:spcPts val="4000"/>
        </a:lnSpc>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40000"/>
        </a:spcBef>
        <a:spcAft>
          <a:spcPct val="0"/>
        </a:spcAft>
        <a:buChar char="•"/>
        <a:defRPr sz="2800">
          <a:solidFill>
            <a:schemeClr val="tx1"/>
          </a:solidFill>
          <a:latin typeface="+mn-lt"/>
          <a:ea typeface="+mn-ea"/>
          <a:cs typeface="+mn-cs"/>
        </a:defRPr>
      </a:lvl1pPr>
      <a:lvl2pPr marL="698500" indent="-354013" algn="l" rtl="0" eaLnBrk="1" fontAlgn="base" hangingPunct="1">
        <a:spcBef>
          <a:spcPct val="40000"/>
        </a:spcBef>
        <a:spcAft>
          <a:spcPct val="0"/>
        </a:spcAft>
        <a:buChar char="–"/>
        <a:defRPr sz="2600">
          <a:solidFill>
            <a:schemeClr val="tx1"/>
          </a:solidFill>
          <a:latin typeface="+mn-lt"/>
        </a:defRPr>
      </a:lvl2pPr>
      <a:lvl3pPr marL="963613" indent="-263525" algn="l" rtl="0" eaLnBrk="1" fontAlgn="base" hangingPunct="1">
        <a:spcBef>
          <a:spcPct val="40000"/>
        </a:spcBef>
        <a:spcAft>
          <a:spcPct val="0"/>
        </a:spcAft>
        <a:buChar char="•"/>
        <a:defRPr sz="2400">
          <a:solidFill>
            <a:schemeClr val="tx1"/>
          </a:solidFill>
          <a:latin typeface="+mn-lt"/>
        </a:defRPr>
      </a:lvl3pPr>
      <a:lvl4pPr marL="1214438" indent="-249238" algn="l" rtl="0" eaLnBrk="1" fontAlgn="base" hangingPunct="1">
        <a:spcBef>
          <a:spcPct val="40000"/>
        </a:spcBef>
        <a:spcAft>
          <a:spcPct val="0"/>
        </a:spcAft>
        <a:buChar char="-"/>
        <a:defRPr sz="2200">
          <a:solidFill>
            <a:schemeClr val="tx1"/>
          </a:solidFill>
          <a:latin typeface="+mn-lt"/>
        </a:defRPr>
      </a:lvl4pPr>
      <a:lvl5pPr marL="2057400" indent="-228600" algn="l" rtl="0" eaLnBrk="1" fontAlgn="base" hangingPunct="1">
        <a:spcBef>
          <a:spcPct val="20000"/>
        </a:spcBef>
        <a:spcAft>
          <a:spcPct val="0"/>
        </a:spcAft>
        <a:buChar char="»"/>
        <a:defRPr sz="1000">
          <a:solidFill>
            <a:schemeClr val="tx1"/>
          </a:solidFill>
          <a:latin typeface="+mn-lt"/>
        </a:defRPr>
      </a:lvl5pPr>
      <a:lvl6pPr marL="2514600" indent="-228600" algn="l" rtl="0" eaLnBrk="1" fontAlgn="base" hangingPunct="1">
        <a:spcBef>
          <a:spcPct val="20000"/>
        </a:spcBef>
        <a:spcAft>
          <a:spcPct val="0"/>
        </a:spcAft>
        <a:buChar char="»"/>
        <a:defRPr sz="1000">
          <a:solidFill>
            <a:schemeClr val="tx1"/>
          </a:solidFill>
          <a:latin typeface="+mn-lt"/>
        </a:defRPr>
      </a:lvl6pPr>
      <a:lvl7pPr marL="2971800" indent="-228600" algn="l" rtl="0" eaLnBrk="1" fontAlgn="base" hangingPunct="1">
        <a:spcBef>
          <a:spcPct val="20000"/>
        </a:spcBef>
        <a:spcAft>
          <a:spcPct val="0"/>
        </a:spcAft>
        <a:buChar char="»"/>
        <a:defRPr sz="1000">
          <a:solidFill>
            <a:schemeClr val="tx1"/>
          </a:solidFill>
          <a:latin typeface="+mn-lt"/>
        </a:defRPr>
      </a:lvl7pPr>
      <a:lvl8pPr marL="3429000" indent="-228600" algn="l" rtl="0" eaLnBrk="1" fontAlgn="base" hangingPunct="1">
        <a:spcBef>
          <a:spcPct val="20000"/>
        </a:spcBef>
        <a:spcAft>
          <a:spcPct val="0"/>
        </a:spcAft>
        <a:buChar char="»"/>
        <a:defRPr sz="1000">
          <a:solidFill>
            <a:schemeClr val="tx1"/>
          </a:solidFill>
          <a:latin typeface="+mn-lt"/>
        </a:defRPr>
      </a:lvl8pPr>
      <a:lvl9pPr marL="3886200" indent="-228600" algn="l" rtl="0" eaLnBrk="1" fontAlgn="base" hangingPunct="1">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694800" y="403200"/>
            <a:ext cx="10800000" cy="1152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bakgrundsrubriken</a:t>
            </a:r>
          </a:p>
        </p:txBody>
      </p:sp>
      <p:sp>
        <p:nvSpPr>
          <p:cNvPr id="51203" name="Rectangle 3"/>
          <p:cNvSpPr>
            <a:spLocks noGrp="1" noChangeArrowheads="1"/>
          </p:cNvSpPr>
          <p:nvPr>
            <p:ph type="body" idx="1"/>
          </p:nvPr>
        </p:nvSpPr>
        <p:spPr bwMode="auto">
          <a:xfrm>
            <a:off x="694800" y="1773238"/>
            <a:ext cx="10800000" cy="41767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51205" name="Rectangle 5"/>
          <p:cNvSpPr>
            <a:spLocks noGrp="1" noChangeArrowheads="1"/>
          </p:cNvSpPr>
          <p:nvPr>
            <p:ph type="dt" sz="half" idx="2"/>
          </p:nvPr>
        </p:nvSpPr>
        <p:spPr bwMode="auto">
          <a:xfrm>
            <a:off x="4265084" y="6164263"/>
            <a:ext cx="2540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endParaRPr lang="sv-SE"/>
          </a:p>
        </p:txBody>
      </p:sp>
      <p:sp>
        <p:nvSpPr>
          <p:cNvPr id="51206" name="Rectangle 6"/>
          <p:cNvSpPr>
            <a:spLocks noGrp="1" noChangeArrowheads="1"/>
          </p:cNvSpPr>
          <p:nvPr>
            <p:ph type="sldNum" sz="quarter" idx="4"/>
          </p:nvPr>
        </p:nvSpPr>
        <p:spPr bwMode="auto">
          <a:xfrm>
            <a:off x="9499600" y="6164263"/>
            <a:ext cx="23622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4FB244A4-5FAB-41E7-8F13-75565648FC8E}" type="slidenum">
              <a:rPr lang="sv-SE"/>
              <a:pPr/>
              <a:t>‹#›</a:t>
            </a:fld>
            <a:endParaRPr lang="sv-SE"/>
          </a:p>
        </p:txBody>
      </p:sp>
      <p:pic>
        <p:nvPicPr>
          <p:cNvPr id="7" name="Picture 12" descr="ligg"/>
          <p:cNvPicPr>
            <a:picLocks noChangeAspect="1" noChangeArrowheads="1"/>
          </p:cNvPicPr>
          <p:nvPr userDrawn="1"/>
        </p:nvPicPr>
        <p:blipFill>
          <a:blip r:embed="rId7" cstate="print"/>
          <a:srcRect/>
          <a:stretch>
            <a:fillRect/>
          </a:stretch>
        </p:blipFill>
        <p:spPr bwMode="auto">
          <a:xfrm>
            <a:off x="323850" y="6253163"/>
            <a:ext cx="1619250" cy="344487"/>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66" r:id="rId2"/>
    <p:sldLayoutId id="2147483668" r:id="rId3"/>
    <p:sldLayoutId id="2147483670" r:id="rId4"/>
    <p:sldLayoutId id="2147483671" r:id="rId5"/>
  </p:sldLayoutIdLst>
  <p:txStyles>
    <p:titleStyle>
      <a:lvl1pPr algn="l" rtl="0" fontAlgn="base">
        <a:lnSpc>
          <a:spcPts val="4600"/>
        </a:lnSpc>
        <a:spcBef>
          <a:spcPct val="0"/>
        </a:spcBef>
        <a:spcAft>
          <a:spcPct val="0"/>
        </a:spcAft>
        <a:defRPr sz="4000" b="0">
          <a:solidFill>
            <a:schemeClr val="tx2"/>
          </a:solidFill>
          <a:latin typeface="+mj-lt"/>
          <a:ea typeface="+mj-ea"/>
          <a:cs typeface="+mj-cs"/>
        </a:defRPr>
      </a:lvl1pPr>
      <a:lvl2pPr algn="l" rtl="0" fontAlgn="base">
        <a:lnSpc>
          <a:spcPts val="4000"/>
        </a:lnSpc>
        <a:spcBef>
          <a:spcPct val="0"/>
        </a:spcBef>
        <a:spcAft>
          <a:spcPct val="0"/>
        </a:spcAft>
        <a:defRPr sz="3600" b="1">
          <a:solidFill>
            <a:schemeClr val="tx2"/>
          </a:solidFill>
          <a:latin typeface="Arial" charset="0"/>
        </a:defRPr>
      </a:lvl2pPr>
      <a:lvl3pPr algn="l" rtl="0" fontAlgn="base">
        <a:lnSpc>
          <a:spcPts val="4000"/>
        </a:lnSpc>
        <a:spcBef>
          <a:spcPct val="0"/>
        </a:spcBef>
        <a:spcAft>
          <a:spcPct val="0"/>
        </a:spcAft>
        <a:defRPr sz="3600" b="1">
          <a:solidFill>
            <a:schemeClr val="tx2"/>
          </a:solidFill>
          <a:latin typeface="Arial" charset="0"/>
        </a:defRPr>
      </a:lvl3pPr>
      <a:lvl4pPr algn="l" rtl="0" fontAlgn="base">
        <a:lnSpc>
          <a:spcPts val="4000"/>
        </a:lnSpc>
        <a:spcBef>
          <a:spcPct val="0"/>
        </a:spcBef>
        <a:spcAft>
          <a:spcPct val="0"/>
        </a:spcAft>
        <a:defRPr sz="3600" b="1">
          <a:solidFill>
            <a:schemeClr val="tx2"/>
          </a:solidFill>
          <a:latin typeface="Arial" charset="0"/>
        </a:defRPr>
      </a:lvl4pPr>
      <a:lvl5pPr algn="l" rtl="0" fontAlgn="base">
        <a:lnSpc>
          <a:spcPts val="4000"/>
        </a:lnSpc>
        <a:spcBef>
          <a:spcPct val="0"/>
        </a:spcBef>
        <a:spcAft>
          <a:spcPct val="0"/>
        </a:spcAft>
        <a:defRPr sz="3600" b="1">
          <a:solidFill>
            <a:schemeClr val="tx2"/>
          </a:solidFill>
          <a:latin typeface="Arial" charset="0"/>
        </a:defRPr>
      </a:lvl5pPr>
      <a:lvl6pPr marL="457200" algn="l" rtl="0" fontAlgn="base">
        <a:lnSpc>
          <a:spcPts val="4000"/>
        </a:lnSpc>
        <a:spcBef>
          <a:spcPct val="0"/>
        </a:spcBef>
        <a:spcAft>
          <a:spcPct val="0"/>
        </a:spcAft>
        <a:defRPr sz="3600" b="1">
          <a:solidFill>
            <a:schemeClr val="tx2"/>
          </a:solidFill>
          <a:latin typeface="Arial" charset="0"/>
        </a:defRPr>
      </a:lvl6pPr>
      <a:lvl7pPr marL="914400" algn="l" rtl="0" fontAlgn="base">
        <a:lnSpc>
          <a:spcPts val="4000"/>
        </a:lnSpc>
        <a:spcBef>
          <a:spcPct val="0"/>
        </a:spcBef>
        <a:spcAft>
          <a:spcPct val="0"/>
        </a:spcAft>
        <a:defRPr sz="3600" b="1">
          <a:solidFill>
            <a:schemeClr val="tx2"/>
          </a:solidFill>
          <a:latin typeface="Arial" charset="0"/>
        </a:defRPr>
      </a:lvl7pPr>
      <a:lvl8pPr marL="1371600" algn="l" rtl="0" fontAlgn="base">
        <a:lnSpc>
          <a:spcPts val="4000"/>
        </a:lnSpc>
        <a:spcBef>
          <a:spcPct val="0"/>
        </a:spcBef>
        <a:spcAft>
          <a:spcPct val="0"/>
        </a:spcAft>
        <a:defRPr sz="3600" b="1">
          <a:solidFill>
            <a:schemeClr val="tx2"/>
          </a:solidFill>
          <a:latin typeface="Arial" charset="0"/>
        </a:defRPr>
      </a:lvl8pPr>
      <a:lvl9pPr marL="1828800" algn="l" rtl="0" fontAlgn="base">
        <a:lnSpc>
          <a:spcPts val="4000"/>
        </a:lnSpc>
        <a:spcBef>
          <a:spcPct val="0"/>
        </a:spcBef>
        <a:spcAft>
          <a:spcPct val="0"/>
        </a:spcAft>
        <a:defRPr sz="3600" b="1">
          <a:solidFill>
            <a:schemeClr val="tx2"/>
          </a:solidFill>
          <a:latin typeface="Arial" charset="0"/>
        </a:defRPr>
      </a:lvl9pPr>
    </p:titleStyle>
    <p:bodyStyle>
      <a:lvl1pPr marL="342900" indent="-342900" algn="l" rtl="0" fontAlgn="base">
        <a:spcBef>
          <a:spcPct val="40000"/>
        </a:spcBef>
        <a:spcAft>
          <a:spcPct val="0"/>
        </a:spcAft>
        <a:buChar char="•"/>
        <a:defRPr sz="2800">
          <a:solidFill>
            <a:schemeClr val="tx1"/>
          </a:solidFill>
          <a:latin typeface="+mn-lt"/>
          <a:ea typeface="+mn-ea"/>
          <a:cs typeface="+mn-cs"/>
        </a:defRPr>
      </a:lvl1pPr>
      <a:lvl2pPr marL="698500" indent="-354013" algn="l" rtl="0" fontAlgn="base">
        <a:spcBef>
          <a:spcPct val="40000"/>
        </a:spcBef>
        <a:spcAft>
          <a:spcPct val="0"/>
        </a:spcAft>
        <a:buChar char="–"/>
        <a:defRPr sz="2600">
          <a:solidFill>
            <a:schemeClr val="tx1"/>
          </a:solidFill>
          <a:latin typeface="+mn-lt"/>
        </a:defRPr>
      </a:lvl2pPr>
      <a:lvl3pPr marL="963613" indent="-263525" algn="l" rtl="0" fontAlgn="base">
        <a:spcBef>
          <a:spcPct val="40000"/>
        </a:spcBef>
        <a:spcAft>
          <a:spcPct val="0"/>
        </a:spcAft>
        <a:buChar char="•"/>
        <a:defRPr sz="2400">
          <a:solidFill>
            <a:schemeClr val="tx1"/>
          </a:solidFill>
          <a:latin typeface="+mn-lt"/>
        </a:defRPr>
      </a:lvl3pPr>
      <a:lvl4pPr marL="1214438" indent="-249238" algn="l" rtl="0" fontAlgn="base">
        <a:spcBef>
          <a:spcPct val="40000"/>
        </a:spcBef>
        <a:spcAft>
          <a:spcPct val="0"/>
        </a:spcAft>
        <a:buChar char="-"/>
        <a:defRPr sz="2200">
          <a:solidFill>
            <a:schemeClr val="tx1"/>
          </a:solidFill>
          <a:latin typeface="+mn-lt"/>
        </a:defRPr>
      </a:lvl4pPr>
      <a:lvl5pPr marL="2057400" indent="-228600" algn="l" rtl="0" fontAlgn="base">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4655840" y="627818"/>
            <a:ext cx="5715000" cy="2055812"/>
          </a:xfrm>
        </p:spPr>
        <p:txBody>
          <a:bodyPr/>
          <a:lstStyle/>
          <a:p>
            <a:r>
              <a:rPr lang="sv-SE" dirty="0"/>
              <a:t>Energimyndighetens kurs för tillsynsmyndigheter</a:t>
            </a:r>
            <a:br>
              <a:rPr lang="sv-SE" dirty="0"/>
            </a:br>
            <a:endParaRPr lang="sv-SE" dirty="0"/>
          </a:p>
        </p:txBody>
      </p:sp>
      <p:sp>
        <p:nvSpPr>
          <p:cNvPr id="45059" name="Rectangle 3"/>
          <p:cNvSpPr>
            <a:spLocks noGrp="1" noChangeArrowheads="1"/>
          </p:cNvSpPr>
          <p:nvPr>
            <p:ph type="subTitle" idx="1"/>
          </p:nvPr>
        </p:nvSpPr>
        <p:spPr/>
        <p:txBody>
          <a:bodyPr/>
          <a:lstStyle/>
          <a:p>
            <a:r>
              <a:rPr lang="sv-SE" dirty="0"/>
              <a:t>Eva-Britt Eklöf Petrusson</a:t>
            </a:r>
          </a:p>
          <a:p>
            <a:r>
              <a:rPr lang="sv-SE" dirty="0"/>
              <a:t>Kristina Landfors </a:t>
            </a:r>
          </a:p>
        </p:txBody>
      </p:sp>
    </p:spTree>
    <p:extLst>
      <p:ext uri="{BB962C8B-B14F-4D97-AF65-F5344CB8AC3E}">
        <p14:creationId xmlns:p14="http://schemas.microsoft.com/office/powerpoint/2010/main" val="3977432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Energy </a:t>
            </a:r>
            <a:r>
              <a:rPr lang="sv-SE" sz="3200" dirty="0" err="1"/>
              <a:t>efficiency</a:t>
            </a:r>
            <a:endParaRPr lang="sv-SE" sz="3200" dirty="0"/>
          </a:p>
        </p:txBody>
      </p:sp>
      <p:sp>
        <p:nvSpPr>
          <p:cNvPr id="3" name="Platshållare för innehåll 2"/>
          <p:cNvSpPr>
            <a:spLocks noGrp="1"/>
          </p:cNvSpPr>
          <p:nvPr>
            <p:ph idx="1"/>
          </p:nvPr>
        </p:nvSpPr>
        <p:spPr/>
        <p:txBody>
          <a:bodyPr/>
          <a:lstStyle/>
          <a:p>
            <a:r>
              <a:rPr lang="sv-SE" dirty="0"/>
              <a:t>Ett exempel på en horisontell BREF är ”Energy </a:t>
            </a:r>
            <a:r>
              <a:rPr lang="sv-SE" dirty="0" err="1"/>
              <a:t>efficiency</a:t>
            </a:r>
            <a:r>
              <a:rPr lang="sv-SE" dirty="0"/>
              <a:t>” (ENE BREF) som antogs 2009</a:t>
            </a:r>
          </a:p>
          <a:p>
            <a:r>
              <a:rPr lang="sv-SE" dirty="0"/>
              <a:t>Denna BREF ska slås ihop med ”Industrial </a:t>
            </a:r>
            <a:r>
              <a:rPr lang="sv-SE" dirty="0" err="1"/>
              <a:t>cooling</a:t>
            </a:r>
            <a:r>
              <a:rPr lang="sv-SE" dirty="0"/>
              <a:t> systems” och få namnet ”</a:t>
            </a:r>
            <a:r>
              <a:rPr lang="sv-SE" dirty="0" err="1"/>
              <a:t>Resource</a:t>
            </a:r>
            <a:r>
              <a:rPr lang="sv-SE" dirty="0"/>
              <a:t> </a:t>
            </a:r>
            <a:r>
              <a:rPr lang="sv-SE" dirty="0" err="1"/>
              <a:t>efficiency</a:t>
            </a:r>
            <a:r>
              <a:rPr lang="sv-SE" dirty="0"/>
              <a:t>”</a:t>
            </a:r>
          </a:p>
          <a:p>
            <a:r>
              <a:rPr lang="sv-SE" dirty="0"/>
              <a:t>Oklar tidplan för när det kommer en ny BREF</a:t>
            </a:r>
          </a:p>
          <a:p>
            <a:pPr marL="0" indent="0">
              <a:buNone/>
            </a:pPr>
            <a:endParaRPr lang="sv-SE" dirty="0"/>
          </a:p>
        </p:txBody>
      </p:sp>
    </p:spTree>
    <p:extLst>
      <p:ext uri="{BB962C8B-B14F-4D97-AF65-F5344CB8AC3E}">
        <p14:creationId xmlns:p14="http://schemas.microsoft.com/office/powerpoint/2010/main" val="3789465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Vilka krav ställs?</a:t>
            </a:r>
          </a:p>
        </p:txBody>
      </p:sp>
      <p:sp>
        <p:nvSpPr>
          <p:cNvPr id="3" name="Platshållare för innehåll 2"/>
          <p:cNvSpPr>
            <a:spLocks noGrp="1"/>
          </p:cNvSpPr>
          <p:nvPr>
            <p:ph idx="1"/>
          </p:nvPr>
        </p:nvSpPr>
        <p:spPr/>
        <p:txBody>
          <a:bodyPr/>
          <a:lstStyle/>
          <a:p>
            <a:r>
              <a:rPr lang="sv-SE" dirty="0"/>
              <a:t>ENE BREF ställer inte krav på några specifika åtgärder eller liknande</a:t>
            </a:r>
          </a:p>
          <a:p>
            <a:r>
              <a:rPr lang="sv-SE" dirty="0"/>
              <a:t>ENE BREF är mer inriktad på att ett systematiskt arbete ska bedrivas jfr energiledningssystem</a:t>
            </a:r>
          </a:p>
          <a:p>
            <a:r>
              <a:rPr lang="sv-SE" dirty="0"/>
              <a:t>Däremot kan det finnas specifika krav i de branschvisa vertikala </a:t>
            </a:r>
            <a:r>
              <a:rPr lang="sv-SE" dirty="0" err="1"/>
              <a:t>BREF:arna</a:t>
            </a:r>
            <a:endParaRPr lang="sv-SE" dirty="0"/>
          </a:p>
        </p:txBody>
      </p:sp>
    </p:spTree>
    <p:extLst>
      <p:ext uri="{BB962C8B-B14F-4D97-AF65-F5344CB8AC3E}">
        <p14:creationId xmlns:p14="http://schemas.microsoft.com/office/powerpoint/2010/main" val="3626598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ubrik 1"/>
          <p:cNvSpPr>
            <a:spLocks noGrp="1"/>
          </p:cNvSpPr>
          <p:nvPr>
            <p:ph type="title"/>
          </p:nvPr>
        </p:nvSpPr>
        <p:spPr/>
        <p:txBody>
          <a:bodyPr/>
          <a:lstStyle/>
          <a:p>
            <a:r>
              <a:rPr lang="sv-SE" sz="3200" dirty="0"/>
              <a:t>Kretslopps- och hushållningsprincipen 2 kap. 5 § miljöbalken</a:t>
            </a:r>
          </a:p>
        </p:txBody>
      </p:sp>
      <p:sp>
        <p:nvSpPr>
          <p:cNvPr id="3" name="Platshållare för innehåll 2"/>
          <p:cNvSpPr>
            <a:spLocks noGrp="1"/>
          </p:cNvSpPr>
          <p:nvPr>
            <p:ph idx="1"/>
          </p:nvPr>
        </p:nvSpPr>
        <p:spPr/>
        <p:txBody>
          <a:bodyPr/>
          <a:lstStyle/>
          <a:p>
            <a:pPr marL="0" indent="0">
              <a:lnSpc>
                <a:spcPct val="100000"/>
              </a:lnSpc>
              <a:spcBef>
                <a:spcPct val="50000"/>
              </a:spcBef>
              <a:defRPr/>
            </a:pPr>
            <a:endParaRPr lang="sv-SE" sz="2000" dirty="0">
              <a:solidFill>
                <a:srgbClr val="545861"/>
              </a:solidFill>
            </a:endParaRPr>
          </a:p>
          <a:p>
            <a:pPr marL="0" indent="0">
              <a:lnSpc>
                <a:spcPct val="100000"/>
              </a:lnSpc>
              <a:spcBef>
                <a:spcPct val="50000"/>
              </a:spcBef>
              <a:buNone/>
              <a:defRPr/>
            </a:pPr>
            <a:r>
              <a:rPr lang="sv-SE" dirty="0">
                <a:solidFill>
                  <a:srgbClr val="545861"/>
                </a:solidFill>
              </a:rPr>
              <a:t>Alla som bedriver en verksamhet eller vidtar en åtgärd ska </a:t>
            </a:r>
            <a:r>
              <a:rPr lang="sv-SE" b="1" i="1" dirty="0">
                <a:solidFill>
                  <a:srgbClr val="FF0000"/>
                </a:solidFill>
              </a:rPr>
              <a:t>hushålla med </a:t>
            </a:r>
            <a:r>
              <a:rPr lang="sv-SE" dirty="0">
                <a:solidFill>
                  <a:srgbClr val="FF0000"/>
                </a:solidFill>
              </a:rPr>
              <a:t>råvaror och</a:t>
            </a:r>
            <a:r>
              <a:rPr lang="sv-SE" b="1" dirty="0">
                <a:solidFill>
                  <a:srgbClr val="FF0000"/>
                </a:solidFill>
              </a:rPr>
              <a:t> </a:t>
            </a:r>
            <a:r>
              <a:rPr lang="sv-SE" b="1" i="1" dirty="0">
                <a:solidFill>
                  <a:srgbClr val="FF0000"/>
                </a:solidFill>
              </a:rPr>
              <a:t>energi</a:t>
            </a:r>
            <a:r>
              <a:rPr lang="sv-SE" b="1" dirty="0">
                <a:solidFill>
                  <a:srgbClr val="545861"/>
                </a:solidFill>
              </a:rPr>
              <a:t> </a:t>
            </a:r>
            <a:r>
              <a:rPr lang="sv-SE" dirty="0">
                <a:solidFill>
                  <a:srgbClr val="545861"/>
                </a:solidFill>
              </a:rPr>
              <a:t>samt utnyttja möjligheterna till </a:t>
            </a:r>
            <a:r>
              <a:rPr lang="sv-SE" dirty="0">
                <a:solidFill>
                  <a:srgbClr val="FF0000"/>
                </a:solidFill>
              </a:rPr>
              <a:t>återanvändning</a:t>
            </a:r>
            <a:r>
              <a:rPr lang="sv-SE" dirty="0">
                <a:solidFill>
                  <a:srgbClr val="545861"/>
                </a:solidFill>
              </a:rPr>
              <a:t> och </a:t>
            </a:r>
            <a:r>
              <a:rPr lang="sv-SE" dirty="0">
                <a:solidFill>
                  <a:srgbClr val="FF0000"/>
                </a:solidFill>
              </a:rPr>
              <a:t>återvinning</a:t>
            </a:r>
            <a:r>
              <a:rPr lang="sv-SE" dirty="0">
                <a:solidFill>
                  <a:srgbClr val="545861"/>
                </a:solidFill>
              </a:rPr>
              <a:t>. I första hand ska </a:t>
            </a:r>
            <a:r>
              <a:rPr lang="sv-SE" dirty="0">
                <a:solidFill>
                  <a:srgbClr val="FF0000"/>
                </a:solidFill>
              </a:rPr>
              <a:t>förnybara energikällor</a:t>
            </a:r>
            <a:r>
              <a:rPr lang="sv-SE" dirty="0">
                <a:solidFill>
                  <a:srgbClr val="545861"/>
                </a:solidFill>
              </a:rPr>
              <a:t> användas</a:t>
            </a:r>
          </a:p>
          <a:p>
            <a:pPr>
              <a:defRPr/>
            </a:pPr>
            <a:endParaRPr lang="sv-SE" sz="2000" dirty="0"/>
          </a:p>
        </p:txBody>
      </p:sp>
    </p:spTree>
    <p:extLst>
      <p:ext uri="{BB962C8B-B14F-4D97-AF65-F5344CB8AC3E}">
        <p14:creationId xmlns:p14="http://schemas.microsoft.com/office/powerpoint/2010/main" val="123738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Definition av ”energihushållning”</a:t>
            </a:r>
          </a:p>
        </p:txBody>
      </p:sp>
      <p:sp>
        <p:nvSpPr>
          <p:cNvPr id="3" name="Platshållare för innehåll 2"/>
          <p:cNvSpPr>
            <a:spLocks noGrp="1"/>
          </p:cNvSpPr>
          <p:nvPr>
            <p:ph idx="1"/>
          </p:nvPr>
        </p:nvSpPr>
        <p:spPr/>
        <p:txBody>
          <a:bodyPr/>
          <a:lstStyle/>
          <a:p>
            <a:r>
              <a:rPr lang="sv-SE" dirty="0"/>
              <a:t>Definition saknas i miljöbalken</a:t>
            </a:r>
          </a:p>
          <a:p>
            <a:r>
              <a:rPr lang="sv-SE" dirty="0"/>
              <a:t>ENE-BREF – ”optimering av energieffektivitet”</a:t>
            </a:r>
          </a:p>
          <a:p>
            <a:r>
              <a:rPr lang="sv-SE" dirty="0"/>
              <a:t>LKAB-dom (MÖD 2007:4) – ”energi används så effektivt som möjligt och förbrukningen minimeras”</a:t>
            </a:r>
            <a:br>
              <a:rPr lang="sv-SE" dirty="0"/>
            </a:br>
            <a:endParaRPr lang="sv-SE" dirty="0"/>
          </a:p>
        </p:txBody>
      </p:sp>
    </p:spTree>
    <p:extLst>
      <p:ext uri="{BB962C8B-B14F-4D97-AF65-F5344CB8AC3E}">
        <p14:creationId xmlns:p14="http://schemas.microsoft.com/office/powerpoint/2010/main" val="4086489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Vad säger förarbetena till miljöbalken om energihushållning?</a:t>
            </a:r>
          </a:p>
        </p:txBody>
      </p:sp>
      <p:sp>
        <p:nvSpPr>
          <p:cNvPr id="3" name="Platshållare för innehåll 2"/>
          <p:cNvSpPr>
            <a:spLocks noGrp="1"/>
          </p:cNvSpPr>
          <p:nvPr>
            <p:ph idx="1"/>
          </p:nvPr>
        </p:nvSpPr>
        <p:spPr/>
        <p:txBody>
          <a:bodyPr/>
          <a:lstStyle/>
          <a:p>
            <a:r>
              <a:rPr lang="sv-SE" dirty="0"/>
              <a:t>Alla verksamhetsutövare bör ha en effektiv energianvändning och hushålla med energi</a:t>
            </a:r>
          </a:p>
          <a:p>
            <a:r>
              <a:rPr lang="sv-SE" dirty="0"/>
              <a:t>Energisystemet bör kretsloppsanpassas</a:t>
            </a:r>
          </a:p>
          <a:p>
            <a:r>
              <a:rPr lang="sv-SE" dirty="0"/>
              <a:t>Användningen av fossila bränslen bör begränsas genom en effektiv energianvändning och en ökad användning av förnyelsebara energikällor</a:t>
            </a:r>
          </a:p>
          <a:p>
            <a:r>
              <a:rPr lang="sv-SE" dirty="0"/>
              <a:t>I samband med tillverkning av produkter bör energi sparas</a:t>
            </a:r>
          </a:p>
          <a:p>
            <a:r>
              <a:rPr lang="sv-SE" dirty="0"/>
              <a:t>Energiutvinning av avfall (när inte återanvändning och återvinning är möjlig)</a:t>
            </a:r>
          </a:p>
        </p:txBody>
      </p:sp>
    </p:spTree>
    <p:extLst>
      <p:ext uri="{BB962C8B-B14F-4D97-AF65-F5344CB8AC3E}">
        <p14:creationId xmlns:p14="http://schemas.microsoft.com/office/powerpoint/2010/main" val="1493615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Energikartläggning</a:t>
            </a:r>
          </a:p>
        </p:txBody>
      </p:sp>
      <p:sp>
        <p:nvSpPr>
          <p:cNvPr id="3" name="Platshållare för innehåll 2"/>
          <p:cNvSpPr>
            <a:spLocks noGrp="1"/>
          </p:cNvSpPr>
          <p:nvPr>
            <p:ph idx="1"/>
          </p:nvPr>
        </p:nvSpPr>
        <p:spPr/>
        <p:txBody>
          <a:bodyPr/>
          <a:lstStyle/>
          <a:p>
            <a:r>
              <a:rPr lang="sv-SE" dirty="0"/>
              <a:t>Lagen (2014:266) om energikartläggning i stora företag trädde ikraft den 1 juni 2014</a:t>
            </a:r>
          </a:p>
          <a:p>
            <a:r>
              <a:rPr lang="sv-SE" dirty="0"/>
              <a:t>Energimyndighetens föreskrifter 2014:2</a:t>
            </a:r>
          </a:p>
          <a:p>
            <a:r>
              <a:rPr lang="sv-SE" dirty="0"/>
              <a:t>Energimyndigheten är tillsynsmyndighet</a:t>
            </a:r>
          </a:p>
        </p:txBody>
      </p:sp>
    </p:spTree>
    <p:extLst>
      <p:ext uri="{BB962C8B-B14F-4D97-AF65-F5344CB8AC3E}">
        <p14:creationId xmlns:p14="http://schemas.microsoft.com/office/powerpoint/2010/main" val="205357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Vilka berörs?</a:t>
            </a:r>
          </a:p>
        </p:txBody>
      </p:sp>
      <p:sp>
        <p:nvSpPr>
          <p:cNvPr id="3" name="Platshållare för innehåll 2"/>
          <p:cNvSpPr>
            <a:spLocks noGrp="1"/>
          </p:cNvSpPr>
          <p:nvPr>
            <p:ph idx="1"/>
          </p:nvPr>
        </p:nvSpPr>
        <p:spPr/>
        <p:txBody>
          <a:bodyPr/>
          <a:lstStyle/>
          <a:p>
            <a:r>
              <a:rPr lang="sv-SE" dirty="0"/>
              <a:t>Stora företag dvs. företag som har fler än 250 sysselsatta och årsomsättning över 50 miljoner euro eller en balansomslutning som överstiger 43 miljoner euro per år ska göra en oberoende och kostnadseffektiv kartläggning</a:t>
            </a:r>
          </a:p>
          <a:p>
            <a:r>
              <a:rPr lang="sv-SE" dirty="0"/>
              <a:t>Lagen omfattar ca 1 300 företag </a:t>
            </a:r>
          </a:p>
          <a:p>
            <a:r>
              <a:rPr lang="sv-SE" dirty="0"/>
              <a:t>Gäller oavsett prövningsplikt enligt miljöbalken</a:t>
            </a:r>
          </a:p>
        </p:txBody>
      </p:sp>
    </p:spTree>
    <p:extLst>
      <p:ext uri="{BB962C8B-B14F-4D97-AF65-F5344CB8AC3E}">
        <p14:creationId xmlns:p14="http://schemas.microsoft.com/office/powerpoint/2010/main" val="4177408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Förordning (2009:1577) om statligt stöd till energikartläggning</a:t>
            </a:r>
          </a:p>
        </p:txBody>
      </p:sp>
      <p:sp>
        <p:nvSpPr>
          <p:cNvPr id="3" name="Platshållare för innehåll 2"/>
          <p:cNvSpPr>
            <a:spLocks noGrp="1"/>
          </p:cNvSpPr>
          <p:nvPr>
            <p:ph idx="1"/>
          </p:nvPr>
        </p:nvSpPr>
        <p:spPr/>
        <p:txBody>
          <a:bodyPr/>
          <a:lstStyle/>
          <a:p>
            <a:r>
              <a:rPr lang="sv-SE" dirty="0"/>
              <a:t>Företag som använder mer än 300 MWh energi per år kan få stöd för att genomföra en energikartläggning (även jordbruk med mindre energianvändning)</a:t>
            </a:r>
          </a:p>
          <a:p>
            <a:r>
              <a:rPr lang="sv-SE" dirty="0"/>
              <a:t>Energikartläggningsstödet täcker 50 procent av kostnaden för en energikartläggning med åtgärdsförslag och tillhörande energiplan, dock maximalt 50 000 kronor. Stödet ska sökas innan energikartläggningen påbörjas.</a:t>
            </a:r>
          </a:p>
        </p:txBody>
      </p:sp>
    </p:spTree>
    <p:extLst>
      <p:ext uri="{BB962C8B-B14F-4D97-AF65-F5344CB8AC3E}">
        <p14:creationId xmlns:p14="http://schemas.microsoft.com/office/powerpoint/2010/main" val="2830053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Hur förhåller sig lagarna till varandra?</a:t>
            </a:r>
          </a:p>
        </p:txBody>
      </p:sp>
      <p:sp>
        <p:nvSpPr>
          <p:cNvPr id="3" name="Platshållare för innehåll 2"/>
          <p:cNvSpPr>
            <a:spLocks noGrp="1"/>
          </p:cNvSpPr>
          <p:nvPr>
            <p:ph idx="1"/>
          </p:nvPr>
        </p:nvSpPr>
        <p:spPr/>
        <p:txBody>
          <a:bodyPr/>
          <a:lstStyle/>
          <a:p>
            <a:r>
              <a:rPr lang="sv-SE" dirty="0"/>
              <a:t>Den energikartläggning som tas fram kan ligga till grund för tillsyn enligt miljöbalken</a:t>
            </a:r>
          </a:p>
          <a:p>
            <a:r>
              <a:rPr lang="sv-SE" dirty="0"/>
              <a:t>Onödigt att begära två olika energikartläggningar</a:t>
            </a:r>
          </a:p>
          <a:p>
            <a:r>
              <a:rPr lang="sv-SE" dirty="0"/>
              <a:t>Lagen om energikartläggning ställer inte krav på åtgärder – sådana krav kan tillsynsmyndigheten enligt miljöbalken däremot ställa</a:t>
            </a:r>
          </a:p>
        </p:txBody>
      </p:sp>
    </p:spTree>
    <p:extLst>
      <p:ext uri="{BB962C8B-B14F-4D97-AF65-F5344CB8AC3E}">
        <p14:creationId xmlns:p14="http://schemas.microsoft.com/office/powerpoint/2010/main" val="576586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ubrik 1"/>
          <p:cNvSpPr>
            <a:spLocks noGrp="1"/>
          </p:cNvSpPr>
          <p:nvPr>
            <p:ph type="title"/>
          </p:nvPr>
        </p:nvSpPr>
        <p:spPr/>
        <p:txBody>
          <a:bodyPr/>
          <a:lstStyle/>
          <a:p>
            <a:r>
              <a:rPr lang="sv-SE" sz="3200" dirty="0"/>
              <a:t>Skälighetsprincipen 2 kap. 7 § miljöbalken</a:t>
            </a:r>
          </a:p>
        </p:txBody>
      </p:sp>
      <p:sp>
        <p:nvSpPr>
          <p:cNvPr id="3" name="Platshållare för innehåll 2"/>
          <p:cNvSpPr>
            <a:spLocks noGrp="1"/>
          </p:cNvSpPr>
          <p:nvPr>
            <p:ph idx="1"/>
          </p:nvPr>
        </p:nvSpPr>
        <p:spPr/>
        <p:txBody>
          <a:bodyPr/>
          <a:lstStyle/>
          <a:p>
            <a:pPr marL="0" indent="0">
              <a:lnSpc>
                <a:spcPct val="100000"/>
              </a:lnSpc>
              <a:spcBef>
                <a:spcPct val="50000"/>
              </a:spcBef>
              <a:defRPr/>
            </a:pPr>
            <a:endParaRPr lang="sv-SE" dirty="0">
              <a:solidFill>
                <a:srgbClr val="545861"/>
              </a:solidFill>
            </a:endParaRPr>
          </a:p>
          <a:p>
            <a:pPr marL="0" indent="0">
              <a:lnSpc>
                <a:spcPct val="100000"/>
              </a:lnSpc>
              <a:spcBef>
                <a:spcPct val="50000"/>
              </a:spcBef>
              <a:defRPr/>
            </a:pPr>
            <a:endParaRPr lang="sv-SE" dirty="0">
              <a:solidFill>
                <a:srgbClr val="545861"/>
              </a:solidFill>
            </a:endParaRPr>
          </a:p>
          <a:p>
            <a:pPr marL="0" indent="0">
              <a:lnSpc>
                <a:spcPct val="100000"/>
              </a:lnSpc>
              <a:spcBef>
                <a:spcPct val="50000"/>
              </a:spcBef>
              <a:buNone/>
              <a:defRPr/>
            </a:pPr>
            <a:r>
              <a:rPr lang="sv-SE" dirty="0">
                <a:solidFill>
                  <a:srgbClr val="545861"/>
                </a:solidFill>
              </a:rPr>
              <a:t>Kraven på hänsyn ska vara </a:t>
            </a:r>
            <a:r>
              <a:rPr lang="sv-SE" dirty="0">
                <a:solidFill>
                  <a:srgbClr val="FF0000"/>
                </a:solidFill>
              </a:rPr>
              <a:t>miljömässigt och ekonomiskt motiverade</a:t>
            </a:r>
            <a:r>
              <a:rPr lang="sv-SE" dirty="0">
                <a:solidFill>
                  <a:srgbClr val="545861"/>
                </a:solidFill>
              </a:rPr>
              <a:t> utan att vara </a:t>
            </a:r>
            <a:r>
              <a:rPr lang="sv-SE" dirty="0">
                <a:solidFill>
                  <a:srgbClr val="FF0000"/>
                </a:solidFill>
              </a:rPr>
              <a:t>orimliga</a:t>
            </a:r>
            <a:r>
              <a:rPr lang="sv-SE" dirty="0">
                <a:solidFill>
                  <a:srgbClr val="545861"/>
                </a:solidFill>
              </a:rPr>
              <a:t> att uppfylla</a:t>
            </a:r>
          </a:p>
          <a:p>
            <a:pPr marL="0" indent="0">
              <a:lnSpc>
                <a:spcPct val="100000"/>
              </a:lnSpc>
              <a:spcBef>
                <a:spcPct val="50000"/>
              </a:spcBef>
              <a:defRPr/>
            </a:pPr>
            <a:endParaRPr lang="sv-SE" dirty="0">
              <a:solidFill>
                <a:srgbClr val="545861"/>
              </a:solidFill>
            </a:endParaRPr>
          </a:p>
          <a:p>
            <a:pPr marL="0" indent="0">
              <a:lnSpc>
                <a:spcPct val="100000"/>
              </a:lnSpc>
              <a:spcBef>
                <a:spcPct val="50000"/>
              </a:spcBef>
              <a:defRPr/>
            </a:pPr>
            <a:endParaRPr lang="sv-SE" kern="1200" dirty="0">
              <a:solidFill>
                <a:srgbClr val="545861"/>
              </a:solidFill>
            </a:endParaRPr>
          </a:p>
          <a:p>
            <a:pPr>
              <a:defRPr/>
            </a:pPr>
            <a:endParaRPr lang="sv-SE" dirty="0"/>
          </a:p>
        </p:txBody>
      </p:sp>
    </p:spTree>
    <p:extLst>
      <p:ext uri="{BB962C8B-B14F-4D97-AF65-F5344CB8AC3E}">
        <p14:creationId xmlns:p14="http://schemas.microsoft.com/office/powerpoint/2010/main" val="48879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Agenda för dagen</a:t>
            </a:r>
          </a:p>
        </p:txBody>
      </p:sp>
      <p:sp>
        <p:nvSpPr>
          <p:cNvPr id="3" name="Platshållare för innehåll 2"/>
          <p:cNvSpPr>
            <a:spLocks noGrp="1"/>
          </p:cNvSpPr>
          <p:nvPr>
            <p:ph idx="1"/>
          </p:nvPr>
        </p:nvSpPr>
        <p:spPr/>
        <p:txBody>
          <a:bodyPr/>
          <a:lstStyle/>
          <a:p>
            <a:r>
              <a:rPr lang="sv-SE" dirty="0"/>
              <a:t>Inledning av Energimyndigheten</a:t>
            </a:r>
          </a:p>
          <a:p>
            <a:r>
              <a:rPr lang="sv-SE" dirty="0"/>
              <a:t>Miljöjuridik med lagstiftning och praxis</a:t>
            </a:r>
          </a:p>
          <a:p>
            <a:r>
              <a:rPr lang="sv-SE" dirty="0"/>
              <a:t>Grundläggande energikunskap</a:t>
            </a:r>
          </a:p>
          <a:p>
            <a:r>
              <a:rPr lang="sv-SE" dirty="0"/>
              <a:t>Lunch</a:t>
            </a:r>
          </a:p>
          <a:p>
            <a:r>
              <a:rPr lang="sv-SE" dirty="0"/>
              <a:t>Workshops ”Tillsynsresan”</a:t>
            </a:r>
          </a:p>
          <a:p>
            <a:pPr lvl="1"/>
            <a:r>
              <a:rPr lang="sv-SE" dirty="0"/>
              <a:t>Introduktion</a:t>
            </a:r>
          </a:p>
          <a:p>
            <a:pPr lvl="1"/>
            <a:r>
              <a:rPr lang="sv-SE" dirty="0"/>
              <a:t>Grupparbeten</a:t>
            </a:r>
          </a:p>
          <a:p>
            <a:pPr lvl="1"/>
            <a:r>
              <a:rPr lang="sv-SE" dirty="0"/>
              <a:t>Exempel på arbetssätt</a:t>
            </a:r>
          </a:p>
        </p:txBody>
      </p:sp>
    </p:spTree>
    <p:extLst>
      <p:ext uri="{BB962C8B-B14F-4D97-AF65-F5344CB8AC3E}">
        <p14:creationId xmlns:p14="http://schemas.microsoft.com/office/powerpoint/2010/main" val="553400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ubrik 1"/>
          <p:cNvSpPr>
            <a:spLocks noGrp="1"/>
          </p:cNvSpPr>
          <p:nvPr>
            <p:ph type="title"/>
          </p:nvPr>
        </p:nvSpPr>
        <p:spPr>
          <a:xfrm>
            <a:off x="1991544" y="548680"/>
            <a:ext cx="8280920" cy="1296144"/>
          </a:xfrm>
        </p:spPr>
        <p:txBody>
          <a:bodyPr>
            <a:normAutofit fontScale="90000"/>
          </a:bodyPr>
          <a:lstStyle/>
          <a:p>
            <a:pPr eaLnBrk="1" hangingPunct="1"/>
            <a:r>
              <a:rPr lang="sv-SE" sz="3200" dirty="0"/>
              <a:t>Vem är ansvarig för att hänsynsreglerna följs? Mot vem kan man rikta krav? </a:t>
            </a:r>
            <a:br>
              <a:rPr lang="sv-SE" dirty="0">
                <a:solidFill>
                  <a:schemeClr val="tx2"/>
                </a:solidFill>
              </a:rPr>
            </a:br>
            <a:endParaRPr lang="sv-SE" dirty="0"/>
          </a:p>
        </p:txBody>
      </p:sp>
      <p:sp>
        <p:nvSpPr>
          <p:cNvPr id="118787" name="Platshållare för innehåll 2"/>
          <p:cNvSpPr>
            <a:spLocks noGrp="1"/>
          </p:cNvSpPr>
          <p:nvPr>
            <p:ph idx="1"/>
          </p:nvPr>
        </p:nvSpPr>
        <p:spPr>
          <a:xfrm>
            <a:off x="2809875" y="1428750"/>
            <a:ext cx="6858000" cy="4673600"/>
          </a:xfrm>
        </p:spPr>
        <p:txBody>
          <a:bodyPr/>
          <a:lstStyle/>
          <a:p>
            <a:pPr algn="ctr" eaLnBrk="1" hangingPunct="1"/>
            <a:endParaRPr lang="sv-SE" sz="2000" dirty="0">
              <a:solidFill>
                <a:schemeClr val="tx2"/>
              </a:solidFill>
            </a:endParaRPr>
          </a:p>
          <a:p>
            <a:pPr eaLnBrk="1" hangingPunct="1">
              <a:buFont typeface="Arial" panose="020B0604020202020204" pitchFamily="34" charset="0"/>
              <a:buChar char="•"/>
            </a:pPr>
            <a:r>
              <a:rPr lang="sv-SE" dirty="0"/>
              <a:t>Vem är verksamhetsutövare?</a:t>
            </a:r>
          </a:p>
          <a:p>
            <a:pPr eaLnBrk="1" hangingPunct="1">
              <a:buFont typeface="Arial" panose="020B0604020202020204" pitchFamily="34" charset="0"/>
              <a:buChar char="•"/>
            </a:pPr>
            <a:r>
              <a:rPr lang="sv-SE" dirty="0"/>
              <a:t> </a:t>
            </a:r>
            <a:r>
              <a:rPr lang="sv-SE" i="1" dirty="0"/>
              <a:t>”den som har den </a:t>
            </a:r>
            <a:r>
              <a:rPr lang="sv-SE" b="1" i="1" dirty="0"/>
              <a:t>faktiska</a:t>
            </a:r>
            <a:r>
              <a:rPr lang="sv-SE" i="1" dirty="0"/>
              <a:t> och </a:t>
            </a:r>
            <a:r>
              <a:rPr lang="sv-SE" b="1" i="1" dirty="0"/>
              <a:t>rättsliga</a:t>
            </a:r>
            <a:r>
              <a:rPr lang="sv-SE" i="1" dirty="0"/>
              <a:t> möjligheten att </a:t>
            </a:r>
            <a:r>
              <a:rPr lang="sv-SE" b="1" i="1" dirty="0"/>
              <a:t>vidta åtgärder</a:t>
            </a:r>
            <a:r>
              <a:rPr lang="sv-SE" i="1" dirty="0"/>
              <a:t>”</a:t>
            </a:r>
          </a:p>
          <a:p>
            <a:pPr eaLnBrk="1" hangingPunct="1">
              <a:buFont typeface="Arial" panose="020B0604020202020204" pitchFamily="34" charset="0"/>
              <a:buChar char="•"/>
            </a:pPr>
            <a:endParaRPr lang="sv-SE" i="1" dirty="0"/>
          </a:p>
          <a:p>
            <a:pPr eaLnBrk="1" hangingPunct="1">
              <a:buFont typeface="Arial" panose="020B0604020202020204" pitchFamily="34" charset="0"/>
              <a:buChar char="•"/>
            </a:pPr>
            <a:r>
              <a:rPr lang="sv-SE" dirty="0"/>
              <a:t>Fundera på vad som gäller om fastighetsägare och verksamhetsutövare är olika aktörer</a:t>
            </a:r>
          </a:p>
        </p:txBody>
      </p:sp>
      <p:pic>
        <p:nvPicPr>
          <p:cNvPr id="11878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2164" y="4797153"/>
            <a:ext cx="1654175"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9377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Prövning av miljöfarliga verksamheter</a:t>
            </a:r>
          </a:p>
        </p:txBody>
      </p:sp>
      <p:sp>
        <p:nvSpPr>
          <p:cNvPr id="3" name="Platshållare för innehåll 2"/>
          <p:cNvSpPr>
            <a:spLocks noGrp="1"/>
          </p:cNvSpPr>
          <p:nvPr>
            <p:ph idx="1"/>
          </p:nvPr>
        </p:nvSpPr>
        <p:spPr>
          <a:xfrm>
            <a:off x="2351584" y="1340768"/>
            <a:ext cx="7706816" cy="4609182"/>
          </a:xfrm>
        </p:spPr>
        <p:txBody>
          <a:bodyPr/>
          <a:lstStyle/>
          <a:p>
            <a:pPr marL="0" indent="0">
              <a:buNone/>
            </a:pPr>
            <a:r>
              <a:rPr lang="sv-SE" dirty="0"/>
              <a:t>Anmälnings- eller tillståndspliktiga verksamheter enligt 2-32 kap. miljöprövningsförordningen</a:t>
            </a:r>
          </a:p>
          <a:p>
            <a:pPr marL="0" indent="0">
              <a:buNone/>
            </a:pPr>
            <a:endParaRPr lang="sv-SE" dirty="0"/>
          </a:p>
          <a:p>
            <a:pPr lvl="1">
              <a:buFont typeface="Wingdings" panose="05000000000000000000" pitchFamily="2" charset="2"/>
              <a:buChar char="§"/>
            </a:pPr>
            <a:r>
              <a:rPr lang="sv-SE" sz="2400" dirty="0"/>
              <a:t>A-verksamheter</a:t>
            </a:r>
          </a:p>
          <a:p>
            <a:pPr lvl="1">
              <a:buFont typeface="Wingdings" panose="05000000000000000000" pitchFamily="2" charset="2"/>
              <a:buChar char="§"/>
            </a:pPr>
            <a:r>
              <a:rPr lang="sv-SE" sz="2400" dirty="0"/>
              <a:t>B-verksamheter</a:t>
            </a:r>
          </a:p>
          <a:p>
            <a:pPr lvl="1">
              <a:buFont typeface="Wingdings" panose="05000000000000000000" pitchFamily="2" charset="2"/>
              <a:buChar char="§"/>
            </a:pPr>
            <a:r>
              <a:rPr lang="sv-SE" sz="2400" dirty="0"/>
              <a:t>C-verksamheter</a:t>
            </a:r>
          </a:p>
          <a:p>
            <a:pPr marL="457200" lvl="1" indent="0">
              <a:buNone/>
            </a:pPr>
            <a:endParaRPr lang="sv-SE" sz="2400" dirty="0"/>
          </a:p>
          <a:p>
            <a:pPr lvl="1">
              <a:buFont typeface="Wingdings" panose="05000000000000000000" pitchFamily="2" charset="2"/>
              <a:buChar char="§"/>
            </a:pPr>
            <a:r>
              <a:rPr lang="sv-SE" sz="2400" dirty="0"/>
              <a:t>(U-verksamheter)</a:t>
            </a:r>
          </a:p>
          <a:p>
            <a:pPr marL="344487" lvl="1" indent="0">
              <a:buNone/>
            </a:pPr>
            <a:endParaRPr lang="sv-SE" sz="2800" dirty="0"/>
          </a:p>
          <a:p>
            <a:pPr marL="344487" lvl="1" indent="0">
              <a:buNone/>
            </a:pPr>
            <a:r>
              <a:rPr lang="sv-SE" sz="2800" dirty="0"/>
              <a:t>Observera att uppdelningen inte säger något om energianvändningen!</a:t>
            </a:r>
          </a:p>
        </p:txBody>
      </p:sp>
    </p:spTree>
    <p:extLst>
      <p:ext uri="{BB962C8B-B14F-4D97-AF65-F5344CB8AC3E}">
        <p14:creationId xmlns:p14="http://schemas.microsoft.com/office/powerpoint/2010/main" val="3045733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Tillståndsprövningar</a:t>
            </a:r>
          </a:p>
        </p:txBody>
      </p:sp>
      <p:sp>
        <p:nvSpPr>
          <p:cNvPr id="3" name="Platshållare för innehåll 2"/>
          <p:cNvSpPr>
            <a:spLocks noGrp="1"/>
          </p:cNvSpPr>
          <p:nvPr>
            <p:ph idx="1"/>
          </p:nvPr>
        </p:nvSpPr>
        <p:spPr/>
        <p:txBody>
          <a:bodyPr/>
          <a:lstStyle/>
          <a:p>
            <a:r>
              <a:rPr lang="sv-SE" dirty="0"/>
              <a:t>Viktigt att tillsynsmyndigheten är aktiv under tillståndsprocessen</a:t>
            </a:r>
          </a:p>
          <a:p>
            <a:r>
              <a:rPr lang="sv-SE" dirty="0"/>
              <a:t>Är frågan om energi tillräckligt belyst?</a:t>
            </a:r>
          </a:p>
          <a:p>
            <a:endParaRPr lang="sv-SE" dirty="0"/>
          </a:p>
          <a:p>
            <a:r>
              <a:rPr lang="sv-SE" dirty="0"/>
              <a:t>De frågor som är prövade under tillståndsprocessen omfattas av rättskraften enligt 24 kap. 1 § miljöbalken</a:t>
            </a:r>
          </a:p>
        </p:txBody>
      </p:sp>
    </p:spTree>
    <p:extLst>
      <p:ext uri="{BB962C8B-B14F-4D97-AF65-F5344CB8AC3E}">
        <p14:creationId xmlns:p14="http://schemas.microsoft.com/office/powerpoint/2010/main" val="2105959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Vad ska finnas med i en ansökan om tillstånd?</a:t>
            </a:r>
          </a:p>
        </p:txBody>
      </p:sp>
      <p:sp>
        <p:nvSpPr>
          <p:cNvPr id="3" name="Platshållare för innehåll 2"/>
          <p:cNvSpPr>
            <a:spLocks noGrp="1"/>
          </p:cNvSpPr>
          <p:nvPr>
            <p:ph idx="1"/>
          </p:nvPr>
        </p:nvSpPr>
        <p:spPr/>
        <p:txBody>
          <a:bodyPr/>
          <a:lstStyle/>
          <a:p>
            <a:pPr>
              <a:spcBef>
                <a:spcPct val="50000"/>
              </a:spcBef>
            </a:pPr>
            <a:r>
              <a:rPr lang="sv-SE" dirty="0"/>
              <a:t>Yrkanden och åtaganden</a:t>
            </a:r>
          </a:p>
          <a:p>
            <a:pPr>
              <a:spcBef>
                <a:spcPct val="50000"/>
              </a:spcBef>
            </a:pPr>
            <a:r>
              <a:rPr lang="sv-SE" dirty="0"/>
              <a:t>Beskrivning av verksamheten</a:t>
            </a:r>
          </a:p>
          <a:p>
            <a:pPr>
              <a:spcBef>
                <a:spcPct val="50000"/>
              </a:spcBef>
            </a:pPr>
            <a:r>
              <a:rPr lang="sv-SE" dirty="0">
                <a:solidFill>
                  <a:srgbClr val="FF0000"/>
                </a:solidFill>
              </a:rPr>
              <a:t>Teknisk beskrivning</a:t>
            </a:r>
          </a:p>
          <a:p>
            <a:pPr>
              <a:spcBef>
                <a:spcPct val="50000"/>
              </a:spcBef>
            </a:pPr>
            <a:r>
              <a:rPr lang="sv-SE" dirty="0">
                <a:solidFill>
                  <a:srgbClr val="FF0000"/>
                </a:solidFill>
              </a:rPr>
              <a:t>Miljökonsekvensbeskrivning </a:t>
            </a:r>
          </a:p>
          <a:p>
            <a:pPr>
              <a:spcBef>
                <a:spcPct val="50000"/>
              </a:spcBef>
            </a:pPr>
            <a:r>
              <a:rPr lang="sv-SE" dirty="0"/>
              <a:t>Samrådsredogörelse</a:t>
            </a:r>
          </a:p>
          <a:p>
            <a:pPr>
              <a:spcBef>
                <a:spcPct val="50000"/>
              </a:spcBef>
            </a:pPr>
            <a:r>
              <a:rPr lang="sv-SE" dirty="0">
                <a:solidFill>
                  <a:srgbClr val="FF0000"/>
                </a:solidFill>
              </a:rPr>
              <a:t>Förslag till skyddsåtgärder och försiktighetsmått</a:t>
            </a:r>
          </a:p>
          <a:p>
            <a:pPr>
              <a:spcBef>
                <a:spcPct val="50000"/>
              </a:spcBef>
            </a:pPr>
            <a:r>
              <a:rPr lang="sv-SE" dirty="0"/>
              <a:t>Uppföljning och </a:t>
            </a:r>
            <a:r>
              <a:rPr lang="sv-SE" dirty="0">
                <a:solidFill>
                  <a:srgbClr val="FF0000"/>
                </a:solidFill>
              </a:rPr>
              <a:t>kontroll</a:t>
            </a:r>
          </a:p>
          <a:p>
            <a:endParaRPr lang="sv-SE" dirty="0"/>
          </a:p>
        </p:txBody>
      </p:sp>
    </p:spTree>
    <p:extLst>
      <p:ext uri="{BB962C8B-B14F-4D97-AF65-F5344CB8AC3E}">
        <p14:creationId xmlns:p14="http://schemas.microsoft.com/office/powerpoint/2010/main" val="2326106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ubrik 1"/>
          <p:cNvSpPr>
            <a:spLocks noGrp="1"/>
          </p:cNvSpPr>
          <p:nvPr>
            <p:ph type="title"/>
          </p:nvPr>
        </p:nvSpPr>
        <p:spPr/>
        <p:txBody>
          <a:bodyPr/>
          <a:lstStyle/>
          <a:p>
            <a:pPr>
              <a:spcBef>
                <a:spcPct val="50000"/>
              </a:spcBef>
            </a:pPr>
            <a:r>
              <a:rPr lang="sv-SE" dirty="0"/>
              <a:t>Syftet med miljökonsekvensbeskrivningen enligt 6 kap. 3 § miljöbalken</a:t>
            </a:r>
          </a:p>
        </p:txBody>
      </p:sp>
      <p:sp>
        <p:nvSpPr>
          <p:cNvPr id="152579" name="Platshållare för innehåll 2"/>
          <p:cNvSpPr>
            <a:spLocks noGrp="1"/>
          </p:cNvSpPr>
          <p:nvPr>
            <p:ph idx="1"/>
          </p:nvPr>
        </p:nvSpPr>
        <p:spPr/>
        <p:txBody>
          <a:bodyPr/>
          <a:lstStyle/>
          <a:p>
            <a:pPr marL="0" indent="0">
              <a:spcBef>
                <a:spcPct val="50000"/>
              </a:spcBef>
              <a:buNone/>
            </a:pPr>
            <a:r>
              <a:rPr lang="sv-SE" dirty="0"/>
              <a:t>Identifiera och beskriva indirekta och direkta effekter på;</a:t>
            </a:r>
          </a:p>
          <a:p>
            <a:pPr>
              <a:spcBef>
                <a:spcPct val="50000"/>
              </a:spcBef>
              <a:buFont typeface="Arial" charset="0"/>
              <a:buChar char="•"/>
            </a:pPr>
            <a:r>
              <a:rPr lang="sv-SE" dirty="0"/>
              <a:t>Människor, djur &amp; växter</a:t>
            </a:r>
          </a:p>
          <a:p>
            <a:pPr>
              <a:spcBef>
                <a:spcPct val="50000"/>
              </a:spcBef>
              <a:buFont typeface="Arial" charset="0"/>
              <a:buChar char="•"/>
            </a:pPr>
            <a:r>
              <a:rPr lang="sv-SE" dirty="0"/>
              <a:t>Mark &amp; vatten</a:t>
            </a:r>
          </a:p>
          <a:p>
            <a:pPr>
              <a:spcBef>
                <a:spcPct val="50000"/>
              </a:spcBef>
              <a:buFont typeface="Arial" charset="0"/>
              <a:buChar char="•"/>
            </a:pPr>
            <a:r>
              <a:rPr lang="sv-SE" dirty="0"/>
              <a:t>Luft &amp; klimat</a:t>
            </a:r>
          </a:p>
          <a:p>
            <a:pPr>
              <a:spcBef>
                <a:spcPct val="50000"/>
              </a:spcBef>
              <a:buFont typeface="Arial" charset="0"/>
              <a:buChar char="•"/>
            </a:pPr>
            <a:r>
              <a:rPr lang="sv-SE" dirty="0"/>
              <a:t>Landskap &amp; kulturmiljö</a:t>
            </a:r>
          </a:p>
          <a:p>
            <a:pPr>
              <a:spcBef>
                <a:spcPct val="50000"/>
              </a:spcBef>
              <a:buFont typeface="Arial" charset="0"/>
              <a:buChar char="•"/>
            </a:pPr>
            <a:r>
              <a:rPr lang="sv-SE" dirty="0"/>
              <a:t>Hushållning med mark, vatten och den fysiska miljön</a:t>
            </a:r>
          </a:p>
          <a:p>
            <a:pPr>
              <a:spcBef>
                <a:spcPct val="50000"/>
              </a:spcBef>
              <a:buFont typeface="Arial" charset="0"/>
              <a:buChar char="•"/>
            </a:pPr>
            <a:r>
              <a:rPr lang="sv-SE" dirty="0">
                <a:solidFill>
                  <a:srgbClr val="FF0000"/>
                </a:solidFill>
              </a:rPr>
              <a:t>Hushållning</a:t>
            </a:r>
            <a:r>
              <a:rPr lang="sv-SE" dirty="0"/>
              <a:t> med material, </a:t>
            </a:r>
            <a:r>
              <a:rPr lang="sv-SE" dirty="0">
                <a:solidFill>
                  <a:srgbClr val="FF0000"/>
                </a:solidFill>
              </a:rPr>
              <a:t>energi</a:t>
            </a:r>
            <a:r>
              <a:rPr lang="sv-SE" dirty="0"/>
              <a:t> &amp; råvaror</a:t>
            </a:r>
            <a:endParaRPr lang="en-GB" dirty="0"/>
          </a:p>
          <a:p>
            <a:endParaRPr lang="sv-SE" dirty="0"/>
          </a:p>
        </p:txBody>
      </p:sp>
    </p:spTree>
    <p:extLst>
      <p:ext uri="{BB962C8B-B14F-4D97-AF65-F5344CB8AC3E}">
        <p14:creationId xmlns:p14="http://schemas.microsoft.com/office/powerpoint/2010/main" val="3833462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p:txBody>
          <a:bodyPr vert="horz" lIns="36000" tIns="45720" rIns="36000" bIns="45720" rtlCol="0" anchor="t">
            <a:normAutofit fontScale="90000"/>
          </a:bodyPr>
          <a:lstStyle/>
          <a:p>
            <a:r>
              <a:rPr lang="sv-SE" dirty="0"/>
              <a:t>Vad skall MKB:n innehålla enligt 6 kap. 7 §  miljöbalken om verksamheten medför betydande miljöpåverkan?</a:t>
            </a:r>
          </a:p>
        </p:txBody>
      </p:sp>
      <p:sp>
        <p:nvSpPr>
          <p:cNvPr id="153603" name="Rectangle 3"/>
          <p:cNvSpPr>
            <a:spLocks noGrp="1" noChangeArrowheads="1"/>
          </p:cNvSpPr>
          <p:nvPr>
            <p:ph type="body" idx="4294967295"/>
          </p:nvPr>
        </p:nvSpPr>
        <p:spPr/>
        <p:txBody>
          <a:bodyPr vert="horz" lIns="36000" tIns="45720" rIns="36000" bIns="45720" rtlCol="0">
            <a:normAutofit lnSpcReduction="10000"/>
          </a:bodyPr>
          <a:lstStyle/>
          <a:p>
            <a:pPr>
              <a:buFont typeface="Arial" charset="0"/>
              <a:buChar char="•"/>
            </a:pPr>
            <a:endParaRPr lang="sv-SE" dirty="0"/>
          </a:p>
          <a:p>
            <a:pPr>
              <a:buFont typeface="Arial" charset="0"/>
              <a:buChar char="•"/>
            </a:pPr>
            <a:r>
              <a:rPr lang="sv-SE" dirty="0"/>
              <a:t>Lokalisering, utformning och omfattning</a:t>
            </a:r>
          </a:p>
          <a:p>
            <a:pPr>
              <a:buFont typeface="Arial" charset="0"/>
              <a:buChar char="•"/>
            </a:pPr>
            <a:r>
              <a:rPr lang="sv-SE" dirty="0"/>
              <a:t>De åtgärder som planeras för att skadliga verkningar skall undvikas, minskas eller avhjälpas</a:t>
            </a:r>
          </a:p>
          <a:p>
            <a:pPr>
              <a:buFont typeface="Arial" charset="0"/>
              <a:buChar char="•"/>
            </a:pPr>
            <a:r>
              <a:rPr lang="sv-SE" dirty="0"/>
              <a:t>Den inverkan på människors hälsa, miljön och </a:t>
            </a:r>
            <a:r>
              <a:rPr lang="sv-SE" dirty="0">
                <a:solidFill>
                  <a:srgbClr val="FF0000"/>
                </a:solidFill>
              </a:rPr>
              <a:t>hushållningen med mark och vatten samt andra resurser </a:t>
            </a:r>
            <a:r>
              <a:rPr lang="sv-SE" dirty="0"/>
              <a:t>som verksamheten eller åtgärden kan antas medföra</a:t>
            </a:r>
          </a:p>
          <a:p>
            <a:pPr>
              <a:buFont typeface="Arial" charset="0"/>
              <a:buChar char="•"/>
            </a:pPr>
            <a:r>
              <a:rPr lang="sv-SE" dirty="0"/>
              <a:t>Alternativa platser, alternativa utformningar och nollalternativ</a:t>
            </a:r>
          </a:p>
        </p:txBody>
      </p:sp>
    </p:spTree>
    <p:extLst>
      <p:ext uri="{BB962C8B-B14F-4D97-AF65-F5344CB8AC3E}">
        <p14:creationId xmlns:p14="http://schemas.microsoft.com/office/powerpoint/2010/main" val="1101814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Vad krävs av en anmälan?</a:t>
            </a:r>
          </a:p>
        </p:txBody>
      </p:sp>
      <p:sp>
        <p:nvSpPr>
          <p:cNvPr id="3" name="Platshållare för innehåll 2"/>
          <p:cNvSpPr>
            <a:spLocks noGrp="1"/>
          </p:cNvSpPr>
          <p:nvPr>
            <p:ph idx="1"/>
          </p:nvPr>
        </p:nvSpPr>
        <p:spPr/>
        <p:txBody>
          <a:bodyPr/>
          <a:lstStyle/>
          <a:p>
            <a:r>
              <a:rPr lang="sv-SE" dirty="0"/>
              <a:t>Innehålla de uppgifter, ritningar och tekniska beskrivningar som behövs </a:t>
            </a:r>
          </a:p>
          <a:p>
            <a:r>
              <a:rPr lang="sv-SE" dirty="0"/>
              <a:t>Verksamhetens eller åtgärdens art, omfattning och miljöeffekter ska kunna bedömas</a:t>
            </a:r>
          </a:p>
          <a:p>
            <a:endParaRPr lang="sv-SE" dirty="0"/>
          </a:p>
          <a:p>
            <a:r>
              <a:rPr lang="sv-SE" dirty="0"/>
              <a:t>Inget som hindrar att information om energihushållning ställs</a:t>
            </a:r>
          </a:p>
        </p:txBody>
      </p:sp>
    </p:spTree>
    <p:extLst>
      <p:ext uri="{BB962C8B-B14F-4D97-AF65-F5344CB8AC3E}">
        <p14:creationId xmlns:p14="http://schemas.microsoft.com/office/powerpoint/2010/main" val="593570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ubrik 1"/>
          <p:cNvSpPr>
            <a:spLocks noGrp="1"/>
          </p:cNvSpPr>
          <p:nvPr>
            <p:ph type="title"/>
          </p:nvPr>
        </p:nvSpPr>
        <p:spPr/>
        <p:txBody>
          <a:bodyPr/>
          <a:lstStyle/>
          <a:p>
            <a:r>
              <a:rPr lang="sv-SE" sz="3200" dirty="0"/>
              <a:t>Olika former av villkor i tillstånd</a:t>
            </a:r>
          </a:p>
        </p:txBody>
      </p:sp>
      <p:sp>
        <p:nvSpPr>
          <p:cNvPr id="156675" name="Platshållare för innehåll 2"/>
          <p:cNvSpPr>
            <a:spLocks noGrp="1"/>
          </p:cNvSpPr>
          <p:nvPr>
            <p:ph idx="1"/>
          </p:nvPr>
        </p:nvSpPr>
        <p:spPr>
          <a:xfrm>
            <a:off x="2279577" y="1196752"/>
            <a:ext cx="7629525" cy="4752776"/>
          </a:xfrm>
        </p:spPr>
        <p:txBody>
          <a:bodyPr>
            <a:normAutofit fontScale="92500" lnSpcReduction="20000"/>
          </a:bodyPr>
          <a:lstStyle/>
          <a:p>
            <a:r>
              <a:rPr lang="sv-SE" sz="2000" dirty="0"/>
              <a:t>Det allmänna villkoret – vad sökanden åtagit sig att göra men som beslutsmyndigheten inte funnit anledning att reglera särskilt</a:t>
            </a:r>
          </a:p>
          <a:p>
            <a:r>
              <a:rPr lang="sv-SE" sz="2000" dirty="0"/>
              <a:t>Särskilda villkor</a:t>
            </a:r>
          </a:p>
          <a:p>
            <a:pPr lvl="1"/>
            <a:r>
              <a:rPr lang="sv-SE" dirty="0"/>
              <a:t>Utsläppsvillkor med begränsningsvärden</a:t>
            </a:r>
          </a:p>
          <a:p>
            <a:pPr lvl="1"/>
            <a:r>
              <a:rPr lang="sv-SE" dirty="0"/>
              <a:t>Krav på att viss utrustning med viss funktion ska finnas</a:t>
            </a:r>
          </a:p>
          <a:p>
            <a:pPr lvl="1"/>
            <a:r>
              <a:rPr lang="sv-SE" dirty="0"/>
              <a:t>Krav på att verksamhetsutövaren ska ta fram något ex. en plan av något slag</a:t>
            </a:r>
          </a:p>
          <a:p>
            <a:pPr lvl="1"/>
            <a:endParaRPr lang="sv-SE" dirty="0"/>
          </a:p>
          <a:p>
            <a:r>
              <a:rPr lang="sv-SE" sz="2000" dirty="0"/>
              <a:t>Delegerade villkor – tillsynsmyndigheten får besluta i vissa frågor</a:t>
            </a:r>
          </a:p>
          <a:p>
            <a:endParaRPr lang="sv-SE" sz="2000" dirty="0"/>
          </a:p>
          <a:p>
            <a:r>
              <a:rPr lang="sv-SE" sz="2000" dirty="0"/>
              <a:t>Hinder att bestämma villkor som påverkar utsläppshandeln enligt 16 kap. 2 § miljöbalken.</a:t>
            </a:r>
          </a:p>
          <a:p>
            <a:endParaRPr lang="sv-SE" sz="2000" dirty="0"/>
          </a:p>
          <a:p>
            <a:pPr marL="0" indent="0">
              <a:buNone/>
            </a:pPr>
            <a:endParaRPr lang="sv-SE" dirty="0"/>
          </a:p>
        </p:txBody>
      </p:sp>
    </p:spTree>
    <p:extLst>
      <p:ext uri="{BB962C8B-B14F-4D97-AF65-F5344CB8AC3E}">
        <p14:creationId xmlns:p14="http://schemas.microsoft.com/office/powerpoint/2010/main" val="3494615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Krav på energihushållning i villkor</a:t>
            </a:r>
          </a:p>
        </p:txBody>
      </p:sp>
      <p:sp>
        <p:nvSpPr>
          <p:cNvPr id="3" name="Platshållare för innehåll 2"/>
          <p:cNvSpPr>
            <a:spLocks noGrp="1"/>
          </p:cNvSpPr>
          <p:nvPr>
            <p:ph idx="1"/>
          </p:nvPr>
        </p:nvSpPr>
        <p:spPr>
          <a:xfrm>
            <a:off x="2286001" y="1268760"/>
            <a:ext cx="7629525" cy="4681190"/>
          </a:xfrm>
        </p:spPr>
        <p:txBody>
          <a:bodyPr>
            <a:normAutofit fontScale="77500" lnSpcReduction="20000"/>
          </a:bodyPr>
          <a:lstStyle/>
          <a:p>
            <a:r>
              <a:rPr lang="sv-SE" dirty="0"/>
              <a:t>MÖD 2007:56 Swedish </a:t>
            </a:r>
            <a:r>
              <a:rPr lang="sv-SE" dirty="0" err="1"/>
              <a:t>Tissue</a:t>
            </a:r>
            <a:r>
              <a:rPr lang="sv-SE" dirty="0"/>
              <a:t> AB</a:t>
            </a:r>
          </a:p>
          <a:p>
            <a:pPr marL="0" indent="0">
              <a:buNone/>
            </a:pPr>
            <a:endParaRPr lang="sv-SE" dirty="0"/>
          </a:p>
          <a:p>
            <a:r>
              <a:rPr lang="sv-SE" dirty="0"/>
              <a:t>MÖD 2009:17 Scania</a:t>
            </a:r>
          </a:p>
          <a:p>
            <a:endParaRPr lang="sv-SE" dirty="0"/>
          </a:p>
          <a:p>
            <a:r>
              <a:rPr lang="sv-SE" dirty="0"/>
              <a:t>MMD </a:t>
            </a:r>
            <a:r>
              <a:rPr lang="sv-SE" dirty="0" err="1"/>
              <a:t>Vbg</a:t>
            </a:r>
            <a:r>
              <a:rPr lang="sv-SE" dirty="0"/>
              <a:t> 2011-06-17 M 3394-10 Södra </a:t>
            </a:r>
            <a:r>
              <a:rPr lang="sv-SE" dirty="0" err="1"/>
              <a:t>Timber</a:t>
            </a:r>
            <a:endParaRPr lang="sv-SE" dirty="0"/>
          </a:p>
          <a:p>
            <a:endParaRPr lang="sv-SE" dirty="0"/>
          </a:p>
          <a:p>
            <a:r>
              <a:rPr lang="sv-SE" dirty="0"/>
              <a:t>MÖD 2011-06-22 mål nr 6243-10 Perstorp </a:t>
            </a:r>
            <a:r>
              <a:rPr lang="sv-SE" dirty="0" err="1"/>
              <a:t>Oxo</a:t>
            </a:r>
            <a:endParaRPr lang="sv-SE" dirty="0"/>
          </a:p>
          <a:p>
            <a:endParaRPr lang="sv-SE" dirty="0"/>
          </a:p>
          <a:p>
            <a:r>
              <a:rPr lang="sv-SE" dirty="0"/>
              <a:t>MÖD 2013-04-12 mål nr M 1219-12</a:t>
            </a:r>
          </a:p>
          <a:p>
            <a:endParaRPr lang="sv-SE" dirty="0"/>
          </a:p>
          <a:p>
            <a:r>
              <a:rPr lang="sv-SE" dirty="0"/>
              <a:t>MMD Nacka 2014-05-28 mål nr M 464-12 (se </a:t>
            </a:r>
            <a:r>
              <a:rPr lang="sv-SE" dirty="0" err="1"/>
              <a:t>MPD:s</a:t>
            </a:r>
            <a:r>
              <a:rPr lang="sv-SE" dirty="0"/>
              <a:t> beslut)</a:t>
            </a:r>
          </a:p>
        </p:txBody>
      </p:sp>
    </p:spTree>
    <p:extLst>
      <p:ext uri="{BB962C8B-B14F-4D97-AF65-F5344CB8AC3E}">
        <p14:creationId xmlns:p14="http://schemas.microsoft.com/office/powerpoint/2010/main" val="3977113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Vad kan den nya lagen om energikartläggning innebära?</a:t>
            </a:r>
          </a:p>
        </p:txBody>
      </p:sp>
      <p:sp>
        <p:nvSpPr>
          <p:cNvPr id="3" name="Platshållare för innehåll 2"/>
          <p:cNvSpPr>
            <a:spLocks noGrp="1"/>
          </p:cNvSpPr>
          <p:nvPr>
            <p:ph idx="1"/>
          </p:nvPr>
        </p:nvSpPr>
        <p:spPr/>
        <p:txBody>
          <a:bodyPr/>
          <a:lstStyle/>
          <a:p>
            <a:endParaRPr lang="sv-SE" dirty="0"/>
          </a:p>
          <a:p>
            <a:r>
              <a:rPr lang="sv-SE" dirty="0"/>
              <a:t>Mark- och miljööverdomstolens dom 2014-12-04 i mål nr M 195-14, Akzo Nobel</a:t>
            </a:r>
          </a:p>
        </p:txBody>
      </p:sp>
    </p:spTree>
    <p:extLst>
      <p:ext uri="{BB962C8B-B14F-4D97-AF65-F5344CB8AC3E}">
        <p14:creationId xmlns:p14="http://schemas.microsoft.com/office/powerpoint/2010/main" val="308918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Miljöbalkens mål och tillämpningsområde</a:t>
            </a:r>
          </a:p>
        </p:txBody>
      </p:sp>
      <p:sp>
        <p:nvSpPr>
          <p:cNvPr id="3" name="Platshållare för innehåll 2"/>
          <p:cNvSpPr>
            <a:spLocks noGrp="1"/>
          </p:cNvSpPr>
          <p:nvPr>
            <p:ph idx="1"/>
          </p:nvPr>
        </p:nvSpPr>
        <p:spPr/>
        <p:txBody>
          <a:bodyPr/>
          <a:lstStyle/>
          <a:p>
            <a:pPr marL="0" indent="0">
              <a:buNone/>
            </a:pPr>
            <a:r>
              <a:rPr lang="sv-SE" dirty="0"/>
              <a:t>Bestämmelserna i miljöbalken syftar till att återanvändning och återvinning liksom annan </a:t>
            </a:r>
            <a:r>
              <a:rPr lang="sv-SE" dirty="0">
                <a:solidFill>
                  <a:srgbClr val="FF0000"/>
                </a:solidFill>
              </a:rPr>
              <a:t>hushållning med </a:t>
            </a:r>
            <a:r>
              <a:rPr lang="sv-SE" dirty="0"/>
              <a:t>material, råvaror och </a:t>
            </a:r>
            <a:r>
              <a:rPr lang="sv-SE" dirty="0">
                <a:solidFill>
                  <a:srgbClr val="FF0000"/>
                </a:solidFill>
              </a:rPr>
              <a:t>energi</a:t>
            </a:r>
            <a:r>
              <a:rPr lang="sv-SE" dirty="0"/>
              <a:t> främjas så att ett kretslopp uppnås.</a:t>
            </a:r>
          </a:p>
        </p:txBody>
      </p:sp>
    </p:spTree>
    <p:extLst>
      <p:ext uri="{BB962C8B-B14F-4D97-AF65-F5344CB8AC3E}">
        <p14:creationId xmlns:p14="http://schemas.microsoft.com/office/powerpoint/2010/main" val="2811756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ubrik 1"/>
          <p:cNvSpPr>
            <a:spLocks noGrp="1"/>
          </p:cNvSpPr>
          <p:nvPr>
            <p:ph type="title"/>
          </p:nvPr>
        </p:nvSpPr>
        <p:spPr/>
        <p:txBody>
          <a:bodyPr/>
          <a:lstStyle/>
          <a:p>
            <a:r>
              <a:rPr lang="sv-SE" sz="3200" dirty="0"/>
              <a:t>Prövotid</a:t>
            </a:r>
          </a:p>
        </p:txBody>
      </p:sp>
      <p:sp>
        <p:nvSpPr>
          <p:cNvPr id="158723" name="Platshållare för innehåll 2"/>
          <p:cNvSpPr>
            <a:spLocks noGrp="1"/>
          </p:cNvSpPr>
          <p:nvPr>
            <p:ph idx="1"/>
          </p:nvPr>
        </p:nvSpPr>
        <p:spPr/>
        <p:txBody>
          <a:bodyPr/>
          <a:lstStyle/>
          <a:p>
            <a:pPr eaLnBrk="1" hangingPunct="1">
              <a:buFont typeface="Arial" charset="0"/>
              <a:buChar char="•"/>
            </a:pPr>
            <a:r>
              <a:rPr lang="sv-SE" dirty="0"/>
              <a:t>En fråga behöver utredas vidare</a:t>
            </a:r>
          </a:p>
          <a:p>
            <a:pPr eaLnBrk="1" hangingPunct="1">
              <a:buFont typeface="Arial" charset="0"/>
              <a:buChar char="•"/>
            </a:pPr>
            <a:r>
              <a:rPr lang="sv-SE" dirty="0"/>
              <a:t>Datum anges när utredningen skall vara klar</a:t>
            </a:r>
          </a:p>
          <a:p>
            <a:pPr eaLnBrk="1" hangingPunct="1">
              <a:buFont typeface="Arial" charset="0"/>
              <a:buChar char="•"/>
            </a:pPr>
            <a:r>
              <a:rPr lang="sv-SE" dirty="0"/>
              <a:t>Under tiden gäller provisoriska föreskrifter</a:t>
            </a:r>
          </a:p>
          <a:p>
            <a:pPr eaLnBrk="1" hangingPunct="1">
              <a:buFont typeface="Arial" charset="0"/>
              <a:buChar char="•"/>
            </a:pPr>
            <a:r>
              <a:rPr lang="sv-SE" dirty="0"/>
              <a:t>När utredningen är klar fastställs de slutliga villkoren som skall gälla för verksamheten</a:t>
            </a:r>
          </a:p>
          <a:p>
            <a:endParaRPr lang="sv-SE" dirty="0"/>
          </a:p>
        </p:txBody>
      </p:sp>
    </p:spTree>
    <p:extLst>
      <p:ext uri="{BB962C8B-B14F-4D97-AF65-F5344CB8AC3E}">
        <p14:creationId xmlns:p14="http://schemas.microsoft.com/office/powerpoint/2010/main" val="3848899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Utredning om energi under prövotid</a:t>
            </a:r>
          </a:p>
        </p:txBody>
      </p:sp>
      <p:sp>
        <p:nvSpPr>
          <p:cNvPr id="3" name="Platshållare för innehåll 2"/>
          <p:cNvSpPr>
            <a:spLocks noGrp="1"/>
          </p:cNvSpPr>
          <p:nvPr>
            <p:ph idx="1"/>
          </p:nvPr>
        </p:nvSpPr>
        <p:spPr>
          <a:xfrm>
            <a:off x="2286001" y="1268760"/>
            <a:ext cx="7629525" cy="4681190"/>
          </a:xfrm>
        </p:spPr>
        <p:txBody>
          <a:bodyPr/>
          <a:lstStyle/>
          <a:p>
            <a:r>
              <a:rPr lang="sv-SE" dirty="0"/>
              <a:t>MÖD 2007-02-13 mål nr M 9927-05 LKAB </a:t>
            </a:r>
            <a:r>
              <a:rPr lang="sv-SE" dirty="0">
                <a:solidFill>
                  <a:srgbClr val="FF0000"/>
                </a:solidFill>
              </a:rPr>
              <a:t>efter avslutad prövotid MMD 2015-12-16 M 2090-06</a:t>
            </a:r>
          </a:p>
          <a:p>
            <a:r>
              <a:rPr lang="sv-SE" dirty="0"/>
              <a:t>MÖD 2008:23 </a:t>
            </a:r>
            <a:r>
              <a:rPr lang="sv-SE" dirty="0" err="1"/>
              <a:t>Mondi</a:t>
            </a:r>
            <a:r>
              <a:rPr lang="sv-SE" dirty="0"/>
              <a:t> </a:t>
            </a:r>
            <a:r>
              <a:rPr lang="sv-SE" dirty="0" err="1"/>
              <a:t>Dynäs</a:t>
            </a:r>
            <a:r>
              <a:rPr lang="sv-SE" dirty="0"/>
              <a:t> AB</a:t>
            </a:r>
          </a:p>
          <a:p>
            <a:r>
              <a:rPr lang="sv-SE" dirty="0"/>
              <a:t>MÖD 2014-06-05 M 9643-13 </a:t>
            </a:r>
            <a:r>
              <a:rPr lang="sv-SE" dirty="0" err="1"/>
              <a:t>Överumans</a:t>
            </a:r>
            <a:r>
              <a:rPr lang="sv-SE" dirty="0"/>
              <a:t> fisk</a:t>
            </a:r>
          </a:p>
          <a:p>
            <a:r>
              <a:rPr lang="sv-SE" dirty="0"/>
              <a:t>MÖD 2014-06-27 mål nr M 7429-13 Boliden Mineral AB</a:t>
            </a:r>
          </a:p>
          <a:p>
            <a:r>
              <a:rPr lang="sv-SE" dirty="0"/>
              <a:t>MMÖD 2016-01-22 mål nr M 10031-14 Boliden Mineral AB</a:t>
            </a:r>
          </a:p>
          <a:p>
            <a:pPr marL="0" indent="0">
              <a:buNone/>
            </a:pPr>
            <a:endParaRPr lang="sv-SE" dirty="0"/>
          </a:p>
        </p:txBody>
      </p:sp>
    </p:spTree>
    <p:extLst>
      <p:ext uri="{BB962C8B-B14F-4D97-AF65-F5344CB8AC3E}">
        <p14:creationId xmlns:p14="http://schemas.microsoft.com/office/powerpoint/2010/main" val="1150107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Vad händer efter avslutad prövotid?</a:t>
            </a:r>
          </a:p>
        </p:txBody>
      </p:sp>
      <p:sp>
        <p:nvSpPr>
          <p:cNvPr id="3" name="Platshållare för innehåll 2"/>
          <p:cNvSpPr>
            <a:spLocks noGrp="1"/>
          </p:cNvSpPr>
          <p:nvPr>
            <p:ph idx="1"/>
          </p:nvPr>
        </p:nvSpPr>
        <p:spPr/>
        <p:txBody>
          <a:bodyPr/>
          <a:lstStyle/>
          <a:p>
            <a:endParaRPr lang="sv-SE" dirty="0"/>
          </a:p>
          <a:p>
            <a:r>
              <a:rPr lang="sv-SE" dirty="0"/>
              <a:t>Mark- och miljödomstolen i Vänersborg dom 2014-03-21 M 38-13 Volvo </a:t>
            </a:r>
            <a:r>
              <a:rPr lang="sv-SE" dirty="0" err="1"/>
              <a:t>Powertrain</a:t>
            </a:r>
            <a:r>
              <a:rPr lang="sv-SE" dirty="0"/>
              <a:t> AB </a:t>
            </a:r>
          </a:p>
          <a:p>
            <a:r>
              <a:rPr lang="sv-SE" dirty="0"/>
              <a:t>MMD Umeå 2015-12-16 M 2090-06 LKAB</a:t>
            </a:r>
          </a:p>
        </p:txBody>
      </p:sp>
    </p:spTree>
    <p:extLst>
      <p:ext uri="{BB962C8B-B14F-4D97-AF65-F5344CB8AC3E}">
        <p14:creationId xmlns:p14="http://schemas.microsoft.com/office/powerpoint/2010/main" val="2655448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Särskilt om Södra Cell</a:t>
            </a:r>
          </a:p>
        </p:txBody>
      </p:sp>
      <p:sp>
        <p:nvSpPr>
          <p:cNvPr id="3" name="Platshållare för innehåll 2"/>
          <p:cNvSpPr>
            <a:spLocks noGrp="1"/>
          </p:cNvSpPr>
          <p:nvPr>
            <p:ph idx="1"/>
          </p:nvPr>
        </p:nvSpPr>
        <p:spPr/>
        <p:txBody>
          <a:bodyPr/>
          <a:lstStyle/>
          <a:p>
            <a:r>
              <a:rPr lang="sv-SE" dirty="0"/>
              <a:t>Miljödomstolen meddelade i deldom den 19 december 2008 tillstånd </a:t>
            </a:r>
          </a:p>
          <a:p>
            <a:r>
              <a:rPr lang="sv-SE" dirty="0"/>
              <a:t>Vissa frågor sköts upp bl.a. vad gäller energifrågor</a:t>
            </a:r>
          </a:p>
          <a:p>
            <a:r>
              <a:rPr lang="sv-SE" dirty="0"/>
              <a:t>MÖD 2014-05-08 M 10393-13</a:t>
            </a:r>
          </a:p>
          <a:p>
            <a:r>
              <a:rPr lang="sv-SE" dirty="0"/>
              <a:t>MMÖD 2016-01-09 M 3173-15</a:t>
            </a:r>
          </a:p>
        </p:txBody>
      </p:sp>
    </p:spTree>
    <p:extLst>
      <p:ext uri="{BB962C8B-B14F-4D97-AF65-F5344CB8AC3E}">
        <p14:creationId xmlns:p14="http://schemas.microsoft.com/office/powerpoint/2010/main" val="3858411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Villkor om krav på energiledningssystem</a:t>
            </a:r>
          </a:p>
        </p:txBody>
      </p:sp>
      <p:sp>
        <p:nvSpPr>
          <p:cNvPr id="3" name="Platshållare för innehåll 2"/>
          <p:cNvSpPr>
            <a:spLocks noGrp="1"/>
          </p:cNvSpPr>
          <p:nvPr>
            <p:ph idx="1"/>
          </p:nvPr>
        </p:nvSpPr>
        <p:spPr/>
        <p:txBody>
          <a:bodyPr/>
          <a:lstStyle/>
          <a:p>
            <a:endParaRPr lang="sv-SE" dirty="0"/>
          </a:p>
          <a:p>
            <a:r>
              <a:rPr lang="sv-SE" dirty="0"/>
              <a:t>MMÖD 2016-10-13 mål nr M 316-16 Höganäs AB</a:t>
            </a:r>
          </a:p>
        </p:txBody>
      </p:sp>
    </p:spTree>
    <p:extLst>
      <p:ext uri="{BB962C8B-B14F-4D97-AF65-F5344CB8AC3E}">
        <p14:creationId xmlns:p14="http://schemas.microsoft.com/office/powerpoint/2010/main" val="1118184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Fråga om skälighet</a:t>
            </a:r>
          </a:p>
        </p:txBody>
      </p:sp>
      <p:sp>
        <p:nvSpPr>
          <p:cNvPr id="3" name="Platshållare för innehåll 2"/>
          <p:cNvSpPr>
            <a:spLocks noGrp="1"/>
          </p:cNvSpPr>
          <p:nvPr>
            <p:ph idx="1"/>
          </p:nvPr>
        </p:nvSpPr>
        <p:spPr/>
        <p:txBody>
          <a:bodyPr/>
          <a:lstStyle/>
          <a:p>
            <a:r>
              <a:rPr lang="sv-SE" dirty="0"/>
              <a:t>MÖD 2008:23 </a:t>
            </a:r>
            <a:r>
              <a:rPr lang="sv-SE" dirty="0" err="1"/>
              <a:t>Mondi</a:t>
            </a:r>
            <a:r>
              <a:rPr lang="sv-SE" dirty="0"/>
              <a:t> </a:t>
            </a:r>
            <a:r>
              <a:rPr lang="sv-SE" dirty="0" err="1"/>
              <a:t>Dynäs</a:t>
            </a:r>
            <a:r>
              <a:rPr lang="sv-SE" dirty="0"/>
              <a:t> AB</a:t>
            </a:r>
          </a:p>
          <a:p>
            <a:r>
              <a:rPr lang="sv-SE" dirty="0"/>
              <a:t>Fråga om skäligheten av att kräva en barktork</a:t>
            </a:r>
          </a:p>
          <a:p>
            <a:r>
              <a:rPr lang="sv-SE" dirty="0"/>
              <a:t>Jämförelse mellan kostnaderna för åtgärderna/investeringen med energibesparingen samt återbetalningstiden med den tekniska livslängden</a:t>
            </a:r>
          </a:p>
          <a:p>
            <a:endParaRPr lang="sv-SE" dirty="0"/>
          </a:p>
        </p:txBody>
      </p:sp>
    </p:spTree>
    <p:extLst>
      <p:ext uri="{BB962C8B-B14F-4D97-AF65-F5344CB8AC3E}">
        <p14:creationId xmlns:p14="http://schemas.microsoft.com/office/powerpoint/2010/main" val="10150379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Mer om skälighet</a:t>
            </a:r>
          </a:p>
        </p:txBody>
      </p:sp>
      <p:sp>
        <p:nvSpPr>
          <p:cNvPr id="3" name="Platshållare för innehåll 2"/>
          <p:cNvSpPr>
            <a:spLocks noGrp="1"/>
          </p:cNvSpPr>
          <p:nvPr>
            <p:ph idx="1"/>
          </p:nvPr>
        </p:nvSpPr>
        <p:spPr/>
        <p:txBody>
          <a:bodyPr/>
          <a:lstStyle/>
          <a:p>
            <a:r>
              <a:rPr lang="sv-SE" dirty="0"/>
              <a:t>MÖD 2014-42 Akzo Nobel </a:t>
            </a:r>
            <a:r>
              <a:rPr lang="sv-SE" dirty="0" err="1"/>
              <a:t>Functional</a:t>
            </a:r>
            <a:r>
              <a:rPr lang="sv-SE" dirty="0"/>
              <a:t> Chemicals</a:t>
            </a:r>
          </a:p>
          <a:p>
            <a:r>
              <a:rPr lang="sv-SE" dirty="0"/>
              <a:t>Vissa specificerade åtgärder var inte rimliga ansåg MÖD, det fanns dessutom osäkerhet kring säkerhetsrisker och miljönytta</a:t>
            </a:r>
          </a:p>
          <a:p>
            <a:r>
              <a:rPr lang="sv-SE" dirty="0"/>
              <a:t>Ett av villkoren ansågs dock skäligt (vilket)</a:t>
            </a:r>
          </a:p>
        </p:txBody>
      </p:sp>
    </p:spTree>
    <p:extLst>
      <p:ext uri="{BB962C8B-B14F-4D97-AF65-F5344CB8AC3E}">
        <p14:creationId xmlns:p14="http://schemas.microsoft.com/office/powerpoint/2010/main" val="3175675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Praxis - När bör energifrågor regleras i villkor vid tillståndsgivning?</a:t>
            </a:r>
          </a:p>
        </p:txBody>
      </p:sp>
      <p:sp>
        <p:nvSpPr>
          <p:cNvPr id="3" name="Platshållare för innehåll 2"/>
          <p:cNvSpPr>
            <a:spLocks noGrp="1"/>
          </p:cNvSpPr>
          <p:nvPr>
            <p:ph idx="1"/>
          </p:nvPr>
        </p:nvSpPr>
        <p:spPr/>
        <p:txBody>
          <a:bodyPr/>
          <a:lstStyle/>
          <a:p>
            <a:endParaRPr lang="sv-SE" dirty="0"/>
          </a:p>
          <a:p>
            <a:r>
              <a:rPr lang="sv-SE" dirty="0"/>
              <a:t>För stora och energikrävande industrier dvs. där det finns betydande potential till energieffektivisering</a:t>
            </a:r>
          </a:p>
          <a:p>
            <a:r>
              <a:rPr lang="sv-SE" dirty="0"/>
              <a:t>Om BAT-slutsatser finns</a:t>
            </a:r>
          </a:p>
          <a:p>
            <a:r>
              <a:rPr lang="sv-SE" dirty="0"/>
              <a:t>För nya verksamheter</a:t>
            </a:r>
          </a:p>
        </p:txBody>
      </p:sp>
    </p:spTree>
    <p:extLst>
      <p:ext uri="{BB962C8B-B14F-4D97-AF65-F5344CB8AC3E}">
        <p14:creationId xmlns:p14="http://schemas.microsoft.com/office/powerpoint/2010/main" val="108916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Praxis - Hur ska kraven ställas vid tillståndsgivning?</a:t>
            </a:r>
          </a:p>
        </p:txBody>
      </p:sp>
      <p:sp>
        <p:nvSpPr>
          <p:cNvPr id="3" name="Platshållare för innehåll 2"/>
          <p:cNvSpPr>
            <a:spLocks noGrp="1"/>
          </p:cNvSpPr>
          <p:nvPr>
            <p:ph idx="1"/>
          </p:nvPr>
        </p:nvSpPr>
        <p:spPr/>
        <p:txBody>
          <a:bodyPr/>
          <a:lstStyle/>
          <a:p>
            <a:r>
              <a:rPr lang="sv-SE" dirty="0"/>
              <a:t>Krav kan ställas både vad gäller energiproduktion och energianvändning </a:t>
            </a:r>
          </a:p>
          <a:p>
            <a:r>
              <a:rPr lang="sv-SE" dirty="0"/>
              <a:t>Krav kan i vissa fall ställas på specifika åtgärder </a:t>
            </a:r>
          </a:p>
          <a:p>
            <a:r>
              <a:rPr lang="sv-SE" dirty="0"/>
              <a:t>Villkoren kan gå längre än vad som är företagsekonomiskt lönsamt, observera dock skälighetsprincipen</a:t>
            </a:r>
          </a:p>
          <a:p>
            <a:r>
              <a:rPr lang="sv-SE" dirty="0"/>
              <a:t>Aldrig villkor som påverkar handeln med utsläppsrätter</a:t>
            </a:r>
          </a:p>
          <a:p>
            <a:endParaRPr lang="sv-SE" dirty="0"/>
          </a:p>
        </p:txBody>
      </p:sp>
    </p:spTree>
    <p:extLst>
      <p:ext uri="{BB962C8B-B14F-4D97-AF65-F5344CB8AC3E}">
        <p14:creationId xmlns:p14="http://schemas.microsoft.com/office/powerpoint/2010/main" val="566477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Att diskutera</a:t>
            </a:r>
          </a:p>
        </p:txBody>
      </p:sp>
      <p:sp>
        <p:nvSpPr>
          <p:cNvPr id="3" name="Platshållare för innehåll 2"/>
          <p:cNvSpPr>
            <a:spLocks noGrp="1"/>
          </p:cNvSpPr>
          <p:nvPr>
            <p:ph idx="1"/>
          </p:nvPr>
        </p:nvSpPr>
        <p:spPr>
          <a:xfrm>
            <a:off x="2286001" y="1124744"/>
            <a:ext cx="7629525" cy="4968552"/>
          </a:xfrm>
        </p:spPr>
        <p:txBody>
          <a:bodyPr/>
          <a:lstStyle/>
          <a:p>
            <a:r>
              <a:rPr lang="sv-SE" dirty="0"/>
              <a:t>Vad för typ av villkor vill ni såsom tillsynsmyndighet ha?</a:t>
            </a:r>
          </a:p>
          <a:p>
            <a:r>
              <a:rPr lang="sv-SE" dirty="0"/>
              <a:t>Delegationsvillkor eller inte?</a:t>
            </a:r>
          </a:p>
          <a:p>
            <a:r>
              <a:rPr lang="sv-SE" dirty="0"/>
              <a:t>Vill ni ha några villkor alls – dvs. då fritt fram för tillsynen?</a:t>
            </a:r>
          </a:p>
          <a:p>
            <a:r>
              <a:rPr lang="sv-SE" dirty="0"/>
              <a:t>Utredning om energifrågor – lämpliga att ha under prövotid?</a:t>
            </a:r>
          </a:p>
          <a:p>
            <a:r>
              <a:rPr lang="sv-SE" dirty="0"/>
              <a:t>Vad för slutliga villkor kan bli aktuella sedan?</a:t>
            </a:r>
          </a:p>
        </p:txBody>
      </p:sp>
    </p:spTree>
    <p:extLst>
      <p:ext uri="{BB962C8B-B14F-4D97-AF65-F5344CB8AC3E}">
        <p14:creationId xmlns:p14="http://schemas.microsoft.com/office/powerpoint/2010/main" val="395246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ubrik 1"/>
          <p:cNvSpPr>
            <a:spLocks noGrp="1"/>
          </p:cNvSpPr>
          <p:nvPr>
            <p:ph type="title"/>
          </p:nvPr>
        </p:nvSpPr>
        <p:spPr/>
        <p:txBody>
          <a:bodyPr/>
          <a:lstStyle/>
          <a:p>
            <a:r>
              <a:rPr lang="sv-SE" sz="3200" dirty="0"/>
              <a:t>Bevisbördeprincipen 2 kap. 1 § miljöbalken</a:t>
            </a:r>
          </a:p>
        </p:txBody>
      </p:sp>
      <p:sp>
        <p:nvSpPr>
          <p:cNvPr id="3" name="Platshållare för innehåll 2"/>
          <p:cNvSpPr>
            <a:spLocks noGrp="1"/>
          </p:cNvSpPr>
          <p:nvPr>
            <p:ph idx="1"/>
          </p:nvPr>
        </p:nvSpPr>
        <p:spPr/>
        <p:txBody>
          <a:bodyPr/>
          <a:lstStyle/>
          <a:p>
            <a:pPr marL="0" indent="0">
              <a:lnSpc>
                <a:spcPct val="100000"/>
              </a:lnSpc>
              <a:spcBef>
                <a:spcPct val="50000"/>
              </a:spcBef>
              <a:buNone/>
              <a:defRPr/>
            </a:pPr>
            <a:endParaRPr lang="sv-SE" dirty="0">
              <a:solidFill>
                <a:srgbClr val="545861"/>
              </a:solidFill>
            </a:endParaRPr>
          </a:p>
          <a:p>
            <a:pPr marL="0" indent="0">
              <a:lnSpc>
                <a:spcPct val="100000"/>
              </a:lnSpc>
              <a:spcBef>
                <a:spcPct val="50000"/>
              </a:spcBef>
              <a:buNone/>
              <a:defRPr/>
            </a:pPr>
            <a:r>
              <a:rPr lang="sv-SE" dirty="0">
                <a:solidFill>
                  <a:srgbClr val="545861"/>
                </a:solidFill>
              </a:rPr>
              <a:t>Alla som bedriver eller avser att bedriva en verksamhet eller vidta en åtgärd är </a:t>
            </a:r>
            <a:r>
              <a:rPr lang="sv-SE" dirty="0">
                <a:solidFill>
                  <a:srgbClr val="FF0000"/>
                </a:solidFill>
              </a:rPr>
              <a:t>skyldiga att visa</a:t>
            </a:r>
            <a:r>
              <a:rPr lang="sv-SE" dirty="0">
                <a:solidFill>
                  <a:srgbClr val="545861"/>
                </a:solidFill>
              </a:rPr>
              <a:t> att de förpliktelser som följer med hänsynsreglerna iakttas</a:t>
            </a:r>
          </a:p>
          <a:p>
            <a:pPr>
              <a:defRPr/>
            </a:pPr>
            <a:endParaRPr lang="sv-SE" dirty="0"/>
          </a:p>
        </p:txBody>
      </p:sp>
    </p:spTree>
    <p:extLst>
      <p:ext uri="{BB962C8B-B14F-4D97-AF65-F5344CB8AC3E}">
        <p14:creationId xmlns:p14="http://schemas.microsoft.com/office/powerpoint/2010/main" val="2500059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En sammanfattande önskan…</a:t>
            </a:r>
          </a:p>
        </p:txBody>
      </p:sp>
      <p:sp>
        <p:nvSpPr>
          <p:cNvPr id="3" name="Platshållare för innehåll 2"/>
          <p:cNvSpPr>
            <a:spLocks noGrp="1"/>
          </p:cNvSpPr>
          <p:nvPr>
            <p:ph idx="1"/>
          </p:nvPr>
        </p:nvSpPr>
        <p:spPr/>
        <p:txBody>
          <a:bodyPr/>
          <a:lstStyle/>
          <a:p>
            <a:pPr marL="0" indent="0">
              <a:buNone/>
            </a:pPr>
            <a:r>
              <a:rPr lang="sv-SE" dirty="0"/>
              <a:t>Om prövningsmyndigheten delegerar beslutanderätt i någon fråga till tillsynsmyndigheten måste det framgå tydligt av delegationsvillkoret inom vilka ramar tillsynsmyndighet får besluta</a:t>
            </a:r>
          </a:p>
        </p:txBody>
      </p:sp>
    </p:spTree>
    <p:extLst>
      <p:ext uri="{BB962C8B-B14F-4D97-AF65-F5344CB8AC3E}">
        <p14:creationId xmlns:p14="http://schemas.microsoft.com/office/powerpoint/2010/main" val="3765716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ubrik 1"/>
          <p:cNvSpPr>
            <a:spLocks noGrp="1"/>
          </p:cNvSpPr>
          <p:nvPr>
            <p:ph type="title"/>
          </p:nvPr>
        </p:nvSpPr>
        <p:spPr/>
        <p:txBody>
          <a:bodyPr/>
          <a:lstStyle/>
          <a:p>
            <a:r>
              <a:rPr lang="sv-SE" sz="3200" dirty="0"/>
              <a:t>Tillsyn enligt 26 kap. MB</a:t>
            </a:r>
          </a:p>
        </p:txBody>
      </p:sp>
      <p:sp>
        <p:nvSpPr>
          <p:cNvPr id="162819" name="Platshållare för innehåll 2"/>
          <p:cNvSpPr>
            <a:spLocks noGrp="1"/>
          </p:cNvSpPr>
          <p:nvPr>
            <p:ph idx="1"/>
          </p:nvPr>
        </p:nvSpPr>
        <p:spPr>
          <a:xfrm>
            <a:off x="1952625" y="1428750"/>
            <a:ext cx="7143750" cy="4673600"/>
          </a:xfrm>
        </p:spPr>
        <p:txBody>
          <a:bodyPr/>
          <a:lstStyle/>
          <a:p>
            <a:pPr eaLnBrk="1" hangingPunct="1">
              <a:buFont typeface="Arial" charset="0"/>
              <a:buChar char="•"/>
            </a:pPr>
            <a:endParaRPr lang="sv-SE" sz="2000" dirty="0"/>
          </a:p>
          <a:p>
            <a:pPr eaLnBrk="1" hangingPunct="1">
              <a:buFont typeface="Arial" charset="0"/>
              <a:buChar char="•"/>
            </a:pPr>
            <a:r>
              <a:rPr lang="sv-SE" dirty="0"/>
              <a:t>Tillsynen skall säkerställa syftet med miljöbalken</a:t>
            </a:r>
          </a:p>
          <a:p>
            <a:pPr eaLnBrk="1" hangingPunct="1">
              <a:buFont typeface="Arial" charset="0"/>
              <a:buChar char="•"/>
            </a:pPr>
            <a:r>
              <a:rPr lang="sv-SE" dirty="0"/>
              <a:t>Tillsynsmyndigheten skall vidta de åtgärder </a:t>
            </a:r>
            <a:r>
              <a:rPr lang="sv-SE" dirty="0">
                <a:solidFill>
                  <a:srgbClr val="FF0000"/>
                </a:solidFill>
              </a:rPr>
              <a:t>som behövs</a:t>
            </a:r>
            <a:r>
              <a:rPr lang="sv-SE" dirty="0"/>
              <a:t> för att åstadkomma rättelse</a:t>
            </a:r>
          </a:p>
          <a:p>
            <a:pPr eaLnBrk="1" hangingPunct="1">
              <a:buFont typeface="Arial" charset="0"/>
              <a:buChar char="•"/>
            </a:pPr>
            <a:r>
              <a:rPr lang="sv-SE" dirty="0"/>
              <a:t>Kan således räcka med kunskapsförmedling och information</a:t>
            </a:r>
          </a:p>
          <a:p>
            <a:pPr eaLnBrk="1" hangingPunct="1">
              <a:buFont typeface="Arial" charset="0"/>
              <a:buChar char="•"/>
            </a:pPr>
            <a:endParaRPr lang="sv-SE" sz="2000" dirty="0"/>
          </a:p>
          <a:p>
            <a:pPr marL="0" indent="0">
              <a:buNone/>
            </a:pPr>
            <a:endParaRPr lang="sv-SE" sz="2000" dirty="0"/>
          </a:p>
          <a:p>
            <a:pPr eaLnBrk="1" hangingPunct="1">
              <a:buFont typeface="Arial" charset="0"/>
              <a:buChar char="•"/>
            </a:pPr>
            <a:endParaRPr lang="sv-SE" sz="2000" dirty="0"/>
          </a:p>
          <a:p>
            <a:endParaRPr lang="sv-SE" dirty="0"/>
          </a:p>
        </p:txBody>
      </p:sp>
    </p:spTree>
    <p:extLst>
      <p:ext uri="{BB962C8B-B14F-4D97-AF65-F5344CB8AC3E}">
        <p14:creationId xmlns:p14="http://schemas.microsoft.com/office/powerpoint/2010/main" val="4396413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ubrik 1"/>
          <p:cNvSpPr>
            <a:spLocks noGrp="1"/>
          </p:cNvSpPr>
          <p:nvPr>
            <p:ph type="title"/>
          </p:nvPr>
        </p:nvSpPr>
        <p:spPr/>
        <p:txBody>
          <a:bodyPr/>
          <a:lstStyle/>
          <a:p>
            <a:r>
              <a:rPr lang="sv-SE" sz="3200" dirty="0"/>
              <a:t>26 kap. 9 § miljöbalken</a:t>
            </a:r>
          </a:p>
        </p:txBody>
      </p:sp>
      <p:sp>
        <p:nvSpPr>
          <p:cNvPr id="163843" name="Platshållare för innehåll 2"/>
          <p:cNvSpPr>
            <a:spLocks noGrp="1"/>
          </p:cNvSpPr>
          <p:nvPr>
            <p:ph idx="1"/>
          </p:nvPr>
        </p:nvSpPr>
        <p:spPr>
          <a:xfrm>
            <a:off x="1993901" y="1419225"/>
            <a:ext cx="7173913" cy="4673600"/>
          </a:xfrm>
        </p:spPr>
        <p:txBody>
          <a:bodyPr/>
          <a:lstStyle/>
          <a:p>
            <a:pPr eaLnBrk="1" hangingPunct="1">
              <a:buFont typeface="Arial" charset="0"/>
              <a:buChar char="•"/>
            </a:pPr>
            <a:r>
              <a:rPr lang="sv-SE" dirty="0"/>
              <a:t>Tillsynsmyndigheten får meddela de förelägganden och förbud som behövs i ett enskilt fall</a:t>
            </a:r>
          </a:p>
          <a:p>
            <a:pPr>
              <a:buFont typeface="Arial" charset="0"/>
              <a:buChar char="•"/>
            </a:pPr>
            <a:r>
              <a:rPr lang="sv-SE" dirty="0"/>
              <a:t>Mer ingripande åtgärder än vad som behövs i det enskilda fallet får inte tillgripas</a:t>
            </a:r>
          </a:p>
          <a:p>
            <a:pPr>
              <a:buFont typeface="Arial" charset="0"/>
              <a:buChar char="•"/>
            </a:pPr>
            <a:r>
              <a:rPr lang="sv-SE" dirty="0"/>
              <a:t>Begränsas av rättskraften i gällande tillstånd enligt 24 kap. 1 § miljöbalken</a:t>
            </a:r>
          </a:p>
          <a:p>
            <a:pPr>
              <a:buFont typeface="Arial" charset="0"/>
              <a:buChar char="•"/>
            </a:pPr>
            <a:r>
              <a:rPr lang="sv-SE" dirty="0"/>
              <a:t>Ej föreläggande att begränsa koldioxidutsläpp mot verksamheter som omfattas av handel med utsläppsrätter</a:t>
            </a:r>
          </a:p>
          <a:p>
            <a:pPr eaLnBrk="1" hangingPunct="1">
              <a:buFont typeface="Arial" charset="0"/>
              <a:buChar char="•"/>
            </a:pPr>
            <a:endParaRPr lang="sv-SE" sz="2000" dirty="0"/>
          </a:p>
          <a:p>
            <a:pPr eaLnBrk="1" hangingPunct="1"/>
            <a:endParaRPr lang="sv-SE" sz="2000" dirty="0"/>
          </a:p>
          <a:p>
            <a:pPr marL="0" indent="0">
              <a:buNone/>
            </a:pPr>
            <a:endParaRPr lang="sv-SE" dirty="0"/>
          </a:p>
        </p:txBody>
      </p:sp>
    </p:spTree>
    <p:extLst>
      <p:ext uri="{BB962C8B-B14F-4D97-AF65-F5344CB8AC3E}">
        <p14:creationId xmlns:p14="http://schemas.microsoft.com/office/powerpoint/2010/main" val="752815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Praxis om föreläggande om åtgärder</a:t>
            </a:r>
          </a:p>
        </p:txBody>
      </p:sp>
      <p:sp>
        <p:nvSpPr>
          <p:cNvPr id="3" name="Platshållare för innehåll 2"/>
          <p:cNvSpPr>
            <a:spLocks noGrp="1"/>
          </p:cNvSpPr>
          <p:nvPr>
            <p:ph idx="1"/>
          </p:nvPr>
        </p:nvSpPr>
        <p:spPr/>
        <p:txBody>
          <a:bodyPr/>
          <a:lstStyle/>
          <a:p>
            <a:r>
              <a:rPr lang="sv-SE" dirty="0"/>
              <a:t>MÖD 2015-05-28 M 9668-14</a:t>
            </a:r>
          </a:p>
          <a:p>
            <a:r>
              <a:rPr lang="sv-SE" dirty="0"/>
              <a:t>Föreläggande om byte av värmekälla för uppvärmning av byggnader på en fastighet i Falu kommun</a:t>
            </a:r>
          </a:p>
        </p:txBody>
      </p:sp>
    </p:spTree>
    <p:extLst>
      <p:ext uri="{BB962C8B-B14F-4D97-AF65-F5344CB8AC3E}">
        <p14:creationId xmlns:p14="http://schemas.microsoft.com/office/powerpoint/2010/main" val="2360123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Rätt att kräva att undersökningar och utredningar genomförs</a:t>
            </a:r>
          </a:p>
        </p:txBody>
      </p:sp>
      <p:sp>
        <p:nvSpPr>
          <p:cNvPr id="3" name="Platshållare för innehåll 2"/>
          <p:cNvSpPr>
            <a:spLocks noGrp="1"/>
          </p:cNvSpPr>
          <p:nvPr>
            <p:ph idx="1"/>
          </p:nvPr>
        </p:nvSpPr>
        <p:spPr/>
        <p:txBody>
          <a:bodyPr/>
          <a:lstStyle/>
          <a:p>
            <a:r>
              <a:rPr lang="sv-SE" dirty="0"/>
              <a:t>För att kunna fatta ”rätt” beslut kan krävas ett omfattande beslutsunderlag</a:t>
            </a:r>
          </a:p>
          <a:p>
            <a:r>
              <a:rPr lang="sv-SE" dirty="0"/>
              <a:t>Tillsynsmyndigheten har rätt att med stöd av 26 kap. 21-22 §§ miljöbalken kräva in det material som krävs för att kunna bedriva sin tillsyn</a:t>
            </a:r>
          </a:p>
          <a:p>
            <a:pPr marL="0" indent="0">
              <a:buNone/>
            </a:pPr>
            <a:endParaRPr lang="sv-SE" dirty="0"/>
          </a:p>
        </p:txBody>
      </p:sp>
    </p:spTree>
    <p:extLst>
      <p:ext uri="{BB962C8B-B14F-4D97-AF65-F5344CB8AC3E}">
        <p14:creationId xmlns:p14="http://schemas.microsoft.com/office/powerpoint/2010/main" val="42062099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Viktigt att tänka på vid beslut om föreläggande!</a:t>
            </a:r>
          </a:p>
        </p:txBody>
      </p:sp>
      <p:sp>
        <p:nvSpPr>
          <p:cNvPr id="3" name="Platshållare för innehåll 2"/>
          <p:cNvSpPr>
            <a:spLocks noGrp="1"/>
          </p:cNvSpPr>
          <p:nvPr>
            <p:ph idx="1"/>
          </p:nvPr>
        </p:nvSpPr>
        <p:spPr/>
        <p:txBody>
          <a:bodyPr/>
          <a:lstStyle/>
          <a:p>
            <a:pPr eaLnBrk="1" hangingPunct="1">
              <a:buFont typeface="Arial" charset="0"/>
              <a:buChar char="•"/>
            </a:pPr>
            <a:r>
              <a:rPr lang="sv-SE" dirty="0"/>
              <a:t>Rikta föreläggandet mot rätt adressat – den som har rättslig och faktisk möjlighet…</a:t>
            </a:r>
          </a:p>
          <a:p>
            <a:pPr eaLnBrk="1" hangingPunct="1">
              <a:buFont typeface="Arial" charset="0"/>
              <a:buChar char="•"/>
            </a:pPr>
            <a:r>
              <a:rPr lang="sv-SE" dirty="0"/>
              <a:t>Viktigt att föreläggandet är tydligt och klart formulerat</a:t>
            </a:r>
          </a:p>
          <a:p>
            <a:pPr eaLnBrk="1" hangingPunct="1">
              <a:buFont typeface="Arial" charset="0"/>
              <a:buChar char="•"/>
            </a:pPr>
            <a:r>
              <a:rPr lang="sv-SE" dirty="0"/>
              <a:t>Föreläggandet måste vara väl motiverat</a:t>
            </a:r>
          </a:p>
          <a:p>
            <a:pPr lvl="1">
              <a:buFont typeface="Arial" charset="0"/>
              <a:buChar char="•"/>
            </a:pPr>
            <a:r>
              <a:rPr lang="sv-SE" sz="2400" dirty="0"/>
              <a:t>Lagstöd</a:t>
            </a:r>
          </a:p>
          <a:p>
            <a:pPr lvl="1">
              <a:buFont typeface="Arial" charset="0"/>
              <a:buChar char="•"/>
            </a:pPr>
            <a:r>
              <a:rPr lang="sv-SE" sz="2400" dirty="0"/>
              <a:t>Fog och rimlighet</a:t>
            </a:r>
          </a:p>
        </p:txBody>
      </p:sp>
    </p:spTree>
    <p:extLst>
      <p:ext uri="{BB962C8B-B14F-4D97-AF65-F5344CB8AC3E}">
        <p14:creationId xmlns:p14="http://schemas.microsoft.com/office/powerpoint/2010/main" val="4993734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Rätt att ta ut tillsynsavgift</a:t>
            </a:r>
          </a:p>
        </p:txBody>
      </p:sp>
      <p:sp>
        <p:nvSpPr>
          <p:cNvPr id="3" name="Platshållare för innehåll 2"/>
          <p:cNvSpPr>
            <a:spLocks noGrp="1"/>
          </p:cNvSpPr>
          <p:nvPr>
            <p:ph idx="1"/>
          </p:nvPr>
        </p:nvSpPr>
        <p:spPr/>
        <p:txBody>
          <a:bodyPr/>
          <a:lstStyle/>
          <a:p>
            <a:r>
              <a:rPr lang="sv-SE" dirty="0"/>
              <a:t>Bestämmelser i 27 kap. miljöbalken</a:t>
            </a:r>
          </a:p>
          <a:p>
            <a:r>
              <a:rPr lang="sv-SE" dirty="0"/>
              <a:t>Förordningen om avgifter för prövning och tillsyn enligt miljöbalken</a:t>
            </a:r>
          </a:p>
          <a:p>
            <a:r>
              <a:rPr lang="sv-SE" dirty="0"/>
              <a:t>Respektive kommuns föreskrifter angående avgifter för den kommunala myndighetens verksamhet</a:t>
            </a:r>
          </a:p>
        </p:txBody>
      </p:sp>
    </p:spTree>
    <p:extLst>
      <p:ext uri="{BB962C8B-B14F-4D97-AF65-F5344CB8AC3E}">
        <p14:creationId xmlns:p14="http://schemas.microsoft.com/office/powerpoint/2010/main" val="27058489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Praxis vad gäller avgift för energitillsyn</a:t>
            </a:r>
          </a:p>
        </p:txBody>
      </p:sp>
      <p:sp>
        <p:nvSpPr>
          <p:cNvPr id="3" name="Platshållare för innehåll 2"/>
          <p:cNvSpPr>
            <a:spLocks noGrp="1"/>
          </p:cNvSpPr>
          <p:nvPr>
            <p:ph idx="1"/>
          </p:nvPr>
        </p:nvSpPr>
        <p:spPr/>
        <p:txBody>
          <a:bodyPr/>
          <a:lstStyle/>
          <a:p>
            <a:r>
              <a:rPr lang="sv-SE" dirty="0"/>
              <a:t>MÖD 2009:16	Fastighets AB Stadshus</a:t>
            </a:r>
          </a:p>
          <a:p>
            <a:r>
              <a:rPr lang="sv-SE" dirty="0"/>
              <a:t>MMÖD 2012-01-20 M 10340-10 Bertil Larsson</a:t>
            </a:r>
          </a:p>
          <a:p>
            <a:r>
              <a:rPr lang="sv-SE" dirty="0"/>
              <a:t>MMÖD 2013:46 Bengt Andersson</a:t>
            </a:r>
          </a:p>
        </p:txBody>
      </p:sp>
    </p:spTree>
    <p:extLst>
      <p:ext uri="{BB962C8B-B14F-4D97-AF65-F5344CB8AC3E}">
        <p14:creationId xmlns:p14="http://schemas.microsoft.com/office/powerpoint/2010/main" val="24293692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idx="4294967295"/>
          </p:nvPr>
        </p:nvSpPr>
        <p:spPr/>
        <p:txBody>
          <a:bodyPr vert="horz" lIns="36000" tIns="45720" rIns="36000" bIns="45720" rtlCol="0" anchor="t">
            <a:normAutofit/>
          </a:bodyPr>
          <a:lstStyle/>
          <a:p>
            <a:r>
              <a:rPr lang="sv-SE" sz="3200" dirty="0"/>
              <a:t>Krav vad gäller egenkontroll</a:t>
            </a:r>
          </a:p>
        </p:txBody>
      </p:sp>
      <p:sp>
        <p:nvSpPr>
          <p:cNvPr id="671747" name="Rectangle 3"/>
          <p:cNvSpPr>
            <a:spLocks noGrp="1" noChangeArrowheads="1"/>
          </p:cNvSpPr>
          <p:nvPr>
            <p:ph type="body" idx="4294967295"/>
          </p:nvPr>
        </p:nvSpPr>
        <p:spPr/>
        <p:txBody>
          <a:bodyPr vert="horz" lIns="36000" tIns="45720" rIns="36000" bIns="45720" rtlCol="0">
            <a:normAutofit/>
          </a:bodyPr>
          <a:lstStyle/>
          <a:p>
            <a:pPr>
              <a:buFont typeface="Wingdings" pitchFamily="2" charset="2"/>
              <a:buChar char="§"/>
            </a:pPr>
            <a:r>
              <a:rPr lang="sv-SE" dirty="0"/>
              <a:t>Den som bedriver </a:t>
            </a:r>
            <a:r>
              <a:rPr lang="sv-SE" b="1" dirty="0"/>
              <a:t>verksamhet</a:t>
            </a:r>
            <a:r>
              <a:rPr lang="sv-SE" dirty="0"/>
              <a:t> eller vidtar </a:t>
            </a:r>
            <a:r>
              <a:rPr lang="sv-SE" b="1" dirty="0"/>
              <a:t>åtgärder</a:t>
            </a:r>
            <a:r>
              <a:rPr lang="sv-SE" dirty="0"/>
              <a:t> som kan befaras medföra </a:t>
            </a:r>
            <a:r>
              <a:rPr lang="sv-SE" b="1" dirty="0"/>
              <a:t>olägenheter</a:t>
            </a:r>
            <a:r>
              <a:rPr lang="sv-SE" dirty="0"/>
              <a:t> för </a:t>
            </a:r>
            <a:r>
              <a:rPr lang="sv-SE" b="1" dirty="0"/>
              <a:t>människors hälsa </a:t>
            </a:r>
            <a:r>
              <a:rPr lang="sv-SE" dirty="0"/>
              <a:t>eller påverka </a:t>
            </a:r>
            <a:r>
              <a:rPr lang="sv-SE" b="1" dirty="0"/>
              <a:t>miljön</a:t>
            </a:r>
            <a:r>
              <a:rPr lang="sv-SE" dirty="0"/>
              <a:t> skall </a:t>
            </a:r>
            <a:r>
              <a:rPr lang="sv-SE" b="1" dirty="0"/>
              <a:t>fortlöpande planera </a:t>
            </a:r>
            <a:r>
              <a:rPr lang="sv-SE" dirty="0"/>
              <a:t>och </a:t>
            </a:r>
            <a:r>
              <a:rPr lang="sv-SE" b="1" dirty="0"/>
              <a:t>kontrollera</a:t>
            </a:r>
            <a:r>
              <a:rPr lang="sv-SE" dirty="0"/>
              <a:t> verksamheten för att motverka eller förebygga sådan verkningar. </a:t>
            </a:r>
          </a:p>
          <a:p>
            <a:pPr>
              <a:buFont typeface="Wingdings" pitchFamily="2" charset="2"/>
              <a:buChar char="§"/>
            </a:pPr>
            <a:r>
              <a:rPr lang="sv-SE" dirty="0"/>
              <a:t>Förordningen (1998:901) om verksamhetsutövares egenkontroll gäller för den som </a:t>
            </a:r>
            <a:r>
              <a:rPr lang="sv-SE" b="1" dirty="0"/>
              <a:t>yrkesmässigt bedriver verksamhet och vidtar åtgärder</a:t>
            </a:r>
            <a:r>
              <a:rPr lang="sv-SE" dirty="0"/>
              <a:t> som omfattas av </a:t>
            </a:r>
            <a:r>
              <a:rPr lang="sv-SE" b="1" dirty="0"/>
              <a:t>tillstånds- eller anmälningsplikt</a:t>
            </a:r>
            <a:r>
              <a:rPr lang="sv-SE" dirty="0"/>
              <a:t>.</a:t>
            </a:r>
          </a:p>
          <a:p>
            <a:pPr marL="0" indent="0">
              <a:buNone/>
            </a:pPr>
            <a:endParaRPr lang="sv-SE" sz="2000" dirty="0"/>
          </a:p>
          <a:p>
            <a:endParaRPr lang="sv-SE" sz="2000" dirty="0"/>
          </a:p>
          <a:p>
            <a:endParaRPr lang="sv-SE" dirty="0"/>
          </a:p>
        </p:txBody>
      </p:sp>
    </p:spTree>
    <p:extLst>
      <p:ext uri="{BB962C8B-B14F-4D97-AF65-F5344CB8AC3E}">
        <p14:creationId xmlns:p14="http://schemas.microsoft.com/office/powerpoint/2010/main" val="29296236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4-6 §§ Egenkontrollförordningen</a:t>
            </a:r>
          </a:p>
        </p:txBody>
      </p:sp>
      <p:sp>
        <p:nvSpPr>
          <p:cNvPr id="3" name="Platshållare för innehåll 2"/>
          <p:cNvSpPr>
            <a:spLocks noGrp="1"/>
          </p:cNvSpPr>
          <p:nvPr>
            <p:ph idx="1"/>
          </p:nvPr>
        </p:nvSpPr>
        <p:spPr/>
        <p:txBody>
          <a:bodyPr/>
          <a:lstStyle/>
          <a:p>
            <a:r>
              <a:rPr lang="sv-SE" dirty="0"/>
              <a:t>För varje verksamhet skall finnas en fastställd och dokumenterad fördelning av det organisatoriska ansvaret för de frågor som gäller för verksamheten. </a:t>
            </a:r>
          </a:p>
          <a:p>
            <a:r>
              <a:rPr lang="sv-SE" dirty="0"/>
              <a:t>Verksamhetsutövaren skall ha rutiner för att fortlöpande kontrollera att utrustning m.m. för drift och kontroll hålls i gott skick, för att förebygga olägenheter för människors hälsa och miljön.</a:t>
            </a:r>
          </a:p>
          <a:p>
            <a:r>
              <a:rPr lang="sv-SE" dirty="0"/>
              <a:t>VU ska fortlöpande och systematiskt undersöka och bedöma hälso- och miljörisker med verksamheten</a:t>
            </a:r>
          </a:p>
          <a:p>
            <a:pPr marL="0" indent="0">
              <a:buNone/>
            </a:pPr>
            <a:endParaRPr lang="sv-SE" dirty="0"/>
          </a:p>
        </p:txBody>
      </p:sp>
    </p:spTree>
    <p:extLst>
      <p:ext uri="{BB962C8B-B14F-4D97-AF65-F5344CB8AC3E}">
        <p14:creationId xmlns:p14="http://schemas.microsoft.com/office/powerpoint/2010/main" val="1101334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ubrik 1"/>
          <p:cNvSpPr>
            <a:spLocks noGrp="1"/>
          </p:cNvSpPr>
          <p:nvPr>
            <p:ph type="title"/>
          </p:nvPr>
        </p:nvSpPr>
        <p:spPr/>
        <p:txBody>
          <a:bodyPr/>
          <a:lstStyle/>
          <a:p>
            <a:r>
              <a:rPr lang="sv-SE" sz="3200" dirty="0"/>
              <a:t>Kunskapskravet 2 kap. 2 § miljöbalken</a:t>
            </a:r>
          </a:p>
        </p:txBody>
      </p:sp>
      <p:sp>
        <p:nvSpPr>
          <p:cNvPr id="3" name="Platshållare för innehåll 2"/>
          <p:cNvSpPr>
            <a:spLocks noGrp="1"/>
          </p:cNvSpPr>
          <p:nvPr>
            <p:ph idx="1"/>
          </p:nvPr>
        </p:nvSpPr>
        <p:spPr/>
        <p:txBody>
          <a:bodyPr/>
          <a:lstStyle/>
          <a:p>
            <a:pPr marL="0" indent="0">
              <a:lnSpc>
                <a:spcPct val="100000"/>
              </a:lnSpc>
              <a:spcBef>
                <a:spcPct val="50000"/>
              </a:spcBef>
              <a:buNone/>
              <a:defRPr/>
            </a:pPr>
            <a:r>
              <a:rPr lang="sv-SE" dirty="0">
                <a:solidFill>
                  <a:srgbClr val="545861"/>
                </a:solidFill>
              </a:rPr>
              <a:t>Alla som bedriver eller avser att bedriva en verksamhet eller vidta en åtgärd skall skaffa sig den </a:t>
            </a:r>
            <a:r>
              <a:rPr lang="sv-SE" dirty="0">
                <a:solidFill>
                  <a:srgbClr val="FF0000"/>
                </a:solidFill>
              </a:rPr>
              <a:t>kunskap</a:t>
            </a:r>
            <a:r>
              <a:rPr lang="sv-SE" dirty="0">
                <a:solidFill>
                  <a:srgbClr val="545861"/>
                </a:solidFill>
              </a:rPr>
              <a:t> som behövs med hänsyn till verksamhetens eller åtgärdens art och omfattning för att skydda människors hälsa och miljön mot skada eller olägenhet</a:t>
            </a:r>
          </a:p>
          <a:p>
            <a:pPr>
              <a:defRPr/>
            </a:pPr>
            <a:endParaRPr lang="sv-SE" dirty="0"/>
          </a:p>
        </p:txBody>
      </p:sp>
    </p:spTree>
    <p:extLst>
      <p:ext uri="{BB962C8B-B14F-4D97-AF65-F5344CB8AC3E}">
        <p14:creationId xmlns:p14="http://schemas.microsoft.com/office/powerpoint/2010/main" val="3803826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Vad kan krävas av verksamhetsutövaren?</a:t>
            </a:r>
          </a:p>
        </p:txBody>
      </p:sp>
      <p:sp>
        <p:nvSpPr>
          <p:cNvPr id="3" name="Platshållare för innehåll 2"/>
          <p:cNvSpPr>
            <a:spLocks noGrp="1"/>
          </p:cNvSpPr>
          <p:nvPr>
            <p:ph idx="1"/>
          </p:nvPr>
        </p:nvSpPr>
        <p:spPr/>
        <p:txBody>
          <a:bodyPr/>
          <a:lstStyle/>
          <a:p>
            <a:endParaRPr lang="sv-SE" dirty="0"/>
          </a:p>
          <a:p>
            <a:r>
              <a:rPr lang="sv-SE" dirty="0"/>
              <a:t>Tillsynsmyndigheten kan av verksamhetsutövaren kräva att han/hon ska visa att han/hon har kunskap om sin energianvändning och hur energianvändningen kan effektiviseras eller hur förnybara energikällor kan ersätta fossila energikällor</a:t>
            </a:r>
          </a:p>
          <a:p>
            <a:pPr marL="0" indent="0">
              <a:buNone/>
            </a:pPr>
            <a:endParaRPr lang="sv-SE" dirty="0"/>
          </a:p>
        </p:txBody>
      </p:sp>
    </p:spTree>
    <p:extLst>
      <p:ext uri="{BB962C8B-B14F-4D97-AF65-F5344CB8AC3E}">
        <p14:creationId xmlns:p14="http://schemas.microsoft.com/office/powerpoint/2010/main" val="42757617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Krav på ansvarig och rutiner</a:t>
            </a:r>
          </a:p>
        </p:txBody>
      </p:sp>
      <p:sp>
        <p:nvSpPr>
          <p:cNvPr id="3" name="Platshållare för innehåll 2"/>
          <p:cNvSpPr>
            <a:spLocks noGrp="1"/>
          </p:cNvSpPr>
          <p:nvPr>
            <p:ph idx="1"/>
          </p:nvPr>
        </p:nvSpPr>
        <p:spPr/>
        <p:txBody>
          <a:bodyPr/>
          <a:lstStyle/>
          <a:p>
            <a:r>
              <a:rPr lang="sv-SE" dirty="0"/>
              <a:t>Om verksamheten är anmälnings- eller tillståndspliktig ska det också finnas </a:t>
            </a:r>
          </a:p>
          <a:p>
            <a:pPr lvl="1"/>
            <a:r>
              <a:rPr lang="sv-SE" dirty="0"/>
              <a:t>någon som är ansvarig för energihushållningen</a:t>
            </a:r>
          </a:p>
          <a:p>
            <a:pPr lvl="1"/>
            <a:r>
              <a:rPr lang="sv-SE" dirty="0"/>
              <a:t>rutiner för t.ex. underhåll som kan vara relevant ur energisynpunkt</a:t>
            </a:r>
          </a:p>
          <a:p>
            <a:pPr lvl="1"/>
            <a:r>
              <a:rPr lang="sv-SE" dirty="0"/>
              <a:t>rutiner för att under undersöka och följa upp energianvändningen och ha en plan för energiåtgärder</a:t>
            </a:r>
          </a:p>
        </p:txBody>
      </p:sp>
    </p:spTree>
    <p:extLst>
      <p:ext uri="{BB962C8B-B14F-4D97-AF65-F5344CB8AC3E}">
        <p14:creationId xmlns:p14="http://schemas.microsoft.com/office/powerpoint/2010/main" val="16506687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Sammanfattning vad gäller egenkontroll</a:t>
            </a:r>
          </a:p>
        </p:txBody>
      </p:sp>
      <p:sp>
        <p:nvSpPr>
          <p:cNvPr id="3" name="Platshållare för innehåll 2"/>
          <p:cNvSpPr>
            <a:spLocks noGrp="1"/>
          </p:cNvSpPr>
          <p:nvPr>
            <p:ph idx="1"/>
          </p:nvPr>
        </p:nvSpPr>
        <p:spPr/>
        <p:txBody>
          <a:bodyPr/>
          <a:lstStyle/>
          <a:p>
            <a:pPr marL="0" indent="0">
              <a:buNone/>
            </a:pPr>
            <a:r>
              <a:rPr lang="sv-SE" dirty="0"/>
              <a:t>I praktiken bör det kunna ställas krav på</a:t>
            </a:r>
          </a:p>
          <a:p>
            <a:pPr lvl="1"/>
            <a:r>
              <a:rPr lang="sv-SE" dirty="0"/>
              <a:t>Energikartläggning</a:t>
            </a:r>
          </a:p>
          <a:p>
            <a:pPr lvl="1"/>
            <a:r>
              <a:rPr lang="sv-SE" dirty="0"/>
              <a:t>Ansvarig för energifrågor</a:t>
            </a:r>
          </a:p>
          <a:p>
            <a:pPr lvl="1"/>
            <a:r>
              <a:rPr lang="sv-SE" dirty="0"/>
              <a:t>Åtgärdsplan för energifrågor</a:t>
            </a:r>
          </a:p>
          <a:p>
            <a:pPr lvl="1"/>
            <a:r>
              <a:rPr lang="sv-SE" dirty="0"/>
              <a:t>Rutiner för inköp, projektering, underhåll</a:t>
            </a:r>
          </a:p>
          <a:p>
            <a:pPr lvl="1"/>
            <a:r>
              <a:rPr lang="sv-SE" dirty="0"/>
              <a:t>Systemöversyn – kan hela eller delar av processen ersättas/förändras?</a:t>
            </a:r>
          </a:p>
        </p:txBody>
      </p:sp>
    </p:spTree>
    <p:extLst>
      <p:ext uri="{BB962C8B-B14F-4D97-AF65-F5344CB8AC3E}">
        <p14:creationId xmlns:p14="http://schemas.microsoft.com/office/powerpoint/2010/main" val="9004121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Krav på miljörapport</a:t>
            </a:r>
          </a:p>
        </p:txBody>
      </p:sp>
      <p:sp>
        <p:nvSpPr>
          <p:cNvPr id="3" name="Platshållare för innehåll 2"/>
          <p:cNvSpPr>
            <a:spLocks noGrp="1"/>
          </p:cNvSpPr>
          <p:nvPr>
            <p:ph idx="1"/>
          </p:nvPr>
        </p:nvSpPr>
        <p:spPr/>
        <p:txBody>
          <a:bodyPr/>
          <a:lstStyle/>
          <a:p>
            <a:r>
              <a:rPr lang="sv-SE" dirty="0"/>
              <a:t>Om verksamheten är tillståndspliktig ska miljörapport lämnas in varje år senast den 31 mars </a:t>
            </a:r>
          </a:p>
          <a:p>
            <a:r>
              <a:rPr lang="sv-SE" dirty="0"/>
              <a:t>Vad ska den innehålla?</a:t>
            </a:r>
          </a:p>
          <a:p>
            <a:pPr lvl="1"/>
            <a:r>
              <a:rPr lang="sv-SE" dirty="0"/>
              <a:t>Se Naturvårdsverkets föreskrifter om miljörapport NFS 2009:6</a:t>
            </a:r>
          </a:p>
          <a:p>
            <a:r>
              <a:rPr lang="sv-SE" dirty="0"/>
              <a:t>Utöver – ofta ställs krav på att redovisningen av genomförda åtgärder ska ske i </a:t>
            </a:r>
            <a:r>
              <a:rPr lang="sv-SE"/>
              <a:t>just miljörapporten</a:t>
            </a:r>
            <a:endParaRPr lang="sv-SE" dirty="0"/>
          </a:p>
        </p:txBody>
      </p:sp>
    </p:spTree>
    <p:extLst>
      <p:ext uri="{BB962C8B-B14F-4D97-AF65-F5344CB8AC3E}">
        <p14:creationId xmlns:p14="http://schemas.microsoft.com/office/powerpoint/2010/main" val="15681286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Sammanfattning - tillsyn</a:t>
            </a:r>
          </a:p>
        </p:txBody>
      </p:sp>
      <p:sp>
        <p:nvSpPr>
          <p:cNvPr id="3" name="Platshållare för innehåll 2"/>
          <p:cNvSpPr>
            <a:spLocks noGrp="1"/>
          </p:cNvSpPr>
          <p:nvPr>
            <p:ph idx="1"/>
          </p:nvPr>
        </p:nvSpPr>
        <p:spPr>
          <a:xfrm>
            <a:off x="2286001" y="1268760"/>
            <a:ext cx="7629525" cy="4681190"/>
          </a:xfrm>
        </p:spPr>
        <p:txBody>
          <a:bodyPr/>
          <a:lstStyle/>
          <a:p>
            <a:r>
              <a:rPr lang="sv-SE" sz="2400" dirty="0"/>
              <a:t>Finns inga hinder att utöva tillsyn vad gäller energihushållning</a:t>
            </a:r>
          </a:p>
          <a:p>
            <a:r>
              <a:rPr lang="sv-SE" sz="2400" dirty="0"/>
              <a:t>Går att ställa långtgående krav med stöd av bevisbördeprincipen, kunskapskravet m.m. samt bestämmelserna om egenkontroll</a:t>
            </a:r>
          </a:p>
          <a:p>
            <a:r>
              <a:rPr lang="sv-SE" sz="2400" dirty="0"/>
              <a:t>Att ställa krav på utredningar m.m. anses sällan oskäligt</a:t>
            </a:r>
          </a:p>
          <a:p>
            <a:r>
              <a:rPr lang="sv-SE" sz="2400" dirty="0"/>
              <a:t>Svårare med krav på konkreta åtgärder och mängd använd energi</a:t>
            </a:r>
          </a:p>
          <a:p>
            <a:r>
              <a:rPr lang="sv-SE" sz="2400" dirty="0"/>
              <a:t>MÖD förhållandevis tydlig med att energitillsynen ska vara framåtsyftande</a:t>
            </a:r>
          </a:p>
          <a:p>
            <a:r>
              <a:rPr lang="sv-SE" sz="2400" dirty="0"/>
              <a:t>Inga hinder att ta ut avgift för energitillsyn</a:t>
            </a:r>
          </a:p>
          <a:p>
            <a:endParaRPr lang="sv-SE" dirty="0"/>
          </a:p>
        </p:txBody>
      </p:sp>
    </p:spTree>
    <p:extLst>
      <p:ext uri="{BB962C8B-B14F-4D97-AF65-F5344CB8AC3E}">
        <p14:creationId xmlns:p14="http://schemas.microsoft.com/office/powerpoint/2010/main" val="3775984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ubrik 1"/>
          <p:cNvSpPr>
            <a:spLocks noGrp="1"/>
          </p:cNvSpPr>
          <p:nvPr>
            <p:ph type="title"/>
          </p:nvPr>
        </p:nvSpPr>
        <p:spPr/>
        <p:txBody>
          <a:bodyPr/>
          <a:lstStyle/>
          <a:p>
            <a:r>
              <a:rPr lang="sv-SE" sz="3200" dirty="0"/>
              <a:t>Försiktighetsprincipen 2 kap. 3 § miljöbalken</a:t>
            </a:r>
          </a:p>
        </p:txBody>
      </p:sp>
      <p:sp>
        <p:nvSpPr>
          <p:cNvPr id="3" name="Platshållare för innehåll 2"/>
          <p:cNvSpPr>
            <a:spLocks noGrp="1"/>
          </p:cNvSpPr>
          <p:nvPr>
            <p:ph idx="1"/>
          </p:nvPr>
        </p:nvSpPr>
        <p:spPr/>
        <p:txBody>
          <a:bodyPr/>
          <a:lstStyle/>
          <a:p>
            <a:pPr marL="0" indent="0">
              <a:lnSpc>
                <a:spcPct val="100000"/>
              </a:lnSpc>
              <a:spcBef>
                <a:spcPct val="50000"/>
              </a:spcBef>
              <a:buNone/>
              <a:defRPr/>
            </a:pPr>
            <a:r>
              <a:rPr lang="sv-SE" dirty="0">
                <a:solidFill>
                  <a:srgbClr val="545861"/>
                </a:solidFill>
              </a:rPr>
              <a:t>Alla som bedriver eller avser att bedriva en verksamhet eller vidta en åtgärd skall utföra de </a:t>
            </a:r>
            <a:r>
              <a:rPr lang="sv-SE" dirty="0">
                <a:solidFill>
                  <a:srgbClr val="FF0000"/>
                </a:solidFill>
              </a:rPr>
              <a:t>skyddsåtgärder,</a:t>
            </a:r>
            <a:r>
              <a:rPr lang="sv-SE" dirty="0">
                <a:solidFill>
                  <a:srgbClr val="545861"/>
                </a:solidFill>
              </a:rPr>
              <a:t> iaktta de </a:t>
            </a:r>
            <a:r>
              <a:rPr lang="sv-SE" dirty="0">
                <a:solidFill>
                  <a:srgbClr val="FF0000"/>
                </a:solidFill>
              </a:rPr>
              <a:t>begränsningar </a:t>
            </a:r>
            <a:r>
              <a:rPr lang="sv-SE" dirty="0">
                <a:solidFill>
                  <a:srgbClr val="545861"/>
                </a:solidFill>
              </a:rPr>
              <a:t>och vidta de </a:t>
            </a:r>
            <a:r>
              <a:rPr lang="sv-SE" dirty="0">
                <a:solidFill>
                  <a:srgbClr val="FF0000"/>
                </a:solidFill>
              </a:rPr>
              <a:t>försiktighetsmått</a:t>
            </a:r>
            <a:r>
              <a:rPr lang="sv-SE" dirty="0">
                <a:solidFill>
                  <a:srgbClr val="545861"/>
                </a:solidFill>
              </a:rPr>
              <a:t> i övrigt som behövs för att förebygga, hindra eller motverka att verksamheten eller åtgärden medför skada eller olägenhet för människors hälsa eller miljön</a:t>
            </a:r>
          </a:p>
          <a:p>
            <a:pPr>
              <a:defRPr/>
            </a:pPr>
            <a:endParaRPr lang="sv-SE" dirty="0"/>
          </a:p>
        </p:txBody>
      </p:sp>
    </p:spTree>
    <p:extLst>
      <p:ext uri="{BB962C8B-B14F-4D97-AF65-F5344CB8AC3E}">
        <p14:creationId xmlns:p14="http://schemas.microsoft.com/office/powerpoint/2010/main" val="53150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ubrik 1"/>
          <p:cNvSpPr>
            <a:spLocks noGrp="1"/>
          </p:cNvSpPr>
          <p:nvPr>
            <p:ph type="title"/>
          </p:nvPr>
        </p:nvSpPr>
        <p:spPr/>
        <p:txBody>
          <a:bodyPr/>
          <a:lstStyle/>
          <a:p>
            <a:r>
              <a:rPr lang="sv-SE" sz="3200" dirty="0"/>
              <a:t>Bästa möjliga teknik 2 kap. 3 § miljöbalken</a:t>
            </a:r>
          </a:p>
        </p:txBody>
      </p:sp>
      <p:sp>
        <p:nvSpPr>
          <p:cNvPr id="3" name="Platshållare för innehåll 2"/>
          <p:cNvSpPr>
            <a:spLocks noGrp="1"/>
          </p:cNvSpPr>
          <p:nvPr>
            <p:ph idx="1"/>
          </p:nvPr>
        </p:nvSpPr>
        <p:spPr>
          <a:xfrm>
            <a:off x="1951582" y="2361676"/>
            <a:ext cx="9756775" cy="3969727"/>
          </a:xfrm>
        </p:spPr>
        <p:txBody>
          <a:bodyPr/>
          <a:lstStyle/>
          <a:p>
            <a:pPr marL="0" indent="0">
              <a:lnSpc>
                <a:spcPct val="100000"/>
              </a:lnSpc>
              <a:spcBef>
                <a:spcPct val="50000"/>
              </a:spcBef>
              <a:buNone/>
              <a:defRPr/>
            </a:pPr>
            <a:r>
              <a:rPr lang="sv-SE" dirty="0">
                <a:solidFill>
                  <a:srgbClr val="545861"/>
                </a:solidFill>
              </a:rPr>
              <a:t>För yrkesmässig verksamhet ska </a:t>
            </a:r>
            <a:r>
              <a:rPr lang="sv-SE" dirty="0">
                <a:solidFill>
                  <a:srgbClr val="FF0000"/>
                </a:solidFill>
              </a:rPr>
              <a:t>bästa möjliga teknik</a:t>
            </a:r>
            <a:r>
              <a:rPr lang="sv-SE" dirty="0">
                <a:solidFill>
                  <a:srgbClr val="545861"/>
                </a:solidFill>
              </a:rPr>
              <a:t> användas för att förebygga skador och olägenheter</a:t>
            </a:r>
          </a:p>
          <a:p>
            <a:pPr marL="0" indent="0">
              <a:lnSpc>
                <a:spcPct val="100000"/>
              </a:lnSpc>
              <a:spcBef>
                <a:spcPct val="50000"/>
              </a:spcBef>
              <a:buNone/>
              <a:defRPr/>
            </a:pPr>
            <a:endParaRPr lang="sv-SE" dirty="0">
              <a:solidFill>
                <a:srgbClr val="545861"/>
              </a:solidFill>
            </a:endParaRPr>
          </a:p>
          <a:p>
            <a:pPr marL="0" indent="0">
              <a:lnSpc>
                <a:spcPct val="100000"/>
              </a:lnSpc>
              <a:spcBef>
                <a:spcPct val="50000"/>
              </a:spcBef>
              <a:buNone/>
              <a:defRPr/>
            </a:pPr>
            <a:r>
              <a:rPr lang="sv-SE" dirty="0">
                <a:solidFill>
                  <a:srgbClr val="545861"/>
                </a:solidFill>
              </a:rPr>
              <a:t>Jfr med EU-rätten där man talar om </a:t>
            </a:r>
            <a:r>
              <a:rPr lang="sv-SE" dirty="0">
                <a:solidFill>
                  <a:srgbClr val="FF0000"/>
                </a:solidFill>
              </a:rPr>
              <a:t>BAT</a:t>
            </a:r>
            <a:r>
              <a:rPr lang="sv-SE" dirty="0">
                <a:solidFill>
                  <a:srgbClr val="545861"/>
                </a:solidFill>
              </a:rPr>
              <a:t> dvs. best </a:t>
            </a:r>
            <a:r>
              <a:rPr lang="sv-SE" dirty="0" err="1">
                <a:solidFill>
                  <a:srgbClr val="545861"/>
                </a:solidFill>
              </a:rPr>
              <a:t>available</a:t>
            </a:r>
            <a:r>
              <a:rPr lang="sv-SE" dirty="0">
                <a:solidFill>
                  <a:srgbClr val="545861"/>
                </a:solidFill>
              </a:rPr>
              <a:t> </a:t>
            </a:r>
            <a:r>
              <a:rPr lang="sv-SE" dirty="0" err="1">
                <a:solidFill>
                  <a:srgbClr val="545861"/>
                </a:solidFill>
              </a:rPr>
              <a:t>technique</a:t>
            </a:r>
            <a:endParaRPr lang="sv-SE" dirty="0">
              <a:solidFill>
                <a:srgbClr val="545861"/>
              </a:solidFill>
            </a:endParaRPr>
          </a:p>
          <a:p>
            <a:pPr marL="0" indent="0">
              <a:lnSpc>
                <a:spcPct val="100000"/>
              </a:lnSpc>
              <a:spcBef>
                <a:spcPct val="50000"/>
              </a:spcBef>
              <a:buNone/>
              <a:defRPr/>
            </a:pPr>
            <a:endParaRPr lang="sv-SE" dirty="0">
              <a:solidFill>
                <a:srgbClr val="545861"/>
              </a:solidFill>
            </a:endParaRPr>
          </a:p>
          <a:p>
            <a:pPr>
              <a:defRPr/>
            </a:pPr>
            <a:endParaRPr lang="sv-SE" dirty="0"/>
          </a:p>
        </p:txBody>
      </p:sp>
    </p:spTree>
    <p:extLst>
      <p:ext uri="{BB962C8B-B14F-4D97-AF65-F5344CB8AC3E}">
        <p14:creationId xmlns:p14="http://schemas.microsoft.com/office/powerpoint/2010/main" val="362345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Industriemissionsdirektivet – IED 2010/75/EU</a:t>
            </a:r>
          </a:p>
        </p:txBody>
      </p:sp>
      <p:sp>
        <p:nvSpPr>
          <p:cNvPr id="3" name="Platshållare för innehåll 2"/>
          <p:cNvSpPr>
            <a:spLocks noGrp="1"/>
          </p:cNvSpPr>
          <p:nvPr>
            <p:ph idx="1"/>
          </p:nvPr>
        </p:nvSpPr>
        <p:spPr>
          <a:xfrm>
            <a:off x="2286001" y="1412776"/>
            <a:ext cx="7629525" cy="4537174"/>
          </a:xfrm>
        </p:spPr>
        <p:txBody>
          <a:bodyPr/>
          <a:lstStyle/>
          <a:p>
            <a:r>
              <a:rPr lang="sv-SE" dirty="0"/>
              <a:t>Vissa verksamheter omfattas av IED-direktivet  (tidigare IPPC)</a:t>
            </a:r>
          </a:p>
          <a:p>
            <a:r>
              <a:rPr lang="sv-SE" dirty="0"/>
              <a:t>IED-direktivet är implementerat i svensk lagstiftning i  industriutsläppsförordningen</a:t>
            </a:r>
          </a:p>
          <a:p>
            <a:r>
              <a:rPr lang="sv-SE" dirty="0"/>
              <a:t>I Sverige finns omkring 1100 verksamheter inom ett 30-tal branscher som berörs av dessa bestämmelser</a:t>
            </a:r>
          </a:p>
          <a:p>
            <a:pPr marL="342900" lvl="2" indent="-342900"/>
            <a:r>
              <a:rPr lang="sv-SE" dirty="0"/>
              <a:t>Det finns drygt 30 olika BREF-dokument som anger vad som är BAT inom ett specifikt område</a:t>
            </a:r>
          </a:p>
          <a:p>
            <a:pPr marL="342900" lvl="2" indent="-342900"/>
            <a:r>
              <a:rPr lang="sv-SE" dirty="0"/>
              <a:t>Observera att man med stöd av hänsynsreglerna kan ställa högre krav än vad som är BAT enligt relevant BREF se MÖD 2014-02-28 M 4407-13, Nynäs AB</a:t>
            </a:r>
          </a:p>
          <a:p>
            <a:endParaRPr lang="sv-SE" dirty="0"/>
          </a:p>
          <a:p>
            <a:pPr marL="0" indent="0">
              <a:buNone/>
            </a:pPr>
            <a:endParaRPr lang="sv-SE" dirty="0"/>
          </a:p>
          <a:p>
            <a:endParaRPr lang="sv-SE" dirty="0"/>
          </a:p>
        </p:txBody>
      </p:sp>
    </p:spTree>
    <p:extLst>
      <p:ext uri="{BB962C8B-B14F-4D97-AF65-F5344CB8AC3E}">
        <p14:creationId xmlns:p14="http://schemas.microsoft.com/office/powerpoint/2010/main" val="2591107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t>
            </a:r>
            <a:r>
              <a:rPr lang="sv-SE" sz="3200" dirty="0"/>
              <a:t>Fortsättning - IED</a:t>
            </a:r>
          </a:p>
        </p:txBody>
      </p:sp>
      <p:sp>
        <p:nvSpPr>
          <p:cNvPr id="3" name="Platshållare för innehåll 2"/>
          <p:cNvSpPr>
            <a:spLocks noGrp="1"/>
          </p:cNvSpPr>
          <p:nvPr>
            <p:ph idx="1"/>
          </p:nvPr>
        </p:nvSpPr>
        <p:spPr/>
        <p:txBody>
          <a:bodyPr/>
          <a:lstStyle/>
          <a:p>
            <a:pPr lvl="2">
              <a:buFont typeface="Arial" panose="020B0604020202020204" pitchFamily="34" charset="0"/>
              <a:buChar char="•"/>
            </a:pPr>
            <a:r>
              <a:rPr lang="sv-SE" sz="2400" dirty="0" err="1"/>
              <a:t>BREF:arna</a:t>
            </a:r>
            <a:r>
              <a:rPr lang="sv-SE" sz="2400" dirty="0"/>
              <a:t> ska uppdateras senast 8 år efter offentliggörandet av en tidigare BREF </a:t>
            </a:r>
          </a:p>
          <a:p>
            <a:pPr lvl="2">
              <a:buFont typeface="Arial" panose="020B0604020202020204" pitchFamily="34" charset="0"/>
              <a:buChar char="•"/>
            </a:pPr>
            <a:r>
              <a:rPr lang="sv-SE" sz="2400" dirty="0"/>
              <a:t>Det innebär att det offentliggörs ca 4 nya </a:t>
            </a:r>
            <a:r>
              <a:rPr lang="sv-SE" sz="2400" dirty="0" err="1"/>
              <a:t>BREF:ar</a:t>
            </a:r>
            <a:r>
              <a:rPr lang="sv-SE" sz="2400" dirty="0"/>
              <a:t> per år</a:t>
            </a:r>
          </a:p>
          <a:p>
            <a:pPr lvl="2">
              <a:buFont typeface="Arial" panose="020B0604020202020204" pitchFamily="34" charset="0"/>
              <a:buChar char="•"/>
            </a:pPr>
            <a:r>
              <a:rPr lang="sv-SE" sz="2400" dirty="0"/>
              <a:t>En del </a:t>
            </a:r>
            <a:r>
              <a:rPr lang="sv-SE" sz="2400" dirty="0" err="1"/>
              <a:t>BREF:ar</a:t>
            </a:r>
            <a:r>
              <a:rPr lang="sv-SE" sz="2400" dirty="0"/>
              <a:t> omfattar endast en bransch (vertikala)</a:t>
            </a:r>
          </a:p>
          <a:p>
            <a:pPr lvl="2">
              <a:buFont typeface="Arial" panose="020B0604020202020204" pitchFamily="34" charset="0"/>
              <a:buChar char="•"/>
            </a:pPr>
            <a:r>
              <a:rPr lang="sv-SE" sz="2400" dirty="0"/>
              <a:t>Andra </a:t>
            </a:r>
            <a:r>
              <a:rPr lang="sv-SE" sz="2400" dirty="0" err="1"/>
              <a:t>BREF:ar</a:t>
            </a:r>
            <a:r>
              <a:rPr lang="sv-SE" sz="2400" dirty="0"/>
              <a:t> är gemensamma för många branscher (horisontella) </a:t>
            </a:r>
          </a:p>
          <a:p>
            <a:endParaRPr lang="sv-SE" sz="1800" dirty="0"/>
          </a:p>
        </p:txBody>
      </p:sp>
    </p:spTree>
    <p:extLst>
      <p:ext uri="{BB962C8B-B14F-4D97-AF65-F5344CB8AC3E}">
        <p14:creationId xmlns:p14="http://schemas.microsoft.com/office/powerpoint/2010/main" val="707557316"/>
      </p:ext>
    </p:extLst>
  </p:cSld>
  <p:clrMapOvr>
    <a:masterClrMapping/>
  </p:clrMapOvr>
</p:sld>
</file>

<file path=ppt/theme/theme1.xml><?xml version="1.0" encoding="utf-8"?>
<a:theme xmlns:a="http://schemas.openxmlformats.org/drawingml/2006/main" name="Energimyndigheten färgad">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 färg_m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extLst>
    <a:ext uri="{05A4C25C-085E-4340-85A3-A5531E510DB2}">
      <thm15:themeFamily xmlns:thm15="http://schemas.microsoft.com/office/thememl/2012/main" name="Energimyndigheten svensk.potx" id="{4B67EF89-3104-436D-8442-BD81C7670158}" vid="{50FF3A4C-4C9B-4B36-A686-4127E9834205}"/>
    </a:ext>
  </a:extLst>
</a:theme>
</file>

<file path=ppt/theme/theme2.xml><?xml version="1.0" encoding="utf-8"?>
<a:theme xmlns:a="http://schemas.openxmlformats.org/drawingml/2006/main" name="Energimyndigheten vi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färglös_m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extLst>
    <a:ext uri="{05A4C25C-085E-4340-85A3-A5531E510DB2}">
      <thm15:themeFamily xmlns:thm15="http://schemas.microsoft.com/office/thememl/2012/main" name="Energimyndigheten svensk.potx" id="{4B67EF89-3104-436D-8442-BD81C7670158}" vid="{65B6E419-10C4-4C65-B361-4988302E74E4}"/>
    </a:ext>
  </a:ext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Energimyndigheten</Template>
  <TotalTime>1</TotalTime>
  <Words>4665</Words>
  <Application>Microsoft Office PowerPoint</Application>
  <PresentationFormat>Bredbild</PresentationFormat>
  <Paragraphs>436</Paragraphs>
  <Slides>54</Slides>
  <Notes>54</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54</vt:i4>
      </vt:variant>
    </vt:vector>
  </HeadingPairs>
  <TitlesOfParts>
    <vt:vector size="60" baseType="lpstr">
      <vt:lpstr>Arial</vt:lpstr>
      <vt:lpstr>Times</vt:lpstr>
      <vt:lpstr>Times New Roman</vt:lpstr>
      <vt:lpstr>Wingdings</vt:lpstr>
      <vt:lpstr>Energimyndigheten färgad</vt:lpstr>
      <vt:lpstr>Energimyndigheten vit</vt:lpstr>
      <vt:lpstr>Energimyndighetens kurs för tillsynsmyndigheter </vt:lpstr>
      <vt:lpstr>Agenda för dagen</vt:lpstr>
      <vt:lpstr>Miljöbalkens mål och tillämpningsområde</vt:lpstr>
      <vt:lpstr>Bevisbördeprincipen 2 kap. 1 § miljöbalken</vt:lpstr>
      <vt:lpstr>Kunskapskravet 2 kap. 2 § miljöbalken</vt:lpstr>
      <vt:lpstr>Försiktighetsprincipen 2 kap. 3 § miljöbalken</vt:lpstr>
      <vt:lpstr>Bästa möjliga teknik 2 kap. 3 § miljöbalken</vt:lpstr>
      <vt:lpstr>Industriemissionsdirektivet – IED 2010/75/EU</vt:lpstr>
      <vt:lpstr> Fortsättning - IED</vt:lpstr>
      <vt:lpstr>Energy efficiency</vt:lpstr>
      <vt:lpstr>Vilka krav ställs?</vt:lpstr>
      <vt:lpstr>Kretslopps- och hushållningsprincipen 2 kap. 5 § miljöbalken</vt:lpstr>
      <vt:lpstr>Definition av ”energihushållning”</vt:lpstr>
      <vt:lpstr>Vad säger förarbetena till miljöbalken om energihushållning?</vt:lpstr>
      <vt:lpstr>Energikartläggning</vt:lpstr>
      <vt:lpstr>Vilka berörs?</vt:lpstr>
      <vt:lpstr>Förordning (2009:1577) om statligt stöd till energikartläggning</vt:lpstr>
      <vt:lpstr>Hur förhåller sig lagarna till varandra?</vt:lpstr>
      <vt:lpstr>Skälighetsprincipen 2 kap. 7 § miljöbalken</vt:lpstr>
      <vt:lpstr>Vem är ansvarig för att hänsynsreglerna följs? Mot vem kan man rikta krav?  </vt:lpstr>
      <vt:lpstr>Prövning av miljöfarliga verksamheter</vt:lpstr>
      <vt:lpstr>Tillståndsprövningar</vt:lpstr>
      <vt:lpstr>Vad ska finnas med i en ansökan om tillstånd?</vt:lpstr>
      <vt:lpstr>Syftet med miljökonsekvensbeskrivningen enligt 6 kap. 3 § miljöbalken</vt:lpstr>
      <vt:lpstr>Vad skall MKB:n innehålla enligt 6 kap. 7 §  miljöbalken om verksamheten medför betydande miljöpåverkan?</vt:lpstr>
      <vt:lpstr>Vad krävs av en anmälan?</vt:lpstr>
      <vt:lpstr>Olika former av villkor i tillstånd</vt:lpstr>
      <vt:lpstr>Krav på energihushållning i villkor</vt:lpstr>
      <vt:lpstr>Vad kan den nya lagen om energikartläggning innebära?</vt:lpstr>
      <vt:lpstr>Prövotid</vt:lpstr>
      <vt:lpstr>Utredning om energi under prövotid</vt:lpstr>
      <vt:lpstr>Vad händer efter avslutad prövotid?</vt:lpstr>
      <vt:lpstr>Särskilt om Södra Cell</vt:lpstr>
      <vt:lpstr>Villkor om krav på energiledningssystem</vt:lpstr>
      <vt:lpstr>Fråga om skälighet</vt:lpstr>
      <vt:lpstr>Mer om skälighet</vt:lpstr>
      <vt:lpstr>Praxis - När bör energifrågor regleras i villkor vid tillståndsgivning?</vt:lpstr>
      <vt:lpstr>Praxis - Hur ska kraven ställas vid tillståndsgivning?</vt:lpstr>
      <vt:lpstr>Att diskutera</vt:lpstr>
      <vt:lpstr>En sammanfattande önskan…</vt:lpstr>
      <vt:lpstr>Tillsyn enligt 26 kap. MB</vt:lpstr>
      <vt:lpstr>26 kap. 9 § miljöbalken</vt:lpstr>
      <vt:lpstr>Praxis om föreläggande om åtgärder</vt:lpstr>
      <vt:lpstr>Rätt att kräva att undersökningar och utredningar genomförs</vt:lpstr>
      <vt:lpstr>Viktigt att tänka på vid beslut om föreläggande!</vt:lpstr>
      <vt:lpstr>Rätt att ta ut tillsynsavgift</vt:lpstr>
      <vt:lpstr>Praxis vad gäller avgift för energitillsyn</vt:lpstr>
      <vt:lpstr>Krav vad gäller egenkontroll</vt:lpstr>
      <vt:lpstr>4-6 §§ Egenkontrollförordningen</vt:lpstr>
      <vt:lpstr>Vad kan krävas av verksamhetsutövaren?</vt:lpstr>
      <vt:lpstr>Krav på ansvarig och rutiner</vt:lpstr>
      <vt:lpstr>Sammanfattning vad gäller egenkontroll</vt:lpstr>
      <vt:lpstr>Krav på miljörapport</vt:lpstr>
      <vt:lpstr>Sammanfattning - tillsyn</vt:lpstr>
    </vt:vector>
  </TitlesOfParts>
  <Company>Energimyndigheten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Martina Berg</dc:creator>
  <dc:description>EM7000, v5.1, 2017-07-21</dc:description>
  <cp:lastModifiedBy>Martina Berg</cp:lastModifiedBy>
  <cp:revision>2</cp:revision>
  <dcterms:created xsi:type="dcterms:W3CDTF">2018-01-02T12:35:46Z</dcterms:created>
  <dcterms:modified xsi:type="dcterms:W3CDTF">2018-01-02T12:37:05Z</dcterms:modified>
</cp:coreProperties>
</file>