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693" r:id="rId5"/>
    <p:sldMasterId id="2147483681" r:id="rId6"/>
    <p:sldMasterId id="2147483648" r:id="rId7"/>
  </p:sldMasterIdLst>
  <p:notesMasterIdLst>
    <p:notesMasterId r:id="rId39"/>
  </p:notesMasterIdLst>
  <p:handoutMasterIdLst>
    <p:handoutMasterId r:id="rId40"/>
  </p:handoutMasterIdLst>
  <p:sldIdLst>
    <p:sldId id="355" r:id="rId8"/>
    <p:sldId id="6416" r:id="rId9"/>
    <p:sldId id="452" r:id="rId10"/>
    <p:sldId id="587" r:id="rId11"/>
    <p:sldId id="423" r:id="rId12"/>
    <p:sldId id="287" r:id="rId13"/>
    <p:sldId id="6415" r:id="rId14"/>
    <p:sldId id="6418" r:id="rId15"/>
    <p:sldId id="650" r:id="rId16"/>
    <p:sldId id="652" r:id="rId17"/>
    <p:sldId id="651" r:id="rId18"/>
    <p:sldId id="6422" r:id="rId19"/>
    <p:sldId id="6423" r:id="rId20"/>
    <p:sldId id="6425" r:id="rId21"/>
    <p:sldId id="6420" r:id="rId22"/>
    <p:sldId id="6426" r:id="rId23"/>
    <p:sldId id="6427" r:id="rId24"/>
    <p:sldId id="659" r:id="rId25"/>
    <p:sldId id="653" r:id="rId26"/>
    <p:sldId id="656" r:id="rId27"/>
    <p:sldId id="6421" r:id="rId28"/>
    <p:sldId id="275" r:id="rId29"/>
    <p:sldId id="660" r:id="rId30"/>
    <p:sldId id="654" r:id="rId31"/>
    <p:sldId id="280" r:id="rId32"/>
    <p:sldId id="655" r:id="rId33"/>
    <p:sldId id="661" r:id="rId34"/>
    <p:sldId id="6417" r:id="rId35"/>
    <p:sldId id="662" r:id="rId36"/>
    <p:sldId id="6411" r:id="rId37"/>
    <p:sldId id="257" r:id="rId38"/>
  </p:sldIdLst>
  <p:sldSz cx="12192000" cy="6858000"/>
  <p:notesSz cx="7099300" cy="10234613"/>
  <p:defaultTextStyle>
    <a:defPPr>
      <a:defRPr lang="sv-SE"/>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FB9B6A-1CEC-E2AD-7652-5A1F2852CEA8}" name="Pierre-Jean Rigole" initials="" userId="S::pierre-jean.rigole@energimyndigheten.se::5b605fec-db0a-40c4-9172-c5c33a8c90b9" providerId="AD"/>
  <p188:author id="{B156888A-903D-6329-1E5D-3C2654A67CF8}" name="Emilia Darsell" initials="ED" userId="S::emilia.darsell@energimyndigheten.se::5bfe4199-a1a5-4a28-a5f0-49a63dc4894d" providerId="AD"/>
  <p188:author id="{37FADBA0-FF47-1AFD-5AB9-0F9C8B066A60}" name="Sara Brolin" initials="SB" userId="S::sara.brolin@energimyndigheten.se::7127f40f-b23c-4f8b-a73b-fb053273f175" providerId="AD"/>
  <p188:author id="{8F7B02CA-4C17-9CF7-8A57-F2E969E3B0D2}" name="Mats Larsson" initials="ML" userId="S::mats.larsson@energimyndigheten.se::b8ed0db3-ad3d-4f03-ab7c-3973eeb927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ove Janzon" initials="TJ" lastIdx="1" clrIdx="0">
    <p:extLst>
      <p:ext uri="{19B8F6BF-5375-455C-9EA6-DF929625EA0E}">
        <p15:presenceInfo xmlns:p15="http://schemas.microsoft.com/office/powerpoint/2012/main" userId="S::tove.janzon@energimyndigheten.se::c61790fe-c90b-447a-add2-b531db77e75e" providerId="AD"/>
      </p:ext>
    </p:extLst>
  </p:cmAuthor>
  <p:cmAuthor id="2" name="Jörgen Sjödin" initials="JS" lastIdx="3" clrIdx="1">
    <p:extLst>
      <p:ext uri="{19B8F6BF-5375-455C-9EA6-DF929625EA0E}">
        <p15:presenceInfo xmlns:p15="http://schemas.microsoft.com/office/powerpoint/2012/main" userId="S::jorgen.sjodin@energimyndigheten.se::55f069a3-2533-49ef-ab58-bb72d9ef6b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875"/>
    <a:srgbClr val="687583"/>
    <a:srgbClr val="437483"/>
    <a:srgbClr val="4D8495"/>
    <a:srgbClr val="5A9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A01CA-A50B-496E-8F18-4FE9668FD961}" v="2" dt="2024-01-18T13:30:55.592"/>
    <p1510:client id="{B43DC7B6-CD25-4EC3-A708-FF79F97510DF}" v="50" dt="2024-01-19T08:26:11.31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7132" cy="511080"/>
          </a:xfrm>
          <a:prstGeom prst="rect">
            <a:avLst/>
          </a:prstGeom>
          <a:noFill/>
          <a:ln w="9525">
            <a:noFill/>
            <a:miter lim="800000"/>
            <a:headEnd/>
            <a:tailEnd/>
          </a:ln>
          <a:effectLst/>
        </p:spPr>
        <p:txBody>
          <a:bodyPr vert="horz" wrap="square" lIns="94183" tIns="47092" rIns="94183" bIns="47092" numCol="1" anchor="t" anchorCtr="0" compatLnSpc="1">
            <a:prstTxWarp prst="textNoShape">
              <a:avLst/>
            </a:prstTxWarp>
          </a:bodyPr>
          <a:lstStyle>
            <a:lvl1pPr>
              <a:defRPr sz="1200">
                <a:latin typeface="Times New Roman" pitchFamily="18" charset="0"/>
              </a:defRPr>
            </a:lvl1pPr>
          </a:lstStyle>
          <a:p>
            <a:endParaRPr lang="sv-SE"/>
          </a:p>
        </p:txBody>
      </p:sp>
      <p:sp>
        <p:nvSpPr>
          <p:cNvPr id="7171" name="Rectangle 3"/>
          <p:cNvSpPr>
            <a:spLocks noGrp="1" noChangeArrowheads="1"/>
          </p:cNvSpPr>
          <p:nvPr>
            <p:ph type="dt" sz="quarter" idx="1"/>
          </p:nvPr>
        </p:nvSpPr>
        <p:spPr bwMode="auto">
          <a:xfrm>
            <a:off x="4022169" y="0"/>
            <a:ext cx="3077131" cy="511080"/>
          </a:xfrm>
          <a:prstGeom prst="rect">
            <a:avLst/>
          </a:prstGeom>
          <a:noFill/>
          <a:ln w="9525">
            <a:noFill/>
            <a:miter lim="800000"/>
            <a:headEnd/>
            <a:tailEnd/>
          </a:ln>
          <a:effectLst/>
        </p:spPr>
        <p:txBody>
          <a:bodyPr vert="horz" wrap="square" lIns="94183" tIns="47092" rIns="94183" bIns="47092" numCol="1" anchor="t" anchorCtr="0" compatLnSpc="1">
            <a:prstTxWarp prst="textNoShape">
              <a:avLst/>
            </a:prstTxWarp>
          </a:bodyPr>
          <a:lstStyle>
            <a:lvl1pPr algn="r">
              <a:defRPr sz="1200">
                <a:latin typeface="Times New Roman" pitchFamily="18" charset="0"/>
              </a:defRPr>
            </a:lvl1pPr>
          </a:lstStyle>
          <a:p>
            <a:endParaRPr lang="sv-SE"/>
          </a:p>
        </p:txBody>
      </p:sp>
      <p:sp>
        <p:nvSpPr>
          <p:cNvPr id="7172" name="Rectangle 4"/>
          <p:cNvSpPr>
            <a:spLocks noGrp="1" noChangeArrowheads="1"/>
          </p:cNvSpPr>
          <p:nvPr>
            <p:ph type="ftr" sz="quarter" idx="2"/>
          </p:nvPr>
        </p:nvSpPr>
        <p:spPr bwMode="auto">
          <a:xfrm>
            <a:off x="0" y="9723534"/>
            <a:ext cx="3077132" cy="511080"/>
          </a:xfrm>
          <a:prstGeom prst="rect">
            <a:avLst/>
          </a:prstGeom>
          <a:noFill/>
          <a:ln w="9525">
            <a:noFill/>
            <a:miter lim="800000"/>
            <a:headEnd/>
            <a:tailEnd/>
          </a:ln>
          <a:effectLst/>
        </p:spPr>
        <p:txBody>
          <a:bodyPr vert="horz" wrap="square" lIns="94183" tIns="47092" rIns="94183" bIns="47092" numCol="1" anchor="b" anchorCtr="0" compatLnSpc="1">
            <a:prstTxWarp prst="textNoShape">
              <a:avLst/>
            </a:prstTxWarp>
          </a:bodyPr>
          <a:lstStyle>
            <a:lvl1pPr>
              <a:defRPr sz="1200">
                <a:latin typeface="Times New Roman" pitchFamily="18" charset="0"/>
              </a:defRPr>
            </a:lvl1pPr>
          </a:lstStyle>
          <a:p>
            <a:endParaRPr lang="sv-SE"/>
          </a:p>
        </p:txBody>
      </p:sp>
      <p:sp>
        <p:nvSpPr>
          <p:cNvPr id="7173" name="Rectangle 5"/>
          <p:cNvSpPr>
            <a:spLocks noGrp="1" noChangeArrowheads="1"/>
          </p:cNvSpPr>
          <p:nvPr>
            <p:ph type="sldNum" sz="quarter" idx="3"/>
          </p:nvPr>
        </p:nvSpPr>
        <p:spPr bwMode="auto">
          <a:xfrm>
            <a:off x="4022169" y="9723534"/>
            <a:ext cx="3077131" cy="511080"/>
          </a:xfrm>
          <a:prstGeom prst="rect">
            <a:avLst/>
          </a:prstGeom>
          <a:noFill/>
          <a:ln w="9525">
            <a:noFill/>
            <a:miter lim="800000"/>
            <a:headEnd/>
            <a:tailEnd/>
          </a:ln>
          <a:effectLst/>
        </p:spPr>
        <p:txBody>
          <a:bodyPr vert="horz" wrap="square" lIns="94183" tIns="47092" rIns="94183" bIns="47092" numCol="1" anchor="b" anchorCtr="0" compatLnSpc="1">
            <a:prstTxWarp prst="textNoShape">
              <a:avLst/>
            </a:prstTxWarp>
          </a:bodyPr>
          <a:lstStyle>
            <a:lvl1pPr algn="r">
              <a:defRPr sz="1200">
                <a:latin typeface="Times New Roman" pitchFamily="18" charset="0"/>
              </a:defRPr>
            </a:lvl1pPr>
          </a:lstStyle>
          <a:p>
            <a:fld id="{4099CC03-0A68-4FE0-901C-BABC70936B6A}" type="slidenum">
              <a:rPr lang="sv-SE"/>
              <a:pPr/>
              <a:t>‹#›</a:t>
            </a:fld>
            <a:endParaRPr lang="sv-SE"/>
          </a:p>
        </p:txBody>
      </p:sp>
    </p:spTree>
    <p:extLst>
      <p:ext uri="{BB962C8B-B14F-4D97-AF65-F5344CB8AC3E}">
        <p14:creationId xmlns:p14="http://schemas.microsoft.com/office/powerpoint/2010/main" val="660229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3074"/>
          <p:cNvSpPr>
            <a:spLocks noGrp="1" noChangeArrowheads="1"/>
          </p:cNvSpPr>
          <p:nvPr>
            <p:ph type="hdr" sz="quarter"/>
          </p:nvPr>
        </p:nvSpPr>
        <p:spPr bwMode="auto">
          <a:xfrm>
            <a:off x="0" y="0"/>
            <a:ext cx="3082071" cy="546888"/>
          </a:xfrm>
          <a:prstGeom prst="rect">
            <a:avLst/>
          </a:prstGeom>
          <a:noFill/>
          <a:ln w="9525">
            <a:noFill/>
            <a:miter lim="800000"/>
            <a:headEnd/>
            <a:tailEnd/>
          </a:ln>
          <a:effectLst/>
        </p:spPr>
        <p:txBody>
          <a:bodyPr vert="horz" wrap="square" lIns="94183" tIns="47092" rIns="94183" bIns="47092" numCol="1" anchor="t" anchorCtr="0" compatLnSpc="1">
            <a:prstTxWarp prst="textNoShape">
              <a:avLst/>
            </a:prstTxWarp>
          </a:bodyPr>
          <a:lstStyle>
            <a:lvl1pPr>
              <a:defRPr sz="1200">
                <a:latin typeface="Times New Roman" pitchFamily="18" charset="0"/>
              </a:defRPr>
            </a:lvl1pPr>
          </a:lstStyle>
          <a:p>
            <a:endParaRPr lang="sv-SE"/>
          </a:p>
        </p:txBody>
      </p:sp>
      <p:sp>
        <p:nvSpPr>
          <p:cNvPr id="18435" name="Rectangle 3075"/>
          <p:cNvSpPr>
            <a:spLocks noGrp="1" noChangeArrowheads="1"/>
          </p:cNvSpPr>
          <p:nvPr>
            <p:ph type="dt" idx="1"/>
          </p:nvPr>
        </p:nvSpPr>
        <p:spPr bwMode="auto">
          <a:xfrm>
            <a:off x="4030400" y="0"/>
            <a:ext cx="3082071" cy="546888"/>
          </a:xfrm>
          <a:prstGeom prst="rect">
            <a:avLst/>
          </a:prstGeom>
          <a:noFill/>
          <a:ln w="9525">
            <a:noFill/>
            <a:miter lim="800000"/>
            <a:headEnd/>
            <a:tailEnd/>
          </a:ln>
          <a:effectLst/>
        </p:spPr>
        <p:txBody>
          <a:bodyPr vert="horz" wrap="square" lIns="94183" tIns="47092" rIns="94183" bIns="47092" numCol="1" anchor="t" anchorCtr="0" compatLnSpc="1">
            <a:prstTxWarp prst="textNoShape">
              <a:avLst/>
            </a:prstTxWarp>
          </a:bodyPr>
          <a:lstStyle>
            <a:lvl1pPr algn="r">
              <a:defRPr sz="1200">
                <a:latin typeface="Times New Roman" pitchFamily="18" charset="0"/>
              </a:defRPr>
            </a:lvl1pPr>
          </a:lstStyle>
          <a:p>
            <a:endParaRPr lang="sv-SE"/>
          </a:p>
        </p:txBody>
      </p:sp>
      <p:sp>
        <p:nvSpPr>
          <p:cNvPr id="18436" name="Rectangle 3076"/>
          <p:cNvSpPr>
            <a:spLocks noGrp="1" noRot="1" noChangeAspect="1" noChangeArrowheads="1" noTextEdit="1"/>
          </p:cNvSpPr>
          <p:nvPr>
            <p:ph type="sldImg" idx="2"/>
          </p:nvPr>
        </p:nvSpPr>
        <p:spPr bwMode="auto">
          <a:xfrm>
            <a:off x="152400" y="781050"/>
            <a:ext cx="6808788" cy="3829050"/>
          </a:xfrm>
          <a:prstGeom prst="rect">
            <a:avLst/>
          </a:prstGeom>
          <a:noFill/>
          <a:ln w="9525">
            <a:solidFill>
              <a:srgbClr val="000000"/>
            </a:solidFill>
            <a:miter lim="800000"/>
            <a:headEnd/>
            <a:tailEnd/>
          </a:ln>
          <a:effectLst/>
        </p:spPr>
      </p:sp>
      <p:sp>
        <p:nvSpPr>
          <p:cNvPr id="18437" name="Rectangle 3077"/>
          <p:cNvSpPr>
            <a:spLocks noGrp="1" noChangeArrowheads="1"/>
          </p:cNvSpPr>
          <p:nvPr>
            <p:ph type="body" sz="quarter" idx="3"/>
          </p:nvPr>
        </p:nvSpPr>
        <p:spPr bwMode="auto">
          <a:xfrm>
            <a:off x="948330" y="4843863"/>
            <a:ext cx="5215812" cy="4609482"/>
          </a:xfrm>
          <a:prstGeom prst="rect">
            <a:avLst/>
          </a:prstGeom>
          <a:noFill/>
          <a:ln w="9525">
            <a:noFill/>
            <a:miter lim="800000"/>
            <a:headEnd/>
            <a:tailEnd/>
          </a:ln>
          <a:effectLst/>
        </p:spPr>
        <p:txBody>
          <a:bodyPr vert="horz" wrap="square" lIns="94183" tIns="47092" rIns="94183" bIns="47092"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8438" name="Rectangle 3078"/>
          <p:cNvSpPr>
            <a:spLocks noGrp="1" noChangeArrowheads="1"/>
          </p:cNvSpPr>
          <p:nvPr>
            <p:ph type="ftr" sz="quarter" idx="4"/>
          </p:nvPr>
        </p:nvSpPr>
        <p:spPr bwMode="auto">
          <a:xfrm>
            <a:off x="0" y="9687725"/>
            <a:ext cx="3082071" cy="546888"/>
          </a:xfrm>
          <a:prstGeom prst="rect">
            <a:avLst/>
          </a:prstGeom>
          <a:noFill/>
          <a:ln w="9525">
            <a:noFill/>
            <a:miter lim="800000"/>
            <a:headEnd/>
            <a:tailEnd/>
          </a:ln>
          <a:effectLst/>
        </p:spPr>
        <p:txBody>
          <a:bodyPr vert="horz" wrap="square" lIns="94183" tIns="47092" rIns="94183" bIns="47092" numCol="1" anchor="b" anchorCtr="0" compatLnSpc="1">
            <a:prstTxWarp prst="textNoShape">
              <a:avLst/>
            </a:prstTxWarp>
          </a:bodyPr>
          <a:lstStyle>
            <a:lvl1pPr>
              <a:defRPr sz="1200">
                <a:latin typeface="Times New Roman" pitchFamily="18" charset="0"/>
              </a:defRPr>
            </a:lvl1pPr>
          </a:lstStyle>
          <a:p>
            <a:endParaRPr lang="sv-SE"/>
          </a:p>
        </p:txBody>
      </p:sp>
      <p:sp>
        <p:nvSpPr>
          <p:cNvPr id="18439" name="Rectangle 3079"/>
          <p:cNvSpPr>
            <a:spLocks noGrp="1" noChangeArrowheads="1"/>
          </p:cNvSpPr>
          <p:nvPr>
            <p:ph type="sldNum" sz="quarter" idx="5"/>
          </p:nvPr>
        </p:nvSpPr>
        <p:spPr bwMode="auto">
          <a:xfrm>
            <a:off x="4030400" y="9687725"/>
            <a:ext cx="3082071" cy="546888"/>
          </a:xfrm>
          <a:prstGeom prst="rect">
            <a:avLst/>
          </a:prstGeom>
          <a:noFill/>
          <a:ln w="9525">
            <a:noFill/>
            <a:miter lim="800000"/>
            <a:headEnd/>
            <a:tailEnd/>
          </a:ln>
          <a:effectLst/>
        </p:spPr>
        <p:txBody>
          <a:bodyPr vert="horz" wrap="square" lIns="94183" tIns="47092" rIns="94183" bIns="47092" numCol="1" anchor="b" anchorCtr="0" compatLnSpc="1">
            <a:prstTxWarp prst="textNoShape">
              <a:avLst/>
            </a:prstTxWarp>
          </a:bodyPr>
          <a:lstStyle>
            <a:lvl1pPr algn="r">
              <a:defRPr sz="1200">
                <a:latin typeface="Times New Roman" pitchFamily="18" charset="0"/>
              </a:defRPr>
            </a:lvl1pPr>
          </a:lstStyle>
          <a:p>
            <a:fld id="{3FEE2625-1DD8-4C13-A5BB-5C2E4DEB1102}" type="slidenum">
              <a:rPr lang="sv-SE"/>
              <a:pPr/>
              <a:t>‹#›</a:t>
            </a:fld>
            <a:endParaRPr lang="sv-SE"/>
          </a:p>
        </p:txBody>
      </p:sp>
    </p:spTree>
    <p:extLst>
      <p:ext uri="{BB962C8B-B14F-4D97-AF65-F5344CB8AC3E}">
        <p14:creationId xmlns:p14="http://schemas.microsoft.com/office/powerpoint/2010/main" val="17888884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Sara: 1-4</a:t>
            </a:r>
          </a:p>
          <a:p>
            <a:endParaRPr lang="sv-SE"/>
          </a:p>
          <a:p>
            <a:r>
              <a:rPr lang="sv-SE"/>
              <a:t>Välkommen till detta informationsmöte angående utlysningen inom programmet Pilot och demonstration 2022. Presentation vilka av kollegorna som deltar. </a:t>
            </a:r>
          </a:p>
          <a:p>
            <a:endParaRPr lang="sv-SE"/>
          </a:p>
          <a:p>
            <a:r>
              <a:rPr lang="sv-SE"/>
              <a:t>Pilot och demonstration handlar om att </a:t>
            </a:r>
            <a:r>
              <a:rPr lang="sv-SE">
                <a:ea typeface="Times New Roman" panose="02020603050405020304" pitchFamily="18" charset="0"/>
              </a:rPr>
              <a:t>öka förutsättningarna för att innovationer ska kunna göra insteg på marknaden, skalas upp och spridas för att bidra till omställning till ett hållbart energisystem. </a:t>
            </a:r>
            <a:endParaRPr lang="sv-SE"/>
          </a:p>
          <a:p>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1</a:t>
            </a:fld>
            <a:endParaRPr lang="sv-SE"/>
          </a:p>
        </p:txBody>
      </p:sp>
    </p:spTree>
    <p:extLst>
      <p:ext uri="{BB962C8B-B14F-4D97-AF65-F5344CB8AC3E}">
        <p14:creationId xmlns:p14="http://schemas.microsoft.com/office/powerpoint/2010/main" val="679757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1832">
              <a:defRPr/>
            </a:pPr>
            <a:r>
              <a:rPr lang="sv-SE">
                <a:ea typeface="Times New Roman" panose="02020603050405020304" pitchFamily="18" charset="0"/>
                <a:cs typeface="Times New Roman" panose="02020603050405020304" pitchFamily="18" charset="0"/>
              </a:rPr>
              <a:t>Pilot och demonprogrammet spänner över hela energiområdet och ska på ett tydligt sätt stödja utvecklingen till ett ekonomiskt och miljömässigt hållbart energisystem.</a:t>
            </a:r>
          </a:p>
          <a:p>
            <a:pPr defTabSz="941832">
              <a:defRPr/>
            </a:pPr>
            <a:endParaRPr lang="sv-SE">
              <a:ea typeface="Times New Roman" panose="02020603050405020304" pitchFamily="18" charset="0"/>
              <a:cs typeface="Times New Roman" panose="02020603050405020304" pitchFamily="18" charset="0"/>
            </a:endParaRPr>
          </a:p>
          <a:p>
            <a:pPr defTabSz="941832">
              <a:defRPr/>
            </a:pPr>
            <a:r>
              <a:rPr lang="sv-SE">
                <a:ea typeface="Times New Roman" panose="02020603050405020304" pitchFamily="18" charset="0"/>
                <a:cs typeface="Times New Roman" panose="02020603050405020304" pitchFamily="18" charset="0"/>
              </a:rPr>
              <a:t>Vi har delat in utlysningen i tre olika kategorier av projekt, </a:t>
            </a:r>
          </a:p>
          <a:p>
            <a:pPr marL="342900" lvl="0" indent="-342900">
              <a:spcAft>
                <a:spcPts val="600"/>
              </a:spcAft>
              <a:buFont typeface="Arial" panose="020B0604020202020204" pitchFamily="34" charset="0"/>
              <a:buChar char="•"/>
            </a:pPr>
            <a:r>
              <a:rPr lang="sv-SE" sz="1200"/>
              <a:t>Produkt-, tjänst- eller prototypdemonstration</a:t>
            </a:r>
          </a:p>
          <a:p>
            <a:pPr marL="342900" lvl="0" indent="-342900">
              <a:spcAft>
                <a:spcPts val="600"/>
              </a:spcAft>
              <a:buFont typeface="Arial" panose="020B0604020202020204" pitchFamily="34" charset="0"/>
              <a:buChar char="•"/>
            </a:pPr>
            <a:r>
              <a:rPr lang="sv-SE" sz="1200"/>
              <a:t>Produktionsdemonstration, alltså ett nytt sätt eller metod att producera något</a:t>
            </a:r>
          </a:p>
          <a:p>
            <a:pPr marL="342900" lvl="0" indent="-342900">
              <a:spcAft>
                <a:spcPts val="600"/>
              </a:spcAft>
              <a:buFont typeface="Arial" panose="020B0604020202020204" pitchFamily="34" charset="0"/>
              <a:buChar char="•"/>
            </a:pPr>
            <a:r>
              <a:rPr lang="sv-SE" sz="1200"/>
              <a:t>Systemdemonstration</a:t>
            </a:r>
          </a:p>
          <a:p>
            <a:pPr marL="0" lvl="0" indent="0">
              <a:spcAft>
                <a:spcPts val="600"/>
              </a:spcAft>
              <a:buFont typeface="Arial" panose="020B0604020202020204" pitchFamily="34" charset="0"/>
              <a:buNone/>
            </a:pPr>
            <a:endParaRPr lang="sv-SE" sz="1200"/>
          </a:p>
          <a:p>
            <a:pPr marL="0" lvl="0" indent="0">
              <a:spcAft>
                <a:spcPts val="600"/>
              </a:spcAft>
              <a:buFont typeface="Arial" panose="020B0604020202020204" pitchFamily="34" charset="0"/>
              <a:buNone/>
            </a:pPr>
            <a:r>
              <a:rPr lang="sv-SE" sz="1200"/>
              <a:t>Krav</a:t>
            </a:r>
          </a:p>
          <a:p>
            <a:pPr marL="0" lvl="0" indent="0">
              <a:spcAft>
                <a:spcPts val="600"/>
              </a:spcAft>
              <a:buFont typeface="Arial" panose="020B0604020202020204" pitchFamily="34" charset="0"/>
              <a:buNone/>
            </a:pPr>
            <a:r>
              <a:rPr lang="sv-SE" sz="1200"/>
              <a:t>Som namnet på utlysningen anger stöttar vi större pilot och demoprojekt vilket innebär totala stödberättigade kostnader om minst 7 miljoner kr. Men det finns inga gränser för minst eller max sökt stöd. Vad som räknas som en stödberättigad kostnad kan ni läsa mer om i utlysningstexten. Har man ett mindre projekt än så kan man vända sig till någon av våra andra utlysningar.</a:t>
            </a:r>
          </a:p>
          <a:p>
            <a:pPr marL="0" lvl="0" indent="0">
              <a:spcAft>
                <a:spcPts val="600"/>
              </a:spcAft>
              <a:buFont typeface="Arial" panose="020B0604020202020204" pitchFamily="34" charset="0"/>
              <a:buNone/>
            </a:pPr>
            <a:endParaRPr lang="sv-SE" sz="1200"/>
          </a:p>
          <a:p>
            <a:pPr marL="0" lvl="0" indent="0">
              <a:spcAft>
                <a:spcPts val="600"/>
              </a:spcAft>
              <a:buFont typeface="Arial" panose="020B0604020202020204" pitchFamily="34" charset="0"/>
              <a:buNone/>
            </a:pPr>
            <a:r>
              <a:rPr lang="sv-SE" sz="1200"/>
              <a:t>Eftersom utlysningen syfte är at ta innovationer till marknaden stöttar vi här ganska mogna projekt som ska ha genomgått vissa utvecklingsfaser, eller </a:t>
            </a:r>
            <a:r>
              <a:rPr lang="sv-SE" sz="1200" err="1"/>
              <a:t>readiness</a:t>
            </a:r>
            <a:r>
              <a:rPr lang="sv-SE" sz="1200"/>
              <a:t> </a:t>
            </a:r>
            <a:r>
              <a:rPr lang="sv-SE" sz="1200" err="1"/>
              <a:t>level</a:t>
            </a:r>
            <a:r>
              <a:rPr lang="sv-SE" sz="1200"/>
              <a:t> som vi val att använda här. Även detta står det mer om i utlysningstexten. </a:t>
            </a:r>
          </a:p>
          <a:p>
            <a:pPr marL="0" lvl="0" indent="0">
              <a:spcAft>
                <a:spcPts val="600"/>
              </a:spcAft>
              <a:buFont typeface="Arial" panose="020B0604020202020204" pitchFamily="34" charset="0"/>
              <a:buNone/>
            </a:pPr>
            <a:endParaRPr lang="sv-SE" sz="1200"/>
          </a:p>
          <a:p>
            <a:pPr defTabSz="941832">
              <a:defRPr/>
            </a:pPr>
            <a:r>
              <a:rPr lang="sv-SE">
                <a:ea typeface="Times New Roman" panose="02020603050405020304" pitchFamily="18" charset="0"/>
                <a:cs typeface="Times New Roman" panose="02020603050405020304" pitchFamily="18" charset="0"/>
              </a:rPr>
              <a:t>Utlysningen består av två steg, där en så kallad skiss ska lämnas in först och sen den fullständiga ansökan (vi går in mer på det senare). </a:t>
            </a:r>
          </a:p>
          <a:p>
            <a:pPr defTabSz="941832">
              <a:defRPr/>
            </a:pPr>
            <a:endParaRPr lang="sv-SE">
              <a:ea typeface="Times New Roman" panose="02020603050405020304" pitchFamily="18" charset="0"/>
              <a:cs typeface="Times New Roman" panose="02020603050405020304" pitchFamily="18" charset="0"/>
            </a:endParaRPr>
          </a:p>
          <a:p>
            <a:r>
              <a:rPr lang="sv-SE" i="0"/>
              <a:t>Utöver det här behöver ett letter </a:t>
            </a:r>
            <a:r>
              <a:rPr lang="sv-SE" i="0" err="1"/>
              <a:t>of</a:t>
            </a:r>
            <a:r>
              <a:rPr lang="sv-SE" i="0"/>
              <a:t> </a:t>
            </a:r>
            <a:r>
              <a:rPr lang="sv-SE" i="0" err="1"/>
              <a:t>intent</a:t>
            </a:r>
            <a:r>
              <a:rPr lang="sv-SE" i="0"/>
              <a:t> finnas med kravställande kund för de kommersiella projekten. </a:t>
            </a:r>
          </a:p>
        </p:txBody>
      </p:sp>
      <p:sp>
        <p:nvSpPr>
          <p:cNvPr id="4" name="Platshållare för bildnummer 3"/>
          <p:cNvSpPr>
            <a:spLocks noGrp="1"/>
          </p:cNvSpPr>
          <p:nvPr>
            <p:ph type="sldNum" sz="quarter" idx="5"/>
          </p:nvPr>
        </p:nvSpPr>
        <p:spPr/>
        <p:txBody>
          <a:bodyPr/>
          <a:lstStyle/>
          <a:p>
            <a:fld id="{3FEE2625-1DD8-4C13-A5BB-5C2E4DEB1102}" type="slidenum">
              <a:rPr lang="sv-SE" smtClean="0"/>
              <a:pPr/>
              <a:t>11</a:t>
            </a:fld>
            <a:endParaRPr lang="sv-SE"/>
          </a:p>
        </p:txBody>
      </p:sp>
    </p:spTree>
    <p:extLst>
      <p:ext uri="{BB962C8B-B14F-4D97-AF65-F5344CB8AC3E}">
        <p14:creationId xmlns:p14="http://schemas.microsoft.com/office/powerpoint/2010/main" val="125855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12</a:t>
            </a:fld>
            <a:endParaRPr lang="sv-SE"/>
          </a:p>
        </p:txBody>
      </p:sp>
    </p:spTree>
    <p:extLst>
      <p:ext uri="{BB962C8B-B14F-4D97-AF65-F5344CB8AC3E}">
        <p14:creationId xmlns:p14="http://schemas.microsoft.com/office/powerpoint/2010/main" val="383202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17</a:t>
            </a:fld>
            <a:endParaRPr lang="sv-SE"/>
          </a:p>
        </p:txBody>
      </p:sp>
    </p:spTree>
    <p:extLst>
      <p:ext uri="{BB962C8B-B14F-4D97-AF65-F5344CB8AC3E}">
        <p14:creationId xmlns:p14="http://schemas.microsoft.com/office/powerpoint/2010/main" val="604860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Utlysningen består ju av två steg, det första steget är att lämna in det som kallas för skiss, sista datum 3e feb. </a:t>
            </a:r>
          </a:p>
          <a:p>
            <a:endParaRPr lang="sv-SE"/>
          </a:p>
          <a:p>
            <a:r>
              <a:rPr lang="sv-SE"/>
              <a:t>Nästa steg är den fullständiga ansökan, som lämnas in den 11 april.  </a:t>
            </a:r>
          </a:p>
          <a:p>
            <a:endParaRPr lang="sv-SE"/>
          </a:p>
          <a:p>
            <a:r>
              <a:rPr lang="sv-SE"/>
              <a:t>Projekten kan tidigast starta i oktober och kan hålla på fram till slutet på 2027. </a:t>
            </a:r>
          </a:p>
          <a:p>
            <a:endParaRPr lang="sv-SE"/>
          </a:p>
          <a:p>
            <a:r>
              <a:rPr lang="sv-SE"/>
              <a:t>Försök att lämna in dina ansökningar med lite marginal så att vi hinner hjälpa dig om det skulle uppstå något problem. </a:t>
            </a:r>
          </a:p>
        </p:txBody>
      </p:sp>
      <p:sp>
        <p:nvSpPr>
          <p:cNvPr id="4" name="Platshållare för bildnummer 3"/>
          <p:cNvSpPr>
            <a:spLocks noGrp="1"/>
          </p:cNvSpPr>
          <p:nvPr>
            <p:ph type="sldNum" sz="quarter" idx="5"/>
          </p:nvPr>
        </p:nvSpPr>
        <p:spPr/>
        <p:txBody>
          <a:bodyPr/>
          <a:lstStyle/>
          <a:p>
            <a:fld id="{3FEE2625-1DD8-4C13-A5BB-5C2E4DEB1102}" type="slidenum">
              <a:rPr lang="sv-SE" smtClean="0"/>
              <a:pPr/>
              <a:t>18</a:t>
            </a:fld>
            <a:endParaRPr lang="sv-SE"/>
          </a:p>
        </p:txBody>
      </p:sp>
    </p:spTree>
    <p:extLst>
      <p:ext uri="{BB962C8B-B14F-4D97-AF65-F5344CB8AC3E}">
        <p14:creationId xmlns:p14="http://schemas.microsoft.com/office/powerpoint/2010/main" val="3784828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1832">
              <a:defRPr/>
            </a:pPr>
            <a:r>
              <a:rPr lang="sv-SE"/>
              <a:t>PJ</a:t>
            </a:r>
          </a:p>
          <a:p>
            <a:pPr defTabSz="941832">
              <a:defRPr/>
            </a:pPr>
            <a:endParaRPr lang="sv-SE"/>
          </a:p>
          <a:p>
            <a:pPr defTabSz="941832">
              <a:defRPr/>
            </a:pPr>
            <a:r>
              <a:rPr lang="sv-SE"/>
              <a:t>Nu går vi vidare in på hur ansökan kommer att bedömas. </a:t>
            </a:r>
          </a:p>
        </p:txBody>
      </p:sp>
      <p:sp>
        <p:nvSpPr>
          <p:cNvPr id="4" name="Platshållare för bildnummer 3"/>
          <p:cNvSpPr>
            <a:spLocks noGrp="1"/>
          </p:cNvSpPr>
          <p:nvPr>
            <p:ph type="sldNum" sz="quarter" idx="5"/>
          </p:nvPr>
        </p:nvSpPr>
        <p:spPr/>
        <p:txBody>
          <a:bodyPr/>
          <a:lstStyle/>
          <a:p>
            <a:fld id="{3FEE2625-1DD8-4C13-A5BB-5C2E4DEB1102}" type="slidenum">
              <a:rPr lang="sv-SE" smtClean="0"/>
              <a:pPr/>
              <a:t>19</a:t>
            </a:fld>
            <a:endParaRPr lang="sv-SE"/>
          </a:p>
        </p:txBody>
      </p:sp>
    </p:spTree>
    <p:extLst>
      <p:ext uri="{BB962C8B-B14F-4D97-AF65-F5344CB8AC3E}">
        <p14:creationId xmlns:p14="http://schemas.microsoft.com/office/powerpoint/2010/main" val="2877690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1832">
              <a:defRPr/>
            </a:pPr>
            <a:r>
              <a:rPr lang="sv-SE"/>
              <a:t>Inskickad skiss får återkoppling från oss, vi kommer att återkomma till er i början av mars.  Vi kan rekommendera er att inte lägga tid på att göra en ansökan eller har annan återkoppling på hur upplägget kan förbättras så att ansökan blir bättre. Då får ni möjlighet att uppdatera er skiss utifrån vår återkoppling och kan bilägga en uppdaterad skiss till er ansökan. </a:t>
            </a:r>
          </a:p>
          <a:p>
            <a:pPr defTabSz="941832">
              <a:defRPr/>
            </a:pPr>
            <a:endParaRPr lang="sv-SE"/>
          </a:p>
          <a:p>
            <a:pPr defTabSz="941832">
              <a:defRPr/>
            </a:pPr>
            <a:r>
              <a:rPr lang="sv-SE"/>
              <a:t>Ansökan bedöms av minst två experter som har relevant teknisk kompetens, och minst en expert med affärsutvecklingskompetens. Dessa bedömningar är endast rådgivande till Energimyndigheten i den vidare beredningen. Inkomna ansökningar diskuteras vid ett internt bedömningsmöte och inkomna ansökningar får avslag/möjligt bifall. De som gått till möjligt bifall kallas till intervju där utestående frågor kan diskuteras med sökande. Ansökan bereds vidare och det kan bli aktuellt att Energimyndigheten begär in komplettering av delar av ansökan. När beredningen är färdig fattas ett beslut. </a:t>
            </a:r>
          </a:p>
          <a:p>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20</a:t>
            </a:fld>
            <a:endParaRPr lang="sv-SE"/>
          </a:p>
        </p:txBody>
      </p:sp>
    </p:spTree>
    <p:extLst>
      <p:ext uri="{BB962C8B-B14F-4D97-AF65-F5344CB8AC3E}">
        <p14:creationId xmlns:p14="http://schemas.microsoft.com/office/powerpoint/2010/main" val="126321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Ersätta till denna bild och ta bort nr 15?</a:t>
            </a:r>
          </a:p>
          <a:p>
            <a:endParaRPr lang="sv-SE"/>
          </a:p>
          <a:p>
            <a:r>
              <a:rPr lang="sv-SE"/>
              <a:t>Kriterier uppdaterade från utlysningstext.</a:t>
            </a:r>
          </a:p>
        </p:txBody>
      </p:sp>
      <p:sp>
        <p:nvSpPr>
          <p:cNvPr id="4" name="Platshållare för bildnummer 3"/>
          <p:cNvSpPr>
            <a:spLocks noGrp="1"/>
          </p:cNvSpPr>
          <p:nvPr>
            <p:ph type="sldNum" sz="quarter" idx="5"/>
          </p:nvPr>
        </p:nvSpPr>
        <p:spPr/>
        <p:txBody>
          <a:bodyPr/>
          <a:lstStyle/>
          <a:p>
            <a:fld id="{3FEE2625-1DD8-4C13-A5BB-5C2E4DEB1102}" type="slidenum">
              <a:rPr lang="sv-SE" smtClean="0"/>
              <a:pPr/>
              <a:t>22</a:t>
            </a:fld>
            <a:endParaRPr lang="sv-SE"/>
          </a:p>
        </p:txBody>
      </p:sp>
    </p:spTree>
    <p:extLst>
      <p:ext uri="{BB962C8B-B14F-4D97-AF65-F5344CB8AC3E}">
        <p14:creationId xmlns:p14="http://schemas.microsoft.com/office/powerpoint/2010/main" val="4112380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RL 1 – Grundforskning</a:t>
            </a:r>
          </a:p>
          <a:p>
            <a:r>
              <a:rPr lang="sv-SE"/>
              <a:t>RL 2-4 Industriell forskning</a:t>
            </a:r>
          </a:p>
          <a:p>
            <a:r>
              <a:rPr lang="sv-SE"/>
              <a:t>RL 5- 8 Experimentell utveckling</a:t>
            </a:r>
          </a:p>
          <a:p>
            <a:r>
              <a:rPr lang="sv-SE"/>
              <a:t>RL 9 Införande/kommersialisering</a:t>
            </a:r>
          </a:p>
          <a:p>
            <a:endParaRPr lang="sv-SE"/>
          </a:p>
          <a:p>
            <a:pPr marR="1256430">
              <a:lnSpc>
                <a:spcPct val="120000"/>
              </a:lnSpc>
              <a:spcBef>
                <a:spcPts val="469"/>
              </a:spcBef>
              <a:spcAft>
                <a:spcPts val="1494"/>
              </a:spcAft>
            </a:pPr>
            <a:r>
              <a:rPr lang="sv-SE" sz="1900">
                <a:ea typeface="Times New Roman" panose="02020603050405020304" pitchFamily="18" charset="0"/>
                <a:cs typeface="Times New Roman" panose="02020603050405020304" pitchFamily="18" charset="0"/>
              </a:rPr>
              <a:t>För att lösningen ska uppfylla kraven på RL 5 ska ni kunna svara ja på följande frågor:</a:t>
            </a:r>
          </a:p>
          <a:p>
            <a:pPr marL="353187" indent="-353187">
              <a:lnSpc>
                <a:spcPts val="1221"/>
              </a:lnSpc>
              <a:buSzPts val="1050"/>
              <a:buFont typeface="Times New Roman" panose="02020603050405020304" pitchFamily="18" charset="0"/>
              <a:buChar char="•"/>
              <a:tabLst>
                <a:tab pos="1107961" algn="l"/>
                <a:tab pos="1108615" algn="l"/>
              </a:tabLst>
            </a:pPr>
            <a:r>
              <a:rPr lang="sv-SE" sz="1900">
                <a:ea typeface="Times New Roman" panose="02020603050405020304" pitchFamily="18" charset="0"/>
                <a:cs typeface="Times New Roman" panose="02020603050405020304" pitchFamily="18" charset="0"/>
              </a:rPr>
              <a:t>Har ni gjort en fullständig utvärdering av konceptet i relevant</a:t>
            </a:r>
            <a:r>
              <a:rPr lang="sv-SE" sz="1900" spc="10">
                <a:ea typeface="Times New Roman" panose="02020603050405020304" pitchFamily="18" charset="0"/>
                <a:cs typeface="Times New Roman" panose="02020603050405020304" pitchFamily="18" charset="0"/>
              </a:rPr>
              <a:t> </a:t>
            </a:r>
            <a:r>
              <a:rPr lang="sv-SE" sz="1900">
                <a:ea typeface="Times New Roman" panose="02020603050405020304" pitchFamily="18" charset="0"/>
                <a:cs typeface="Times New Roman" panose="02020603050405020304" pitchFamily="18" charset="0"/>
              </a:rPr>
              <a:t>miljö?</a:t>
            </a:r>
          </a:p>
          <a:p>
            <a:pPr marL="353187" indent="-353187">
              <a:spcBef>
                <a:spcPts val="273"/>
              </a:spcBef>
              <a:spcAft>
                <a:spcPts val="0"/>
              </a:spcAft>
              <a:buSzPts val="1050"/>
              <a:buFont typeface="Times New Roman" panose="02020603050405020304" pitchFamily="18" charset="0"/>
              <a:buChar char="•"/>
              <a:tabLst>
                <a:tab pos="1107961" algn="l"/>
                <a:tab pos="1108615" algn="l"/>
              </a:tabLst>
            </a:pPr>
            <a:r>
              <a:rPr lang="sv-SE" sz="1900">
                <a:ea typeface="Times New Roman" panose="02020603050405020304" pitchFamily="18" charset="0"/>
                <a:cs typeface="Times New Roman" panose="02020603050405020304" pitchFamily="18" charset="0"/>
              </a:rPr>
              <a:t>Följer konceptet era analytiska</a:t>
            </a:r>
            <a:r>
              <a:rPr lang="sv-SE" sz="1900" spc="165">
                <a:ea typeface="Times New Roman" panose="02020603050405020304" pitchFamily="18" charset="0"/>
                <a:cs typeface="Times New Roman" panose="02020603050405020304" pitchFamily="18" charset="0"/>
              </a:rPr>
              <a:t> </a:t>
            </a:r>
            <a:r>
              <a:rPr lang="sv-SE" sz="1900">
                <a:ea typeface="Times New Roman" panose="02020603050405020304" pitchFamily="18" charset="0"/>
                <a:cs typeface="Times New Roman" panose="02020603050405020304" pitchFamily="18" charset="0"/>
              </a:rPr>
              <a:t>förutsägelser?</a:t>
            </a:r>
          </a:p>
          <a:p>
            <a:pPr marL="353187" indent="-353187">
              <a:spcBef>
                <a:spcPts val="273"/>
              </a:spcBef>
              <a:spcAft>
                <a:spcPts val="0"/>
              </a:spcAft>
              <a:buSzPts val="1050"/>
              <a:buFont typeface="Times New Roman" panose="02020603050405020304" pitchFamily="18" charset="0"/>
              <a:buChar char="•"/>
              <a:tabLst>
                <a:tab pos="1107961" algn="l"/>
                <a:tab pos="1108615" algn="l"/>
              </a:tabLst>
            </a:pPr>
            <a:endParaRPr lang="sv-SE" sz="1900">
              <a:ea typeface="Times New Roman" panose="02020603050405020304" pitchFamily="18" charset="0"/>
              <a:cs typeface="Times New Roman" panose="02020603050405020304" pitchFamily="18" charset="0"/>
            </a:endParaRPr>
          </a:p>
          <a:p>
            <a:pPr>
              <a:lnSpc>
                <a:spcPts val="1494"/>
              </a:lnSpc>
              <a:spcAft>
                <a:spcPts val="1494"/>
              </a:spcAft>
            </a:pPr>
            <a:r>
              <a:rPr lang="sv-SE" sz="1900">
                <a:ea typeface="Times New Roman" panose="02020603050405020304" pitchFamily="18" charset="0"/>
                <a:cs typeface="Times New Roman" panose="02020603050405020304" pitchFamily="18" charset="0"/>
              </a:rPr>
              <a:t>Projekt som till övervägande del innebär modifieringar av produkter som har uppnått RL 9 är inte stödberättigade inom utlysningen. Inom utlysningen stöds inte heller rutinmässiga eller återkommande ändringar av befintliga varor, tillverkningsmetoder, tillverkningsprocesser, tjänster eller andra pågående verksamheter även om dessa ändringar kan innebära förbättringar. </a:t>
            </a:r>
          </a:p>
          <a:p>
            <a:pPr>
              <a:lnSpc>
                <a:spcPts val="1494"/>
              </a:lnSpc>
              <a:spcAft>
                <a:spcPts val="1494"/>
              </a:spcAft>
            </a:pPr>
            <a:r>
              <a:rPr lang="sv-SE" sz="1900">
                <a:ea typeface="Times New Roman" panose="02020603050405020304" pitchFamily="18" charset="0"/>
                <a:cs typeface="Times New Roman" panose="02020603050405020304" pitchFamily="18" charset="0"/>
              </a:rPr>
              <a:t>Vi ser gärna ansökningar som utmanar rådande norm för energiinnovation.</a:t>
            </a:r>
          </a:p>
          <a:p>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23</a:t>
            </a:fld>
            <a:endParaRPr lang="sv-SE"/>
          </a:p>
        </p:txBody>
      </p:sp>
    </p:spTree>
    <p:extLst>
      <p:ext uri="{BB962C8B-B14F-4D97-AF65-F5344CB8AC3E}">
        <p14:creationId xmlns:p14="http://schemas.microsoft.com/office/powerpoint/2010/main" val="2528284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1832">
              <a:defRPr/>
            </a:pPr>
            <a:r>
              <a:rPr lang="sv-SE"/>
              <a:t>Sara</a:t>
            </a:r>
          </a:p>
        </p:txBody>
      </p:sp>
      <p:sp>
        <p:nvSpPr>
          <p:cNvPr id="4" name="Platshållare för bildnummer 3"/>
          <p:cNvSpPr>
            <a:spLocks noGrp="1"/>
          </p:cNvSpPr>
          <p:nvPr>
            <p:ph type="sldNum" sz="quarter" idx="5"/>
          </p:nvPr>
        </p:nvSpPr>
        <p:spPr/>
        <p:txBody>
          <a:bodyPr/>
          <a:lstStyle/>
          <a:p>
            <a:fld id="{3FEE2625-1DD8-4C13-A5BB-5C2E4DEB1102}" type="slidenum">
              <a:rPr lang="sv-SE" smtClean="0"/>
              <a:pPr/>
              <a:t>24</a:t>
            </a:fld>
            <a:endParaRPr lang="sv-SE"/>
          </a:p>
        </p:txBody>
      </p:sp>
    </p:spTree>
    <p:extLst>
      <p:ext uri="{BB962C8B-B14F-4D97-AF65-F5344CB8AC3E}">
        <p14:creationId xmlns:p14="http://schemas.microsoft.com/office/powerpoint/2010/main" val="2913990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35993">
              <a:defRPr/>
            </a:pPr>
            <a:endParaRPr lang="sv-SE"/>
          </a:p>
        </p:txBody>
      </p:sp>
      <p:sp>
        <p:nvSpPr>
          <p:cNvPr id="4" name="Platshållare för bildnummer 3"/>
          <p:cNvSpPr>
            <a:spLocks noGrp="1"/>
          </p:cNvSpPr>
          <p:nvPr>
            <p:ph type="sldNum" sz="quarter" idx="10"/>
          </p:nvPr>
        </p:nvSpPr>
        <p:spPr/>
        <p:txBody>
          <a:bodyPr/>
          <a:lstStyle/>
          <a:p>
            <a:fld id="{3FEE2625-1DD8-4C13-A5BB-5C2E4DEB1102}" type="slidenum">
              <a:rPr lang="sv-SE" smtClean="0">
                <a:solidFill>
                  <a:prstClr val="black"/>
                </a:solidFill>
              </a:rPr>
              <a:pPr/>
              <a:t>25</a:t>
            </a:fld>
            <a:endParaRPr lang="sv-SE">
              <a:solidFill>
                <a:prstClr val="black"/>
              </a:solidFill>
            </a:endParaRPr>
          </a:p>
        </p:txBody>
      </p:sp>
    </p:spTree>
    <p:extLst>
      <p:ext uri="{BB962C8B-B14F-4D97-AF65-F5344CB8AC3E}">
        <p14:creationId xmlns:p14="http://schemas.microsoft.com/office/powerpoint/2010/main" val="416569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t>Kopplat till kontakta oss separat. Praktisk information: stäng av din mikrofon, vi tar alla frågor via chatten. Vi tar en frågestund i slutet av mötet också men det går såklart fint att kommentera och diskutera i chatten under mötets gång också. Vi ska göra vårt bästa för att vägleda er till 2023 års utlysning inom programmet men kommer inte ha möjlighet att diskutera enskilda projekt under mötet. </a:t>
            </a:r>
          </a:p>
          <a:p>
            <a:r>
              <a:rPr lang="sv-SE"/>
              <a:t>t – tydlighet med att vi ger vägledning kring hur man söker och vad som gäller, inte bedömning av projektet</a:t>
            </a:r>
          </a:p>
        </p:txBody>
      </p:sp>
      <p:sp>
        <p:nvSpPr>
          <p:cNvPr id="4" name="Platshållare för bildnummer 3"/>
          <p:cNvSpPr>
            <a:spLocks noGrp="1"/>
          </p:cNvSpPr>
          <p:nvPr>
            <p:ph type="sldNum" sz="quarter" idx="5"/>
          </p:nvPr>
        </p:nvSpPr>
        <p:spPr/>
        <p:txBody>
          <a:bodyPr/>
          <a:lstStyle/>
          <a:p>
            <a:fld id="{6F70463C-5A75-41ED-88F4-C490CCE66DB4}" type="slidenum">
              <a:rPr lang="en-SE" smtClean="0"/>
              <a:t>2</a:t>
            </a:fld>
            <a:endParaRPr lang="en-SE"/>
          </a:p>
        </p:txBody>
      </p:sp>
    </p:spTree>
    <p:extLst>
      <p:ext uri="{BB962C8B-B14F-4D97-AF65-F5344CB8AC3E}">
        <p14:creationId xmlns:p14="http://schemas.microsoft.com/office/powerpoint/2010/main" val="4023331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1832">
              <a:defRPr/>
            </a:pPr>
            <a:r>
              <a:rPr lang="sv-SE"/>
              <a:t>Sara: 26-32</a:t>
            </a:r>
          </a:p>
        </p:txBody>
      </p:sp>
      <p:sp>
        <p:nvSpPr>
          <p:cNvPr id="4" name="Platshållare för bildnummer 3"/>
          <p:cNvSpPr>
            <a:spLocks noGrp="1"/>
          </p:cNvSpPr>
          <p:nvPr>
            <p:ph type="sldNum" sz="quarter" idx="5"/>
          </p:nvPr>
        </p:nvSpPr>
        <p:spPr/>
        <p:txBody>
          <a:bodyPr/>
          <a:lstStyle/>
          <a:p>
            <a:fld id="{3FEE2625-1DD8-4C13-A5BB-5C2E4DEB1102}" type="slidenum">
              <a:rPr lang="sv-SE" smtClean="0"/>
              <a:pPr/>
              <a:t>26</a:t>
            </a:fld>
            <a:endParaRPr lang="sv-SE"/>
          </a:p>
        </p:txBody>
      </p:sp>
    </p:spTree>
    <p:extLst>
      <p:ext uri="{BB962C8B-B14F-4D97-AF65-F5344CB8AC3E}">
        <p14:creationId xmlns:p14="http://schemas.microsoft.com/office/powerpoint/2010/main" val="3429334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450"/>
              </a:lnSpc>
              <a:spcAft>
                <a:spcPts val="1450"/>
              </a:spcAft>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Utlysningen är uppdelad i ett två stegsförfarande där skiss ska lämnas in i steg 1. Börja därmed med att ansöka om behörighet för e-tjänsten ”skiss inför pilot och demonstrationsprojekt”. Vi har lagt med en print-</a:t>
            </a:r>
            <a:r>
              <a:rPr lang="sv-SE" sz="1800" err="1">
                <a:effectLst/>
                <a:latin typeface="Times New Roman" panose="02020603050405020304" pitchFamily="18" charset="0"/>
                <a:ea typeface="Times New Roman" panose="02020603050405020304" pitchFamily="18" charset="0"/>
                <a:cs typeface="Times New Roman" panose="02020603050405020304" pitchFamily="18" charset="0"/>
              </a:rPr>
              <a:t>screen</a:t>
            </a: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 från Mina sidor och ringat in e-tjänsten i gult för att den ska vara lätt att hitta. </a:t>
            </a:r>
          </a:p>
          <a:p>
            <a:pPr>
              <a:lnSpc>
                <a:spcPts val="1450"/>
              </a:lnSpc>
              <a:spcAft>
                <a:spcPts val="1450"/>
              </a:spcAft>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Det kan ta ett par dagar att få sin behörighet så var därmed ute i god tid. När en behörighet är godkänd får ni ett mejl om detta och ni kan då logga in på e-tjänsten i Mina Sidor och besvara skissfrågorna. Skissen är fokuserad på marknadsnära frågor och den ska senast skickas in 3 februari.</a:t>
            </a:r>
          </a:p>
          <a:p>
            <a:pPr>
              <a:lnSpc>
                <a:spcPts val="1450"/>
              </a:lnSpc>
              <a:spcAft>
                <a:spcPts val="1450"/>
              </a:spcAft>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Ni kommer därefter som vi tidigare informerat om få en återkoppling på skissen. Återkoppling kommer att beröra rekommendation inför ansökan. Oavsett vilken rekommendation har alla som skickat in en skiss i korrekt tid rätt till att gå vidare till steg 2 dvs fullständig ansökan. </a:t>
            </a:r>
          </a:p>
          <a:p>
            <a:pPr algn="l">
              <a:buFont typeface="Arial" panose="020B0604020202020204" pitchFamily="34" charset="0"/>
              <a:buNone/>
            </a:pPr>
            <a:endParaRPr lang="sv-SE"/>
          </a:p>
          <a:p>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27</a:t>
            </a:fld>
            <a:endParaRPr lang="sv-SE"/>
          </a:p>
        </p:txBody>
      </p:sp>
    </p:spTree>
    <p:extLst>
      <p:ext uri="{BB962C8B-B14F-4D97-AF65-F5344CB8AC3E}">
        <p14:creationId xmlns:p14="http://schemas.microsoft.com/office/powerpoint/2010/main" val="1520647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sv-SE" sz="1800">
                <a:effectLst/>
                <a:latin typeface="Times New Roman" panose="02020603050405020304" pitchFamily="18" charset="0"/>
                <a:ea typeface="Times New Roman" panose="02020603050405020304" pitchFamily="18" charset="0"/>
                <a:cs typeface="Times New Roman" panose="02020603050405020304" pitchFamily="18" charset="0"/>
              </a:rPr>
              <a:t>I steg 2 som avser ansökan behöver en ny behörighetsansökan ske. Här ansöker ni om behörighet för e-tjänsten ”Ansökan om finansiering av forskning och innovation”. När ni sedan har fått behörighet ska ni välja utlysningen som heter ”utlysning pilot och demonstration 2023” Sista dag för inlämning av skiss är den 11 april. </a:t>
            </a:r>
          </a:p>
          <a:p>
            <a:pPr algn="l">
              <a:buFont typeface="Arial" panose="020B0604020202020204" pitchFamily="34" charset="0"/>
              <a:buNone/>
            </a:pPr>
            <a:endParaRPr lang="sv-SE"/>
          </a:p>
          <a:p>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28</a:t>
            </a:fld>
            <a:endParaRPr lang="sv-SE"/>
          </a:p>
        </p:txBody>
      </p:sp>
    </p:spTree>
    <p:extLst>
      <p:ext uri="{BB962C8B-B14F-4D97-AF65-F5344CB8AC3E}">
        <p14:creationId xmlns:p14="http://schemas.microsoft.com/office/powerpoint/2010/main" val="2440752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1832">
              <a:defRPr/>
            </a:pPr>
            <a:r>
              <a:rPr lang="sv-SE"/>
              <a:t>Ansökan som rör projekt med lösningar som ska kommersialiseras ska innehålla ett LOI (Letter </a:t>
            </a:r>
            <a:r>
              <a:rPr lang="sv-SE" err="1"/>
              <a:t>Of</a:t>
            </a:r>
            <a:r>
              <a:rPr lang="sv-SE"/>
              <a:t> </a:t>
            </a:r>
            <a:r>
              <a:rPr lang="sv-SE" err="1"/>
              <a:t>Intent</a:t>
            </a:r>
            <a:r>
              <a:rPr lang="sv-SE"/>
              <a:t>) med en kravställande kund. </a:t>
            </a:r>
          </a:p>
          <a:p>
            <a:pPr defTabSz="941832">
              <a:defRPr/>
            </a:pPr>
            <a:endParaRPr lang="sv-SE">
              <a:ea typeface="Times New Roman" panose="02020603050405020304" pitchFamily="18" charset="0"/>
              <a:cs typeface="Times New Roman" panose="02020603050405020304" pitchFamily="18" charset="0"/>
            </a:endParaRPr>
          </a:p>
          <a:p>
            <a:pPr defTabSz="941832">
              <a:defRPr/>
            </a:pPr>
            <a:r>
              <a:rPr lang="sv-SE">
                <a:ea typeface="Times New Roman" panose="02020603050405020304" pitchFamily="18" charset="0"/>
                <a:cs typeface="Times New Roman" panose="02020603050405020304" pitchFamily="18" charset="0"/>
              </a:rPr>
              <a:t>Observera att projektbeskrivningen ska framgå av ansökningsformuläret och ska inte bifogas som bilaga. Bilagorna ska tydligt komplettera ansökningsformuläret och inte innehålla samma information som ansökningsformuläret.</a:t>
            </a:r>
          </a:p>
          <a:p>
            <a:pPr defTabSz="941832">
              <a:defRPr/>
            </a:pPr>
            <a:endParaRPr lang="sv-SE"/>
          </a:p>
          <a:p>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29</a:t>
            </a:fld>
            <a:endParaRPr lang="sv-SE"/>
          </a:p>
        </p:txBody>
      </p:sp>
    </p:spTree>
    <p:extLst>
      <p:ext uri="{BB962C8B-B14F-4D97-AF65-F5344CB8AC3E}">
        <p14:creationId xmlns:p14="http://schemas.microsoft.com/office/powerpoint/2010/main" val="3729173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30</a:t>
            </a:fld>
            <a:endParaRPr lang="sv-SE"/>
          </a:p>
        </p:txBody>
      </p:sp>
    </p:spTree>
    <p:extLst>
      <p:ext uri="{BB962C8B-B14F-4D97-AF65-F5344CB8AC3E}">
        <p14:creationId xmlns:p14="http://schemas.microsoft.com/office/powerpoint/2010/main" val="1389101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Innan ni lämnar mötet får ni gärna skriva i chatten hur ni hittade till utlysningen och detta informationsmöte. Men med detta vill vi tacka för att ni lyssnade och ni är varmt välkomna att kontakta oss vid frågor eller funderingar. Stort tack för er uppmärksamhet och vi önskar er alla en trevlig helg</a:t>
            </a:r>
            <a:endParaRPr lang="en-SE"/>
          </a:p>
        </p:txBody>
      </p:sp>
      <p:sp>
        <p:nvSpPr>
          <p:cNvPr id="4" name="Platshållare för bildnummer 3"/>
          <p:cNvSpPr>
            <a:spLocks noGrp="1"/>
          </p:cNvSpPr>
          <p:nvPr>
            <p:ph type="sldNum" sz="quarter" idx="5"/>
          </p:nvPr>
        </p:nvSpPr>
        <p:spPr/>
        <p:txBody>
          <a:bodyPr/>
          <a:lstStyle/>
          <a:p>
            <a:fld id="{6F70463C-5A75-41ED-88F4-C490CCE66DB4}" type="slidenum">
              <a:rPr lang="en-SE" smtClean="0"/>
              <a:t>31</a:t>
            </a:fld>
            <a:endParaRPr lang="en-SE"/>
          </a:p>
        </p:txBody>
      </p:sp>
    </p:spTree>
    <p:extLst>
      <p:ext uri="{BB962C8B-B14F-4D97-AF65-F5344CB8AC3E}">
        <p14:creationId xmlns:p14="http://schemas.microsoft.com/office/powerpoint/2010/main" val="18219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Jag har tänkt att starta med att ge er en bakgrund till programmet. </a:t>
            </a:r>
          </a:p>
          <a:p>
            <a:r>
              <a:rPr lang="sv-SE"/>
              <a:t>Sen tar vi lite kort om utlysningens omfattning.  </a:t>
            </a:r>
            <a:br>
              <a:rPr lang="sv-SE"/>
            </a:br>
            <a:br>
              <a:rPr lang="sv-SE"/>
            </a:br>
            <a:r>
              <a:rPr lang="sv-SE"/>
              <a:t>Sen tänkte jag att ni också skulle vara intresserade av bedömningskriterierna och hur bedömningen av ansökningarna kommer att gå till. Vi kör några tips och trix, några små kom-ihåg för att kunna skriva en bra ansökan. Slutligen blir det några bilder som visar hur vårt ansökningsverktyg Mina Sidor ser ut och fungerar. </a:t>
            </a:r>
          </a:p>
          <a:p>
            <a:endParaRPr lang="sv-SE"/>
          </a:p>
          <a:p>
            <a:r>
              <a:rPr lang="sv-SE"/>
              <a:t>Då kör vi igång.</a:t>
            </a:r>
          </a:p>
          <a:p>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3</a:t>
            </a:fld>
            <a:endParaRPr lang="sv-SE"/>
          </a:p>
        </p:txBody>
      </p:sp>
    </p:spTree>
    <p:extLst>
      <p:ext uri="{BB962C8B-B14F-4D97-AF65-F5344CB8AC3E}">
        <p14:creationId xmlns:p14="http://schemas.microsoft.com/office/powerpoint/2010/main" val="146856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Programmet Pilot och demonstration…... Vi ser att programmet behövs och att utmaningarna inom energisystemen finns där både globalt, nationellt och lokalt/regionalt. </a:t>
            </a:r>
          </a:p>
          <a:p>
            <a:endParaRPr lang="sv-SE"/>
          </a:p>
          <a:p>
            <a:r>
              <a:rPr lang="sv-SE"/>
              <a:t>Klimatfrågan är tätt sammankopplad med energisystemet och vår tids största utmaning. 75 % av växthusgasutsläppen i Sverige kan kopplas till energisystemen. </a:t>
            </a:r>
          </a:p>
          <a:p>
            <a:endParaRPr lang="sv-SE"/>
          </a:p>
          <a:p>
            <a:r>
              <a:rPr lang="sv-SE"/>
              <a:t>Hållbara energisystem för alla och minskade </a:t>
            </a:r>
            <a:r>
              <a:rPr lang="sv-SE" b="0"/>
              <a:t>klimatutsläpp kräver demonstration av lösningar som </a:t>
            </a:r>
            <a:r>
              <a:rPr lang="sv-SE" b="0">
                <a:highlight>
                  <a:srgbClr val="FFFF00"/>
                </a:highlight>
              </a:rPr>
              <a:t>öppnar för nya möjligheter </a:t>
            </a:r>
            <a:r>
              <a:rPr lang="sv-SE" b="0"/>
              <a:t>och </a:t>
            </a:r>
            <a:r>
              <a:rPr lang="sv-SE"/>
              <a:t>arbetssätt för att hantera energi- och klimatfrågorna. </a:t>
            </a:r>
          </a:p>
          <a:p>
            <a:endParaRPr lang="sv-SE"/>
          </a:p>
        </p:txBody>
      </p:sp>
      <p:sp>
        <p:nvSpPr>
          <p:cNvPr id="4" name="Platshållare för bildnummer 3"/>
          <p:cNvSpPr>
            <a:spLocks noGrp="1"/>
          </p:cNvSpPr>
          <p:nvPr>
            <p:ph type="sldNum" sz="quarter" idx="5"/>
          </p:nvPr>
        </p:nvSpPr>
        <p:spPr/>
        <p:txBody>
          <a:bodyPr/>
          <a:lstStyle/>
          <a:p>
            <a:fld id="{3FEE2625-1DD8-4C13-A5BB-5C2E4DEB1102}" type="slidenum">
              <a:rPr lang="sv-SE" smtClean="0"/>
              <a:pPr/>
              <a:t>4</a:t>
            </a:fld>
            <a:endParaRPr lang="sv-SE"/>
          </a:p>
        </p:txBody>
      </p:sp>
    </p:spTree>
    <p:extLst>
      <p:ext uri="{BB962C8B-B14F-4D97-AF65-F5344CB8AC3E}">
        <p14:creationId xmlns:p14="http://schemas.microsoft.com/office/powerpoint/2010/main" val="2518989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PJ: 5 – </a:t>
            </a:r>
          </a:p>
          <a:p>
            <a:r>
              <a:rPr lang="sv-SE"/>
              <a:t>I energisystemen finns behov av demonstrationer och projekt som utgör piloter för omställning. Att gå från att testa en teknik i liten skala till att få den etablerad i samhället tar ofta lång tid och kan medföra stora effekter på andra delar i systemen som är svåra att överblicka. Lösningar som leder fram till hållbara energisystem och med potential till kraftigt minskade utsläpp behöver demonstreras i en större skala i relevant miljö. De lösningar som ska kunna bidra till att hantera klimatutmaningen måste kunna få stort genomslag i samhället på relativt kort sikt. Dessa lösningar har i dag passerat ritbordet och verifierats i en prototyp, labbmiljö eller mindre skala. Men ett avgörande steg för att de ska vinna insteg i energisystemet och få genomslag i stor skala är att de får demonstreras i en relevant miljö och skalas upp.</a:t>
            </a:r>
          </a:p>
          <a:p>
            <a:endParaRPr lang="sv-SE"/>
          </a:p>
          <a:p>
            <a:pPr defTabSz="941832">
              <a:defRPr/>
            </a:pPr>
            <a:r>
              <a:rPr lang="sv-SE">
                <a:ea typeface="Times New Roman" panose="02020603050405020304" pitchFamily="18" charset="0"/>
                <a:cs typeface="Times New Roman" panose="02020603050405020304" pitchFamily="18" charset="0"/>
              </a:rPr>
              <a:t>Pilot och demonstration spänner över hela energiområdet och ska på ett tydligt sätt stödja utvecklingen till ett ekonomiskt och miljömässigt hållbart energisystem.</a:t>
            </a:r>
          </a:p>
          <a:p>
            <a:endParaRPr lang="sv-SE" i="0"/>
          </a:p>
        </p:txBody>
      </p:sp>
      <p:sp>
        <p:nvSpPr>
          <p:cNvPr id="4" name="Platshållare för bildnummer 3"/>
          <p:cNvSpPr>
            <a:spLocks noGrp="1"/>
          </p:cNvSpPr>
          <p:nvPr>
            <p:ph type="sldNum" sz="quarter" idx="5"/>
          </p:nvPr>
        </p:nvSpPr>
        <p:spPr/>
        <p:txBody>
          <a:bodyPr/>
          <a:lstStyle/>
          <a:p>
            <a:fld id="{3FEE2625-1DD8-4C13-A5BB-5C2E4DEB1102}" type="slidenum">
              <a:rPr lang="sv-SE" smtClean="0"/>
              <a:pPr/>
              <a:t>5</a:t>
            </a:fld>
            <a:endParaRPr lang="sv-SE"/>
          </a:p>
        </p:txBody>
      </p:sp>
    </p:spTree>
    <p:extLst>
      <p:ext uri="{BB962C8B-B14F-4D97-AF65-F5344CB8AC3E}">
        <p14:creationId xmlns:p14="http://schemas.microsoft.com/office/powerpoint/2010/main" val="71873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Kort om utlysningarna</a:t>
            </a:r>
          </a:p>
          <a:p>
            <a:r>
              <a:rPr lang="sv-SE" sz="1200"/>
              <a:t>Nya öppettider kommer snart</a:t>
            </a:r>
          </a:p>
          <a:p>
            <a:r>
              <a:rPr lang="sv-SE" sz="1200"/>
              <a:t>Belopp för utlysningarna</a:t>
            </a:r>
          </a:p>
          <a:p>
            <a:r>
              <a:rPr lang="sv-SE" sz="1200"/>
              <a:t>Hur många senaste utlysningsomgångarna samt ca bifall</a:t>
            </a:r>
          </a:p>
          <a:p>
            <a:r>
              <a:rPr lang="sv-SE" sz="1200"/>
              <a:t>Bedömare</a:t>
            </a:r>
          </a:p>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EE2625-1DD8-4C13-A5BB-5C2E4DEB1102}" type="slidenum">
              <a:rPr kumimoji="0" lang="sv-SE"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sv-SE"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35013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b="0" i="0">
                <a:solidFill>
                  <a:schemeClr val="bg1"/>
                </a:solidFill>
                <a:effectLst/>
                <a:latin typeface="HelveticaNeueRoman"/>
              </a:rPr>
              <a:t>Regeringsuppdrag, långsiktigt</a:t>
            </a:r>
          </a:p>
          <a:p>
            <a:pPr marL="0" indent="0">
              <a:buFont typeface="+mj-lt"/>
              <a:buNone/>
            </a:pPr>
            <a:r>
              <a:rPr lang="sv-SE" b="0" i="0">
                <a:solidFill>
                  <a:schemeClr val="bg1"/>
                </a:solidFill>
                <a:effectLst/>
                <a:latin typeface="HelveticaNeueRoman"/>
              </a:rPr>
              <a:t>Fokus på tekniksprång, måste finnas en innovationshöjd även i investeringsprojekten. Utöver innovationshöjden bedömer vi på potentialen för att minska koldioxidutsläpp och inte energiomställning/energieffektivisering.</a:t>
            </a:r>
          </a:p>
          <a:p>
            <a:pPr marL="0" indent="0">
              <a:buFont typeface="+mj-lt"/>
              <a:buNone/>
            </a:pPr>
            <a:endParaRPr lang="sv-SE" b="0" i="0">
              <a:solidFill>
                <a:schemeClr val="bg1"/>
              </a:solidFill>
              <a:effectLst/>
              <a:latin typeface="HelveticaNeueRoman"/>
            </a:endParaRPr>
          </a:p>
          <a:p>
            <a:pPr marL="0" indent="0">
              <a:buFont typeface="+mj-lt"/>
              <a:buNone/>
            </a:pPr>
            <a:r>
              <a:rPr lang="sv-SE" b="0" i="0">
                <a:solidFill>
                  <a:schemeClr val="bg1"/>
                </a:solidFill>
                <a:effectLst/>
                <a:latin typeface="HelveticaNeueRoman"/>
              </a:rPr>
              <a:t>Både brett och smalt uppdrag inom tre områden:</a:t>
            </a:r>
          </a:p>
          <a:p>
            <a:pPr marL="457200" indent="-457200">
              <a:buFont typeface="+mj-lt"/>
              <a:buAutoNum type="arabicPeriod"/>
            </a:pPr>
            <a:r>
              <a:rPr lang="sv-SE" b="0" i="0">
                <a:solidFill>
                  <a:schemeClr val="bg1"/>
                </a:solidFill>
                <a:effectLst/>
                <a:latin typeface="HelveticaNeueRoman"/>
              </a:rPr>
              <a:t>minska processindustrins utsläpp av växthusgaser som har ett direkt eller indirekt samband med processutsläppen</a:t>
            </a:r>
          </a:p>
          <a:p>
            <a:pPr marL="457200" indent="-457200" algn="l">
              <a:buFont typeface="+mj-lt"/>
              <a:buAutoNum type="arabicPeriod"/>
            </a:pPr>
            <a:r>
              <a:rPr lang="sv-SE" b="0" i="0">
                <a:solidFill>
                  <a:schemeClr val="bg1"/>
                </a:solidFill>
                <a:effectLst/>
                <a:latin typeface="HelveticaNeueRoman"/>
              </a:rPr>
              <a:t>negativa utsläpp genom geologisk lagring av växthusgaser av biogent ursprung</a:t>
            </a:r>
          </a:p>
          <a:p>
            <a:pPr marL="457200" indent="-457200" algn="l">
              <a:buFont typeface="+mj-lt"/>
              <a:buAutoNum type="arabicPeriod"/>
            </a:pPr>
            <a:r>
              <a:rPr lang="sv-SE" b="0" i="0">
                <a:solidFill>
                  <a:schemeClr val="bg1"/>
                </a:solidFill>
                <a:effectLst/>
                <a:latin typeface="HelveticaNeueRoman"/>
              </a:rPr>
              <a:t>klimatomställningen i samhället genom att tillämpa ny teknik eller andra innovativa lösningar inom industrin, så kallade strategiskt viktiga insatser inom industrin</a:t>
            </a:r>
          </a:p>
        </p:txBody>
      </p:sp>
      <p:sp>
        <p:nvSpPr>
          <p:cNvPr id="4" name="Platshållare för bildnummer 3"/>
          <p:cNvSpPr>
            <a:spLocks noGrp="1"/>
          </p:cNvSpPr>
          <p:nvPr>
            <p:ph type="sldNum" sz="quarter" idx="5"/>
          </p:nvPr>
        </p:nvSpPr>
        <p:spPr/>
        <p:txBody>
          <a:bodyPr/>
          <a:lstStyle/>
          <a:p>
            <a:fld id="{3FEE2625-1DD8-4C13-A5BB-5C2E4DEB1102}" type="slidenum">
              <a:rPr lang="sv-SE" smtClean="0"/>
              <a:pPr/>
              <a:t>8</a:t>
            </a:fld>
            <a:endParaRPr lang="sv-SE"/>
          </a:p>
        </p:txBody>
      </p:sp>
    </p:spTree>
    <p:extLst>
      <p:ext uri="{BB962C8B-B14F-4D97-AF65-F5344CB8AC3E}">
        <p14:creationId xmlns:p14="http://schemas.microsoft.com/office/powerpoint/2010/main" val="3793582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Isabella </a:t>
            </a:r>
          </a:p>
          <a:p>
            <a:endParaRPr lang="sv-SE"/>
          </a:p>
          <a:p>
            <a:r>
              <a:rPr lang="sv-SE"/>
              <a:t>Då har ni fått en liten bakgrund till utlysningen och programmet Pilot och demonstration. Jag tänkte gå vidare och prata mer specifikt om utlysningen som nu är aktuell. </a:t>
            </a:r>
          </a:p>
        </p:txBody>
      </p:sp>
      <p:sp>
        <p:nvSpPr>
          <p:cNvPr id="4" name="Platshållare för bildnummer 3"/>
          <p:cNvSpPr>
            <a:spLocks noGrp="1"/>
          </p:cNvSpPr>
          <p:nvPr>
            <p:ph type="sldNum" sz="quarter" idx="5"/>
          </p:nvPr>
        </p:nvSpPr>
        <p:spPr/>
        <p:txBody>
          <a:bodyPr/>
          <a:lstStyle/>
          <a:p>
            <a:fld id="{3FEE2625-1DD8-4C13-A5BB-5C2E4DEB1102}" type="slidenum">
              <a:rPr lang="sv-SE" smtClean="0"/>
              <a:pPr/>
              <a:t>9</a:t>
            </a:fld>
            <a:endParaRPr lang="sv-SE"/>
          </a:p>
        </p:txBody>
      </p:sp>
    </p:spTree>
    <p:extLst>
      <p:ext uri="{BB962C8B-B14F-4D97-AF65-F5344CB8AC3E}">
        <p14:creationId xmlns:p14="http://schemas.microsoft.com/office/powerpoint/2010/main" val="85936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1832">
              <a:defRPr/>
            </a:pPr>
            <a:r>
              <a:rPr lang="sv-SE"/>
              <a:t>Aktörer som genom ett pilot- eller demonstrationsprojekt kan utveckla alternativt kommersialisera lösningar som bidrar till energi- och klimatomställningen kan erhålla stöd i denna utlysning. </a:t>
            </a:r>
          </a:p>
          <a:p>
            <a:pPr defTabSz="941832">
              <a:defRPr/>
            </a:pPr>
            <a:r>
              <a:rPr lang="sv-SE"/>
              <a:t>• företag som är juridiska personer är utlysningens huvudmålgrupp men sökande kan även vara: </a:t>
            </a:r>
          </a:p>
          <a:p>
            <a:pPr defTabSz="941832">
              <a:defRPr/>
            </a:pPr>
            <a:r>
              <a:rPr lang="sv-SE"/>
              <a:t>• kommuner och andra offentliga organisationer </a:t>
            </a:r>
          </a:p>
          <a:p>
            <a:pPr defTabSz="941832">
              <a:defRPr/>
            </a:pPr>
            <a:r>
              <a:rPr lang="sv-SE"/>
              <a:t>• universitet och högskolor, forskningsinstitut eller andra organisationer</a:t>
            </a:r>
          </a:p>
        </p:txBody>
      </p:sp>
      <p:sp>
        <p:nvSpPr>
          <p:cNvPr id="4" name="Platshållare för bildnummer 3"/>
          <p:cNvSpPr>
            <a:spLocks noGrp="1"/>
          </p:cNvSpPr>
          <p:nvPr>
            <p:ph type="sldNum" sz="quarter" idx="5"/>
          </p:nvPr>
        </p:nvSpPr>
        <p:spPr/>
        <p:txBody>
          <a:bodyPr/>
          <a:lstStyle/>
          <a:p>
            <a:fld id="{3FEE2625-1DD8-4C13-A5BB-5C2E4DEB1102}" type="slidenum">
              <a:rPr lang="sv-SE" smtClean="0"/>
              <a:pPr/>
              <a:t>10</a:t>
            </a:fld>
            <a:endParaRPr lang="sv-SE"/>
          </a:p>
        </p:txBody>
      </p:sp>
    </p:spTree>
    <p:extLst>
      <p:ext uri="{BB962C8B-B14F-4D97-AF65-F5344CB8AC3E}">
        <p14:creationId xmlns:p14="http://schemas.microsoft.com/office/powerpoint/2010/main" val="2076814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4267200" y="332656"/>
            <a:ext cx="7620000" cy="2055812"/>
          </a:xfrm>
        </p:spPr>
        <p:txBody>
          <a:bodyPr anchor="b"/>
          <a:lstStyle>
            <a:lvl1pPr>
              <a:defRPr b="0">
                <a:latin typeface="+mj-lt"/>
              </a:defRPr>
            </a:lvl1pPr>
          </a:lstStyle>
          <a:p>
            <a:r>
              <a:rPr lang="sv-SE"/>
              <a:t>Klicka här för att ändra mall för rubrikformat</a:t>
            </a:r>
          </a:p>
        </p:txBody>
      </p:sp>
      <p:sp>
        <p:nvSpPr>
          <p:cNvPr id="15363" name="Rectangle 3"/>
          <p:cNvSpPr>
            <a:spLocks noGrp="1" noChangeArrowheads="1"/>
          </p:cNvSpPr>
          <p:nvPr>
            <p:ph type="subTitle" idx="1"/>
          </p:nvPr>
        </p:nvSpPr>
        <p:spPr>
          <a:xfrm>
            <a:off x="4267200" y="2667000"/>
            <a:ext cx="7620000" cy="2971800"/>
          </a:xfrm>
          <a:noFill/>
        </p:spPr>
        <p:txBody>
          <a:bodyPr lIns="0" tIns="0" rIns="0" bIns="0"/>
          <a:lstStyle>
            <a:lvl1pPr marL="0" indent="0">
              <a:buFontTx/>
              <a:buNone/>
              <a:defRPr/>
            </a:lvl1pPr>
          </a:lstStyle>
          <a:p>
            <a:r>
              <a:rPr lang="sv-SE"/>
              <a:t>Klicka här för att ändra mall för underrubrikformat</a:t>
            </a:r>
          </a:p>
        </p:txBody>
      </p:sp>
      <p:sp>
        <p:nvSpPr>
          <p:cNvPr id="15364" name="Rectangle 4"/>
          <p:cNvSpPr>
            <a:spLocks noGrp="1" noChangeArrowheads="1"/>
          </p:cNvSpPr>
          <p:nvPr>
            <p:ph type="dt" sz="half" idx="2"/>
          </p:nvPr>
        </p:nvSpPr>
        <p:spPr/>
        <p:txBody>
          <a:bodyPr/>
          <a:lstStyle>
            <a:lvl1pPr>
              <a:defRPr/>
            </a:lvl1pPr>
          </a:lstStyle>
          <a:p>
            <a:endParaRPr lang="sv-SE"/>
          </a:p>
        </p:txBody>
      </p:sp>
      <p:sp>
        <p:nvSpPr>
          <p:cNvPr id="15366" name="Rectangle 6"/>
          <p:cNvSpPr>
            <a:spLocks noGrp="1" noChangeArrowheads="1"/>
          </p:cNvSpPr>
          <p:nvPr>
            <p:ph type="sldNum" sz="quarter" idx="4"/>
          </p:nvPr>
        </p:nvSpPr>
        <p:spPr/>
        <p:txBody>
          <a:bodyPr/>
          <a:lstStyle>
            <a:lvl1pPr>
              <a:defRPr/>
            </a:lvl1pPr>
          </a:lstStyle>
          <a:p>
            <a:fld id="{01CBA474-F9D6-49A5-ABE8-16828E6B12A0}" type="slidenum">
              <a:rPr lang="sv-SE"/>
              <a:pPr/>
              <a:t>‹#›</a:t>
            </a:fld>
            <a:endParaRPr lang="sv-SE"/>
          </a:p>
        </p:txBody>
      </p:sp>
      <p:sp>
        <p:nvSpPr>
          <p:cNvPr id="8" name="Rectangle 11"/>
          <p:cNvSpPr>
            <a:spLocks noChangeArrowheads="1"/>
          </p:cNvSpPr>
          <p:nvPr userDrawn="1"/>
        </p:nvSpPr>
        <p:spPr bwMode="auto">
          <a:xfrm>
            <a:off x="-1" y="0"/>
            <a:ext cx="4068000" cy="2268000"/>
          </a:xfrm>
          <a:prstGeom prst="rect">
            <a:avLst/>
          </a:prstGeom>
          <a:solidFill>
            <a:schemeClr val="accent1"/>
          </a:solidFill>
          <a:ln w="9525">
            <a:noFill/>
            <a:miter lim="800000"/>
            <a:headEnd/>
            <a:tailEnd/>
          </a:ln>
          <a:effectLst/>
        </p:spPr>
        <p:txBody>
          <a:bodyPr wrap="none"/>
          <a:lstStyle/>
          <a:p>
            <a:pPr algn="r">
              <a:lnSpc>
                <a:spcPts val="1400"/>
              </a:lnSpc>
            </a:pPr>
            <a:r>
              <a:rPr lang="sv-SE" sz="1000"/>
              <a:t> </a:t>
            </a:r>
            <a:endParaRPr lang="sv-SE" sz="2400">
              <a:latin typeface="Times New Roman" pitchFamily="18" charset="0"/>
            </a:endParaRPr>
          </a:p>
        </p:txBody>
      </p:sp>
      <p:pic>
        <p:nvPicPr>
          <p:cNvPr id="9" name="Picture 12" descr="ligg"/>
          <p:cNvPicPr>
            <a:picLocks noChangeAspect="1" noChangeArrowheads="1"/>
          </p:cNvPicPr>
          <p:nvPr userDrawn="1"/>
        </p:nvPicPr>
        <p:blipFill>
          <a:blip r:embed="rId2" cstate="print"/>
          <a:srcRect/>
          <a:stretch>
            <a:fillRect/>
          </a:stretch>
        </p:blipFill>
        <p:spPr bwMode="auto">
          <a:xfrm>
            <a:off x="323850" y="6253163"/>
            <a:ext cx="1619250" cy="344487"/>
          </a:xfrm>
          <a:prstGeom prst="rect">
            <a:avLst/>
          </a:prstGeom>
          <a:noFill/>
        </p:spPr>
      </p:pic>
    </p:spTree>
  </p:cSld>
  <p:clrMapOvr>
    <a:masterClrMapping/>
  </p:clrMapOvr>
  <p:extLst>
    <p:ext uri="{DCECCB84-F9BA-43D5-87BE-67443E8EF086}">
      <p15:sldGuideLst xmlns:p15="http://schemas.microsoft.com/office/powerpoint/2012/main">
        <p15:guide id="1" orient="horz" pos="143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bildnummer 2"/>
          <p:cNvSpPr>
            <a:spLocks noGrp="1"/>
          </p:cNvSpPr>
          <p:nvPr>
            <p:ph type="sldNum" sz="quarter" idx="11"/>
          </p:nvPr>
        </p:nvSpPr>
        <p:spPr/>
        <p:txBody>
          <a:bodyPr/>
          <a:lstStyle>
            <a:lvl1pPr>
              <a:defRPr/>
            </a:lvl1pPr>
          </a:lstStyle>
          <a:p>
            <a:fld id="{30FF09FB-1CD1-4F17-9157-097B64E35455}" type="slidenum">
              <a:rPr lang="sv-SE"/>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rIns="288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ubrik 6"/>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0772AB80-E3F7-43B6-99B8-2CCF2C5AB7C1}" type="datetime1">
              <a:rPr lang="sv-SE" smtClean="0"/>
              <a:t>2024-01-23</a:t>
            </a:fld>
            <a:endParaRPr lang="sv-SE"/>
          </a:p>
        </p:txBody>
      </p:sp>
      <p:sp>
        <p:nvSpPr>
          <p:cNvPr id="5" name="Platshållare för sidfot 4"/>
          <p:cNvSpPr>
            <a:spLocks noGrp="1"/>
          </p:cNvSpPr>
          <p:nvPr>
            <p:ph type="ftr" sz="quarter" idx="11"/>
          </p:nvPr>
        </p:nvSpPr>
        <p:spPr/>
        <p:txBody>
          <a:bodyPr/>
          <a:lstStyle/>
          <a:p>
            <a:r>
              <a:rPr lang="en-US"/>
              <a:t>Ministry of the Environment and Energy Sweden</a:t>
            </a:r>
            <a:endParaRPr lang="sv-SE"/>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a:p>
        </p:txBody>
      </p:sp>
    </p:spTree>
    <p:extLst>
      <p:ext uri="{BB962C8B-B14F-4D97-AF65-F5344CB8AC3E}">
        <p14:creationId xmlns:p14="http://schemas.microsoft.com/office/powerpoint/2010/main" val="2979763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Avslutsbild">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49F202E2-807E-4A74-B0D3-83BBC027A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9409" y="2580614"/>
            <a:ext cx="6803066" cy="1451224"/>
          </a:xfrm>
          <a:prstGeom prst="rect">
            <a:avLst/>
          </a:prstGeom>
        </p:spPr>
      </p:pic>
      <p:sp>
        <p:nvSpPr>
          <p:cNvPr id="8" name="Platshållare för text 7">
            <a:extLst>
              <a:ext uri="{FF2B5EF4-FFF2-40B4-BE49-F238E27FC236}">
                <a16:creationId xmlns:a16="http://schemas.microsoft.com/office/drawing/2014/main" id="{B95F8280-AB87-42D8-B040-DF215E348D4B}"/>
              </a:ext>
            </a:extLst>
          </p:cNvPr>
          <p:cNvSpPr>
            <a:spLocks noGrp="1"/>
          </p:cNvSpPr>
          <p:nvPr>
            <p:ph type="body" sz="quarter" idx="10" hasCustomPrompt="1"/>
          </p:nvPr>
        </p:nvSpPr>
        <p:spPr>
          <a:xfrm>
            <a:off x="7526351" y="4632082"/>
            <a:ext cx="4316399" cy="169274"/>
          </a:xfrm>
        </p:spPr>
        <p:txBody>
          <a:bodyPr tIns="0" bIns="0"/>
          <a:lstStyle>
            <a:lvl1pPr marL="0" indent="0" algn="r">
              <a:buNone/>
              <a:defRPr sz="1200" b="1">
                <a:solidFill>
                  <a:schemeClr val="bg1"/>
                </a:solidFill>
              </a:defRPr>
            </a:lvl1pPr>
          </a:lstStyle>
          <a:p>
            <a:pPr lvl="0"/>
            <a:r>
              <a:rPr lang="sv-SE"/>
              <a:t>Klicka och skriv namn</a:t>
            </a:r>
            <a:endParaRPr lang="en-SE"/>
          </a:p>
        </p:txBody>
      </p:sp>
      <p:sp>
        <p:nvSpPr>
          <p:cNvPr id="11" name="Platshållare för text 7">
            <a:extLst>
              <a:ext uri="{FF2B5EF4-FFF2-40B4-BE49-F238E27FC236}">
                <a16:creationId xmlns:a16="http://schemas.microsoft.com/office/drawing/2014/main" id="{DF69A535-A104-485A-B21A-D4B995878008}"/>
              </a:ext>
            </a:extLst>
          </p:cNvPr>
          <p:cNvSpPr>
            <a:spLocks noGrp="1"/>
          </p:cNvSpPr>
          <p:nvPr>
            <p:ph type="body" sz="quarter" idx="11" hasCustomPrompt="1"/>
          </p:nvPr>
        </p:nvSpPr>
        <p:spPr>
          <a:xfrm>
            <a:off x="7526351" y="4810234"/>
            <a:ext cx="4316399" cy="169274"/>
          </a:xfrm>
        </p:spPr>
        <p:txBody>
          <a:bodyPr tIns="0" bIns="0"/>
          <a:lstStyle>
            <a:lvl1pPr marL="0" indent="0" algn="r">
              <a:buNone/>
              <a:defRPr sz="1200" b="0">
                <a:solidFill>
                  <a:schemeClr val="bg1"/>
                </a:solidFill>
              </a:defRPr>
            </a:lvl1pPr>
          </a:lstStyle>
          <a:p>
            <a:pPr lvl="0"/>
            <a:r>
              <a:rPr lang="sv-SE"/>
              <a:t>Klicka och skriv titel</a:t>
            </a:r>
            <a:endParaRPr lang="en-SE"/>
          </a:p>
        </p:txBody>
      </p:sp>
      <p:sp>
        <p:nvSpPr>
          <p:cNvPr id="13" name="Platshållare för text 7">
            <a:extLst>
              <a:ext uri="{FF2B5EF4-FFF2-40B4-BE49-F238E27FC236}">
                <a16:creationId xmlns:a16="http://schemas.microsoft.com/office/drawing/2014/main" id="{9B006066-191F-43FC-A98E-792CCF8DAD94}"/>
              </a:ext>
            </a:extLst>
          </p:cNvPr>
          <p:cNvSpPr>
            <a:spLocks noGrp="1"/>
          </p:cNvSpPr>
          <p:nvPr>
            <p:ph type="body" sz="quarter" idx="12" hasCustomPrompt="1"/>
          </p:nvPr>
        </p:nvSpPr>
        <p:spPr>
          <a:xfrm>
            <a:off x="7527828" y="5007024"/>
            <a:ext cx="4316399" cy="169274"/>
          </a:xfrm>
        </p:spPr>
        <p:txBody>
          <a:bodyPr tIns="0" bIns="0"/>
          <a:lstStyle>
            <a:lvl1pPr marL="0" indent="0" algn="r">
              <a:buNone/>
              <a:defRPr sz="1200" b="0">
                <a:solidFill>
                  <a:schemeClr val="bg1"/>
                </a:solidFill>
              </a:defRPr>
            </a:lvl1pPr>
          </a:lstStyle>
          <a:p>
            <a:pPr lvl="0"/>
            <a:r>
              <a:rPr lang="sv-SE"/>
              <a:t>Klicka och skriv telefon</a:t>
            </a:r>
            <a:endParaRPr lang="en-SE"/>
          </a:p>
        </p:txBody>
      </p:sp>
      <p:sp>
        <p:nvSpPr>
          <p:cNvPr id="14" name="Platshållare för text 7">
            <a:extLst>
              <a:ext uri="{FF2B5EF4-FFF2-40B4-BE49-F238E27FC236}">
                <a16:creationId xmlns:a16="http://schemas.microsoft.com/office/drawing/2014/main" id="{D7CEC3B0-7203-444F-96A5-F0D0F6D1EE9D}"/>
              </a:ext>
            </a:extLst>
          </p:cNvPr>
          <p:cNvSpPr>
            <a:spLocks noGrp="1"/>
          </p:cNvSpPr>
          <p:nvPr>
            <p:ph type="body" sz="quarter" idx="13" hasCustomPrompt="1"/>
          </p:nvPr>
        </p:nvSpPr>
        <p:spPr>
          <a:xfrm>
            <a:off x="7529303" y="5203814"/>
            <a:ext cx="4316399" cy="169274"/>
          </a:xfrm>
        </p:spPr>
        <p:txBody>
          <a:bodyPr tIns="0" bIns="0"/>
          <a:lstStyle>
            <a:lvl1pPr marL="0" indent="0" algn="r">
              <a:buNone/>
              <a:defRPr sz="1200" b="0">
                <a:solidFill>
                  <a:schemeClr val="bg1"/>
                </a:solidFill>
              </a:defRPr>
            </a:lvl1pPr>
          </a:lstStyle>
          <a:p>
            <a:pPr lvl="0"/>
            <a:r>
              <a:rPr lang="sv-SE"/>
              <a:t>Klicka och skriv e-post</a:t>
            </a:r>
            <a:endParaRPr lang="en-SE"/>
          </a:p>
        </p:txBody>
      </p:sp>
      <p:sp>
        <p:nvSpPr>
          <p:cNvPr id="19" name="textruta 18">
            <a:extLst>
              <a:ext uri="{FF2B5EF4-FFF2-40B4-BE49-F238E27FC236}">
                <a16:creationId xmlns:a16="http://schemas.microsoft.com/office/drawing/2014/main" id="{9F39B73F-C30B-46A3-BD84-47B91098BD6B}"/>
              </a:ext>
            </a:extLst>
          </p:cNvPr>
          <p:cNvSpPr txBox="1"/>
          <p:nvPr userDrawn="1"/>
        </p:nvSpPr>
        <p:spPr>
          <a:xfrm>
            <a:off x="9472475" y="5617501"/>
            <a:ext cx="2370275" cy="276999"/>
          </a:xfrm>
          <a:prstGeom prst="rect">
            <a:avLst/>
          </a:prstGeom>
          <a:noFill/>
        </p:spPr>
        <p:txBody>
          <a:bodyPr wrap="square" rtlCol="0">
            <a:spAutoFit/>
          </a:bodyPr>
          <a:lstStyle/>
          <a:p>
            <a:pPr algn="r"/>
            <a:r>
              <a:rPr lang="sv-SE" sz="1200" b="1">
                <a:solidFill>
                  <a:schemeClr val="bg1"/>
                </a:solidFill>
                <a:latin typeface="+mj-lt"/>
              </a:rPr>
              <a:t>Besök oss på</a:t>
            </a:r>
          </a:p>
        </p:txBody>
      </p:sp>
      <p:sp>
        <p:nvSpPr>
          <p:cNvPr id="2" name="textruta 1">
            <a:extLst>
              <a:ext uri="{FF2B5EF4-FFF2-40B4-BE49-F238E27FC236}">
                <a16:creationId xmlns:a16="http://schemas.microsoft.com/office/drawing/2014/main" id="{77E6D34A-D4D7-433E-96E1-EEBAC9ABE392}"/>
              </a:ext>
            </a:extLst>
          </p:cNvPr>
          <p:cNvSpPr txBox="1"/>
          <p:nvPr userDrawn="1"/>
        </p:nvSpPr>
        <p:spPr>
          <a:xfrm>
            <a:off x="7526351" y="5894500"/>
            <a:ext cx="4316399" cy="196790"/>
          </a:xfrm>
          <a:prstGeom prst="rect">
            <a:avLst/>
          </a:prstGeom>
        </p:spPr>
        <p:txBody>
          <a:bodyPr vert="horz" lIns="91440" tIns="0" rIns="91440" bIns="0" rtlCol="0">
            <a:noAutofit/>
          </a:bodyPr>
          <a:lstStyle>
            <a:lvl1pPr lvl="0" indent="0" algn="r">
              <a:lnSpc>
                <a:spcPct val="90000"/>
              </a:lnSpc>
              <a:spcBef>
                <a:spcPts val="1000"/>
              </a:spcBef>
              <a:buFont typeface="Arial" panose="020B0604020202020204" pitchFamily="34" charset="0"/>
              <a:buNone/>
              <a:defRPr sz="1200" b="0">
                <a:solidFill>
                  <a:schemeClr val="bg1"/>
                </a:solidFill>
                <a:latin typeface="+mj-lt"/>
              </a:defRPr>
            </a:lvl1pPr>
            <a:lvl2pPr marL="541338" indent="-284163">
              <a:lnSpc>
                <a:spcPct val="90000"/>
              </a:lnSpc>
              <a:spcBef>
                <a:spcPts val="500"/>
              </a:spcBef>
              <a:buFont typeface="Arial" panose="020B0604020202020204" pitchFamily="34" charset="0"/>
              <a:buChar char="•"/>
              <a:defRPr sz="2000">
                <a:latin typeface="+mj-lt"/>
              </a:defRPr>
            </a:lvl2pPr>
            <a:lvl3pPr marL="808038" indent="-249238">
              <a:lnSpc>
                <a:spcPct val="90000"/>
              </a:lnSpc>
              <a:spcBef>
                <a:spcPts val="500"/>
              </a:spcBef>
              <a:buFont typeface="Arial" panose="020B0604020202020204" pitchFamily="34" charset="0"/>
              <a:buChar char="•"/>
              <a:defRPr>
                <a:latin typeface="+mj-lt"/>
              </a:defRPr>
            </a:lvl3pPr>
            <a:lvl4pPr marL="1074738" indent="-249238">
              <a:lnSpc>
                <a:spcPct val="90000"/>
              </a:lnSpc>
              <a:spcBef>
                <a:spcPts val="500"/>
              </a:spcBef>
              <a:buFont typeface="Arial" panose="020B0604020202020204" pitchFamily="34" charset="0"/>
              <a:buChar char="•"/>
              <a:defRPr>
                <a:latin typeface="+mj-lt"/>
              </a:defRPr>
            </a:lvl4pPr>
            <a:lvl5pPr marL="1339850" indent="-247650">
              <a:lnSpc>
                <a:spcPct val="90000"/>
              </a:lnSpc>
              <a:spcBef>
                <a:spcPts val="500"/>
              </a:spcBef>
              <a:buFont typeface="Arial" panose="020B0604020202020204" pitchFamily="34" charset="0"/>
              <a:buChar char="•"/>
              <a:defRPr>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sv-SE"/>
              <a:t>www.energimyndigheten.se</a:t>
            </a:r>
            <a:endParaRPr lang="en-SE"/>
          </a:p>
        </p:txBody>
      </p:sp>
    </p:spTree>
    <p:extLst>
      <p:ext uri="{BB962C8B-B14F-4D97-AF65-F5344CB8AC3E}">
        <p14:creationId xmlns:p14="http://schemas.microsoft.com/office/powerpoint/2010/main" val="4292860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2024-01-23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84422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2024-01-23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322720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2024-01-23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86728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560A13A-DB3F-4AD5-B6AF-BDA0278A0A39}" type="datetimeFigureOut">
              <a:rPr lang="sv-SE" smtClean="0"/>
              <a:t>2024-01-23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592360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560A13A-DB3F-4AD5-B6AF-BDA0278A0A39}" type="datetimeFigureOut">
              <a:rPr lang="sv-SE" smtClean="0"/>
              <a:t>2024-01-23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77650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560A13A-DB3F-4AD5-B6AF-BDA0278A0A39}" type="datetimeFigureOut">
              <a:rPr lang="sv-SE" smtClean="0"/>
              <a:t>2024-01-23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56609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60A13A-DB3F-4AD5-B6AF-BDA0278A0A39}" type="datetimeFigureOut">
              <a:rPr lang="sv-SE" smtClean="0"/>
              <a:t>2024-01-23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31107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ABA58008-0BF1-4306-8D2F-666B0748070A}" type="slidenum">
              <a:rPr lang="sv-SE"/>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2024-01-23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548965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2024-01-23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71453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2024-01-23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623719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2024-01-23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1644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E1B307B-626C-41B4-84C0-11A0D8BA8A3C}" type="datetime1">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E1FE5-D715-465F-A3A3-5561CEF5B7DD}" type="slidenum">
              <a:rPr lang="en-US" smtClean="0"/>
              <a:t>‹#›</a:t>
            </a:fld>
            <a:endParaRPr lang="en-US"/>
          </a:p>
        </p:txBody>
      </p:sp>
      <p:sp>
        <p:nvSpPr>
          <p:cNvPr id="7" name="Title 1">
            <a:extLst>
              <a:ext uri="{FF2B5EF4-FFF2-40B4-BE49-F238E27FC236}">
                <a16:creationId xmlns:a16="http://schemas.microsoft.com/office/drawing/2014/main" id="{BC04B6F3-C227-461E-8821-5DE39CB1C41E}"/>
              </a:ext>
            </a:extLst>
          </p:cNvPr>
          <p:cNvSpPr>
            <a:spLocks noGrp="1"/>
          </p:cNvSpPr>
          <p:nvPr>
            <p:ph type="title" hasCustomPrompt="1"/>
          </p:nvPr>
        </p:nvSpPr>
        <p:spPr>
          <a:xfrm>
            <a:off x="708535" y="227545"/>
            <a:ext cx="10783570" cy="816574"/>
          </a:xfrm>
        </p:spPr>
        <p:txBody>
          <a:bodyPr/>
          <a:lstStyle/>
          <a:p>
            <a:r>
              <a:rPr lang="en-US"/>
              <a:t>Click to add title</a:t>
            </a:r>
          </a:p>
        </p:txBody>
      </p:sp>
      <p:sp>
        <p:nvSpPr>
          <p:cNvPr id="8" name="Content Placeholder 2">
            <a:extLst>
              <a:ext uri="{FF2B5EF4-FFF2-40B4-BE49-F238E27FC236}">
                <a16:creationId xmlns:a16="http://schemas.microsoft.com/office/drawing/2014/main" id="{67F49D9B-C6E5-42CF-A3CA-E2E19AE7F1E2}"/>
              </a:ext>
            </a:extLst>
          </p:cNvPr>
          <p:cNvSpPr>
            <a:spLocks noGrp="1"/>
          </p:cNvSpPr>
          <p:nvPr>
            <p:ph idx="1" hasCustomPrompt="1"/>
          </p:nvPr>
        </p:nvSpPr>
        <p:spPr>
          <a:xfrm>
            <a:off x="708536" y="1299967"/>
            <a:ext cx="10783569" cy="5035259"/>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035569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7" name="Våg 8">
            <a:extLst>
              <a:ext uri="{FF2B5EF4-FFF2-40B4-BE49-F238E27FC236}">
                <a16:creationId xmlns:a16="http://schemas.microsoft.com/office/drawing/2014/main" id="{90DE785D-2488-4306-8D6A-1B25DE2B0DDC}"/>
              </a:ext>
            </a:extLst>
          </p:cNvPr>
          <p:cNvSpPr/>
          <p:nvPr userDrawn="1"/>
        </p:nvSpPr>
        <p:spPr>
          <a:xfrm rot="19183567" flipV="1">
            <a:off x="7840675" y="5236183"/>
            <a:ext cx="4590232" cy="1204980"/>
          </a:xfrm>
          <a:custGeom>
            <a:avLst/>
            <a:gdLst>
              <a:gd name="connsiteX0" fmla="*/ 0 w 3787856"/>
              <a:gd name="connsiteY0" fmla="*/ 94325 h 754602"/>
              <a:gd name="connsiteX1" fmla="*/ 3787856 w 3787856"/>
              <a:gd name="connsiteY1" fmla="*/ 94325 h 754602"/>
              <a:gd name="connsiteX2" fmla="*/ 3787856 w 3787856"/>
              <a:gd name="connsiteY2" fmla="*/ 660277 h 754602"/>
              <a:gd name="connsiteX3" fmla="*/ 0 w 3787856"/>
              <a:gd name="connsiteY3" fmla="*/ 660277 h 754602"/>
              <a:gd name="connsiteX4" fmla="*/ 0 w 3787856"/>
              <a:gd name="connsiteY4" fmla="*/ 94325 h 754602"/>
              <a:gd name="connsiteX0" fmla="*/ 0 w 4285510"/>
              <a:gd name="connsiteY0" fmla="*/ 90765 h 656717"/>
              <a:gd name="connsiteX1" fmla="*/ 3787856 w 4285510"/>
              <a:gd name="connsiteY1" fmla="*/ 90765 h 656717"/>
              <a:gd name="connsiteX2" fmla="*/ 4285510 w 4285510"/>
              <a:gd name="connsiteY2" fmla="*/ 351422 h 656717"/>
              <a:gd name="connsiteX3" fmla="*/ 0 w 4285510"/>
              <a:gd name="connsiteY3" fmla="*/ 656717 h 656717"/>
              <a:gd name="connsiteX4" fmla="*/ 0 w 4285510"/>
              <a:gd name="connsiteY4" fmla="*/ 90765 h 656717"/>
              <a:gd name="connsiteX0" fmla="*/ 0 w 4285510"/>
              <a:gd name="connsiteY0" fmla="*/ 90765 h 816744"/>
              <a:gd name="connsiteX1" fmla="*/ 3787856 w 4285510"/>
              <a:gd name="connsiteY1" fmla="*/ 90765 h 816744"/>
              <a:gd name="connsiteX2" fmla="*/ 4285510 w 4285510"/>
              <a:gd name="connsiteY2" fmla="*/ 351422 h 816744"/>
              <a:gd name="connsiteX3" fmla="*/ 0 w 4285510"/>
              <a:gd name="connsiteY3" fmla="*/ 656717 h 816744"/>
              <a:gd name="connsiteX4" fmla="*/ 0 w 4285510"/>
              <a:gd name="connsiteY4" fmla="*/ 90765 h 816744"/>
              <a:gd name="connsiteX0" fmla="*/ 0 w 4635556"/>
              <a:gd name="connsiteY0" fmla="*/ 204485 h 770437"/>
              <a:gd name="connsiteX1" fmla="*/ 3787856 w 4635556"/>
              <a:gd name="connsiteY1" fmla="*/ 204485 h 770437"/>
              <a:gd name="connsiteX2" fmla="*/ 4635556 w 4635556"/>
              <a:gd name="connsiteY2" fmla="*/ 40562 h 770437"/>
              <a:gd name="connsiteX3" fmla="*/ 0 w 4635556"/>
              <a:gd name="connsiteY3" fmla="*/ 770437 h 770437"/>
              <a:gd name="connsiteX4" fmla="*/ 0 w 4635556"/>
              <a:gd name="connsiteY4" fmla="*/ 204485 h 770437"/>
              <a:gd name="connsiteX0" fmla="*/ 0 w 4635556"/>
              <a:gd name="connsiteY0" fmla="*/ 204485 h 907887"/>
              <a:gd name="connsiteX1" fmla="*/ 3787856 w 4635556"/>
              <a:gd name="connsiteY1" fmla="*/ 204485 h 907887"/>
              <a:gd name="connsiteX2" fmla="*/ 4635556 w 4635556"/>
              <a:gd name="connsiteY2" fmla="*/ 40562 h 907887"/>
              <a:gd name="connsiteX3" fmla="*/ 0 w 4635556"/>
              <a:gd name="connsiteY3" fmla="*/ 770437 h 907887"/>
              <a:gd name="connsiteX4" fmla="*/ 0 w 4635556"/>
              <a:gd name="connsiteY4" fmla="*/ 204485 h 907887"/>
              <a:gd name="connsiteX0" fmla="*/ 0 w 4635556"/>
              <a:gd name="connsiteY0" fmla="*/ 244333 h 947735"/>
              <a:gd name="connsiteX1" fmla="*/ 3787856 w 4635556"/>
              <a:gd name="connsiteY1" fmla="*/ 244333 h 947735"/>
              <a:gd name="connsiteX2" fmla="*/ 4635556 w 4635556"/>
              <a:gd name="connsiteY2" fmla="*/ 80410 h 947735"/>
              <a:gd name="connsiteX3" fmla="*/ 0 w 4635556"/>
              <a:gd name="connsiteY3" fmla="*/ 810285 h 947735"/>
              <a:gd name="connsiteX4" fmla="*/ 0 w 4635556"/>
              <a:gd name="connsiteY4" fmla="*/ 244333 h 947735"/>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14143 w 4649699"/>
              <a:gd name="connsiteY0" fmla="*/ 244333 h 1147548"/>
              <a:gd name="connsiteX1" fmla="*/ 418891 w 4649699"/>
              <a:gd name="connsiteY1" fmla="*/ 165867 h 1147548"/>
              <a:gd name="connsiteX2" fmla="*/ 3801999 w 4649699"/>
              <a:gd name="connsiteY2" fmla="*/ 244333 h 1147548"/>
              <a:gd name="connsiteX3" fmla="*/ 4649699 w 4649699"/>
              <a:gd name="connsiteY3" fmla="*/ 80410 h 1147548"/>
              <a:gd name="connsiteX4" fmla="*/ 55547 w 4649699"/>
              <a:gd name="connsiteY4" fmla="*/ 1147548 h 1147548"/>
              <a:gd name="connsiteX5" fmla="*/ 14143 w 4649699"/>
              <a:gd name="connsiteY5" fmla="*/ 244333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1248140 w 4953138"/>
              <a:gd name="connsiteY1" fmla="*/ 66285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373458 h 1347833"/>
              <a:gd name="connsiteX1" fmla="*/ 2597096 w 4594152"/>
              <a:gd name="connsiteY1" fmla="*/ 242179 h 1347833"/>
              <a:gd name="connsiteX2" fmla="*/ 3746452 w 4594152"/>
              <a:gd name="connsiteY2" fmla="*/ 444618 h 1347833"/>
              <a:gd name="connsiteX3" fmla="*/ 4594152 w 4594152"/>
              <a:gd name="connsiteY3" fmla="*/ 280695 h 1347833"/>
              <a:gd name="connsiteX4" fmla="*/ 0 w 4594152"/>
              <a:gd name="connsiteY4" fmla="*/ 1347833 h 1347833"/>
              <a:gd name="connsiteX5" fmla="*/ 1154967 w 4594152"/>
              <a:gd name="connsiteY5" fmla="*/ 373458 h 1347833"/>
              <a:gd name="connsiteX0" fmla="*/ 1154967 w 4594152"/>
              <a:gd name="connsiteY0" fmla="*/ 288395 h 1262770"/>
              <a:gd name="connsiteX1" fmla="*/ 2631728 w 4594152"/>
              <a:gd name="connsiteY1" fmla="*/ 500119 h 1262770"/>
              <a:gd name="connsiteX2" fmla="*/ 3746452 w 4594152"/>
              <a:gd name="connsiteY2" fmla="*/ 359555 h 1262770"/>
              <a:gd name="connsiteX3" fmla="*/ 4594152 w 4594152"/>
              <a:gd name="connsiteY3" fmla="*/ 195632 h 1262770"/>
              <a:gd name="connsiteX4" fmla="*/ 0 w 4594152"/>
              <a:gd name="connsiteY4" fmla="*/ 1262770 h 1262770"/>
              <a:gd name="connsiteX5" fmla="*/ 1154967 w 4594152"/>
              <a:gd name="connsiteY5" fmla="*/ 288395 h 1262770"/>
              <a:gd name="connsiteX0" fmla="*/ 1154967 w 4594152"/>
              <a:gd name="connsiteY0" fmla="*/ 317977 h 1292352"/>
              <a:gd name="connsiteX1" fmla="*/ 2618082 w 4594152"/>
              <a:gd name="connsiteY1" fmla="*/ 389997 h 1292352"/>
              <a:gd name="connsiteX2" fmla="*/ 3746452 w 4594152"/>
              <a:gd name="connsiteY2" fmla="*/ 389137 h 1292352"/>
              <a:gd name="connsiteX3" fmla="*/ 4594152 w 4594152"/>
              <a:gd name="connsiteY3" fmla="*/ 225214 h 1292352"/>
              <a:gd name="connsiteX4" fmla="*/ 0 w 4594152"/>
              <a:gd name="connsiteY4" fmla="*/ 1292352 h 1292352"/>
              <a:gd name="connsiteX5" fmla="*/ 1154967 w 4594152"/>
              <a:gd name="connsiteY5" fmla="*/ 317977 h 1292352"/>
              <a:gd name="connsiteX0" fmla="*/ 1141420 w 4594152"/>
              <a:gd name="connsiteY0" fmla="*/ 320676 h 1283573"/>
              <a:gd name="connsiteX1" fmla="*/ 2618082 w 4594152"/>
              <a:gd name="connsiteY1" fmla="*/ 381218 h 1283573"/>
              <a:gd name="connsiteX2" fmla="*/ 3746452 w 4594152"/>
              <a:gd name="connsiteY2" fmla="*/ 380358 h 1283573"/>
              <a:gd name="connsiteX3" fmla="*/ 4594152 w 4594152"/>
              <a:gd name="connsiteY3" fmla="*/ 216435 h 1283573"/>
              <a:gd name="connsiteX4" fmla="*/ 0 w 4594152"/>
              <a:gd name="connsiteY4" fmla="*/ 1283573 h 1283573"/>
              <a:gd name="connsiteX5" fmla="*/ 1141420 w 4594152"/>
              <a:gd name="connsiteY5" fmla="*/ 320676 h 1283573"/>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64657 h 1127554"/>
              <a:gd name="connsiteX1" fmla="*/ 2618082 w 4594152"/>
              <a:gd name="connsiteY1" fmla="*/ 225199 h 1127554"/>
              <a:gd name="connsiteX2" fmla="*/ 3351997 w 4594152"/>
              <a:gd name="connsiteY2" fmla="*/ 500372 h 1127554"/>
              <a:gd name="connsiteX3" fmla="*/ 4594152 w 4594152"/>
              <a:gd name="connsiteY3" fmla="*/ 60416 h 1127554"/>
              <a:gd name="connsiteX4" fmla="*/ 0 w 4594152"/>
              <a:gd name="connsiteY4" fmla="*/ 1127554 h 1127554"/>
              <a:gd name="connsiteX5" fmla="*/ 1141420 w 4594152"/>
              <a:gd name="connsiteY5" fmla="*/ 164657 h 1127554"/>
              <a:gd name="connsiteX0" fmla="*/ 1141420 w 4594152"/>
              <a:gd name="connsiteY0" fmla="*/ 173348 h 1136245"/>
              <a:gd name="connsiteX1" fmla="*/ 2618082 w 4594152"/>
              <a:gd name="connsiteY1" fmla="*/ 233890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38501 w 4594152"/>
              <a:gd name="connsiteY1" fmla="*/ 367855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80643 w 4594152"/>
              <a:gd name="connsiteY1" fmla="*/ 239062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55619 w 4594152"/>
              <a:gd name="connsiteY1" fmla="*/ 236993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346379 h 1309276"/>
              <a:gd name="connsiteX1" fmla="*/ 2655619 w 4594152"/>
              <a:gd name="connsiteY1" fmla="*/ 410024 h 1309276"/>
              <a:gd name="connsiteX2" fmla="*/ 4428709 w 4594152"/>
              <a:gd name="connsiteY2" fmla="*/ 0 h 1309276"/>
              <a:gd name="connsiteX3" fmla="*/ 4594152 w 4594152"/>
              <a:gd name="connsiteY3" fmla="*/ 242138 h 1309276"/>
              <a:gd name="connsiteX4" fmla="*/ 0 w 4594152"/>
              <a:gd name="connsiteY4" fmla="*/ 1309276 h 1309276"/>
              <a:gd name="connsiteX5" fmla="*/ 1141420 w 4594152"/>
              <a:gd name="connsiteY5" fmla="*/ 346379 h 1309276"/>
              <a:gd name="connsiteX0" fmla="*/ 1141420 w 4883436"/>
              <a:gd name="connsiteY0" fmla="*/ 365268 h 1328165"/>
              <a:gd name="connsiteX1" fmla="*/ 2655619 w 4883436"/>
              <a:gd name="connsiteY1" fmla="*/ 428913 h 1328165"/>
              <a:gd name="connsiteX2" fmla="*/ 4428709 w 4883436"/>
              <a:gd name="connsiteY2" fmla="*/ 18889 h 1328165"/>
              <a:gd name="connsiteX3" fmla="*/ 4411361 w 4883436"/>
              <a:gd name="connsiteY3" fmla="*/ 89225 h 1328165"/>
              <a:gd name="connsiteX4" fmla="*/ 4594152 w 4883436"/>
              <a:gd name="connsiteY4" fmla="*/ 261027 h 1328165"/>
              <a:gd name="connsiteX5" fmla="*/ 0 w 4883436"/>
              <a:gd name="connsiteY5" fmla="*/ 1328165 h 1328165"/>
              <a:gd name="connsiteX6" fmla="*/ 1141420 w 4883436"/>
              <a:gd name="connsiteY6" fmla="*/ 365268 h 1328165"/>
              <a:gd name="connsiteX0" fmla="*/ 1141420 w 4941962"/>
              <a:gd name="connsiteY0" fmla="*/ 368616 h 1331513"/>
              <a:gd name="connsiteX1" fmla="*/ 2655619 w 4941962"/>
              <a:gd name="connsiteY1" fmla="*/ 432261 h 1331513"/>
              <a:gd name="connsiteX2" fmla="*/ 4428709 w 4941962"/>
              <a:gd name="connsiteY2" fmla="*/ 22237 h 1331513"/>
              <a:gd name="connsiteX3" fmla="*/ 4650365 w 4941962"/>
              <a:gd name="connsiteY3" fmla="*/ 71940 h 1331513"/>
              <a:gd name="connsiteX4" fmla="*/ 4594152 w 4941962"/>
              <a:gd name="connsiteY4" fmla="*/ 264375 h 1331513"/>
              <a:gd name="connsiteX5" fmla="*/ 0 w 4941962"/>
              <a:gd name="connsiteY5" fmla="*/ 1331513 h 1331513"/>
              <a:gd name="connsiteX6" fmla="*/ 1141420 w 4941962"/>
              <a:gd name="connsiteY6" fmla="*/ 368616 h 1331513"/>
              <a:gd name="connsiteX0" fmla="*/ 1141420 w 4952229"/>
              <a:gd name="connsiteY0" fmla="*/ 353321 h 1316218"/>
              <a:gd name="connsiteX1" fmla="*/ 2655619 w 4952229"/>
              <a:gd name="connsiteY1" fmla="*/ 416966 h 1316218"/>
              <a:gd name="connsiteX2" fmla="*/ 4428709 w 4952229"/>
              <a:gd name="connsiteY2" fmla="*/ 6942 h 1316218"/>
              <a:gd name="connsiteX3" fmla="*/ 4594152 w 4952229"/>
              <a:gd name="connsiteY3" fmla="*/ 249080 h 1316218"/>
              <a:gd name="connsiteX4" fmla="*/ 0 w 4952229"/>
              <a:gd name="connsiteY4" fmla="*/ 1316218 h 1316218"/>
              <a:gd name="connsiteX5" fmla="*/ 1141420 w 4952229"/>
              <a:gd name="connsiteY5" fmla="*/ 353321 h 1316218"/>
              <a:gd name="connsiteX0" fmla="*/ 1141420 w 4958877"/>
              <a:gd name="connsiteY0" fmla="*/ 276198 h 1239095"/>
              <a:gd name="connsiteX1" fmla="*/ 2655619 w 4958877"/>
              <a:gd name="connsiteY1" fmla="*/ 339843 h 1239095"/>
              <a:gd name="connsiteX2" fmla="*/ 4451334 w 4958877"/>
              <a:gd name="connsiteY2" fmla="*/ 22570 h 1239095"/>
              <a:gd name="connsiteX3" fmla="*/ 4594152 w 4958877"/>
              <a:gd name="connsiteY3" fmla="*/ 171957 h 1239095"/>
              <a:gd name="connsiteX4" fmla="*/ 0 w 4958877"/>
              <a:gd name="connsiteY4" fmla="*/ 1239095 h 1239095"/>
              <a:gd name="connsiteX5" fmla="*/ 1141420 w 4958877"/>
              <a:gd name="connsiteY5" fmla="*/ 276198 h 1239095"/>
              <a:gd name="connsiteX0" fmla="*/ 1141420 w 4917260"/>
              <a:gd name="connsiteY0" fmla="*/ 253628 h 1216525"/>
              <a:gd name="connsiteX1" fmla="*/ 2655619 w 4917260"/>
              <a:gd name="connsiteY1" fmla="*/ 317273 h 1216525"/>
              <a:gd name="connsiteX2" fmla="*/ 4451334 w 4917260"/>
              <a:gd name="connsiteY2" fmla="*/ 0 h 1216525"/>
              <a:gd name="connsiteX3" fmla="*/ 4594152 w 4917260"/>
              <a:gd name="connsiteY3" fmla="*/ 149387 h 1216525"/>
              <a:gd name="connsiteX4" fmla="*/ 0 w 4917260"/>
              <a:gd name="connsiteY4" fmla="*/ 1216525 h 1216525"/>
              <a:gd name="connsiteX5" fmla="*/ 1141420 w 4917260"/>
              <a:gd name="connsiteY5" fmla="*/ 253628 h 1216525"/>
              <a:gd name="connsiteX0" fmla="*/ 1141420 w 4594152"/>
              <a:gd name="connsiteY0" fmla="*/ 253628 h 1216525"/>
              <a:gd name="connsiteX1" fmla="*/ 2655619 w 4594152"/>
              <a:gd name="connsiteY1" fmla="*/ 317273 h 1216525"/>
              <a:gd name="connsiteX2" fmla="*/ 4451334 w 4594152"/>
              <a:gd name="connsiteY2" fmla="*/ 0 h 1216525"/>
              <a:gd name="connsiteX3" fmla="*/ 4594152 w 4594152"/>
              <a:gd name="connsiteY3" fmla="*/ 149387 h 1216525"/>
              <a:gd name="connsiteX4" fmla="*/ 0 w 4594152"/>
              <a:gd name="connsiteY4" fmla="*/ 1216525 h 1216525"/>
              <a:gd name="connsiteX5" fmla="*/ 1141420 w 4594152"/>
              <a:gd name="connsiteY5" fmla="*/ 253628 h 1216525"/>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73686 h 1236583"/>
              <a:gd name="connsiteX1" fmla="*/ 2655619 w 4594566"/>
              <a:gd name="connsiteY1" fmla="*/ 337331 h 1236583"/>
              <a:gd name="connsiteX2" fmla="*/ 4452993 w 4594566"/>
              <a:gd name="connsiteY2" fmla="*/ 0 h 1236583"/>
              <a:gd name="connsiteX3" fmla="*/ 4594566 w 4594566"/>
              <a:gd name="connsiteY3" fmla="*/ 164430 h 1236583"/>
              <a:gd name="connsiteX4" fmla="*/ 0 w 4594566"/>
              <a:gd name="connsiteY4" fmla="*/ 1236583 h 1236583"/>
              <a:gd name="connsiteX5" fmla="*/ 1141420 w 4594566"/>
              <a:gd name="connsiteY5" fmla="*/ 273686 h 1236583"/>
              <a:gd name="connsiteX0" fmla="*/ 1141420 w 4594566"/>
              <a:gd name="connsiteY0" fmla="*/ 266786 h 1229683"/>
              <a:gd name="connsiteX1" fmla="*/ 2655619 w 4594566"/>
              <a:gd name="connsiteY1" fmla="*/ 330431 h 1229683"/>
              <a:gd name="connsiteX2" fmla="*/ 4444849 w 4594566"/>
              <a:gd name="connsiteY2" fmla="*/ 0 h 1229683"/>
              <a:gd name="connsiteX3" fmla="*/ 4594566 w 4594566"/>
              <a:gd name="connsiteY3" fmla="*/ 157530 h 1229683"/>
              <a:gd name="connsiteX4" fmla="*/ 0 w 4594566"/>
              <a:gd name="connsiteY4" fmla="*/ 1229683 h 1229683"/>
              <a:gd name="connsiteX5" fmla="*/ 1141420 w 4594566"/>
              <a:gd name="connsiteY5" fmla="*/ 266786 h 1229683"/>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44108 h 1207005"/>
              <a:gd name="connsiteX1" fmla="*/ 2655619 w 4576094"/>
              <a:gd name="connsiteY1" fmla="*/ 307753 h 1207005"/>
              <a:gd name="connsiteX2" fmla="*/ 4454081 w 4576094"/>
              <a:gd name="connsiteY2" fmla="*/ 0 h 1207005"/>
              <a:gd name="connsiteX3" fmla="*/ 4576094 w 4576094"/>
              <a:gd name="connsiteY3" fmla="*/ 113050 h 1207005"/>
              <a:gd name="connsiteX4" fmla="*/ 0 w 4576094"/>
              <a:gd name="connsiteY4" fmla="*/ 1207005 h 1207005"/>
              <a:gd name="connsiteX5" fmla="*/ 1141420 w 4576094"/>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099161 w 4570789"/>
              <a:gd name="connsiteY0" fmla="*/ 248016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099161 w 4570789"/>
              <a:gd name="connsiteY5" fmla="*/ 248016 h 1207005"/>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0232"/>
              <a:gd name="connsiteY0" fmla="*/ 248016 h 1204980"/>
              <a:gd name="connsiteX1" fmla="*/ 4478582 w 4590232"/>
              <a:gd name="connsiteY1" fmla="*/ 0 h 1204980"/>
              <a:gd name="connsiteX2" fmla="*/ 4590232 w 4590232"/>
              <a:gd name="connsiteY2" fmla="*/ 125864 h 1204980"/>
              <a:gd name="connsiteX3" fmla="*/ 0 w 4590232"/>
              <a:gd name="connsiteY3" fmla="*/ 1204980 h 1204980"/>
              <a:gd name="connsiteX4" fmla="*/ 1123662 w 4590232"/>
              <a:gd name="connsiteY4" fmla="*/ 248016 h 120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232" h="1204980">
                <a:moveTo>
                  <a:pt x="1123662" y="248016"/>
                </a:moveTo>
                <a:cubicBezTo>
                  <a:pt x="2358656" y="213148"/>
                  <a:pt x="3754023" y="647999"/>
                  <a:pt x="4478582" y="0"/>
                </a:cubicBezTo>
                <a:cubicBezTo>
                  <a:pt x="4728122" y="281494"/>
                  <a:pt x="4384810" y="-99670"/>
                  <a:pt x="4590232" y="125864"/>
                </a:cubicBezTo>
                <a:cubicBezTo>
                  <a:pt x="3768549" y="1796416"/>
                  <a:pt x="1303206" y="432259"/>
                  <a:pt x="0" y="1204980"/>
                </a:cubicBezTo>
                <a:lnTo>
                  <a:pt x="1123662" y="248016"/>
                </a:lnTo>
                <a:close/>
              </a:path>
            </a:pathLst>
          </a:cu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SE"/>
          </a:p>
        </p:txBody>
      </p:sp>
      <p:sp>
        <p:nvSpPr>
          <p:cNvPr id="2" name="Rubrik 1">
            <a:extLst>
              <a:ext uri="{FF2B5EF4-FFF2-40B4-BE49-F238E27FC236}">
                <a16:creationId xmlns:a16="http://schemas.microsoft.com/office/drawing/2014/main" id="{9CB75503-8D24-4545-9CE9-AE57D18B49C8}"/>
              </a:ext>
            </a:extLst>
          </p:cNvPr>
          <p:cNvSpPr>
            <a:spLocks noGrp="1"/>
          </p:cNvSpPr>
          <p:nvPr>
            <p:ph type="ctrTitle"/>
          </p:nvPr>
        </p:nvSpPr>
        <p:spPr>
          <a:xfrm>
            <a:off x="941374" y="1543149"/>
            <a:ext cx="9144000" cy="1596561"/>
          </a:xfrm>
        </p:spPr>
        <p:txBody>
          <a:bodyPr anchor="b">
            <a:noAutofit/>
          </a:bodyPr>
          <a:lstStyle>
            <a:lvl1pPr algn="l">
              <a:defRPr sz="6000" b="1">
                <a:solidFill>
                  <a:schemeClr val="bg1"/>
                </a:solidFill>
              </a:defRPr>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85432E2B-63E0-4C36-BF55-75D0914635D6}"/>
              </a:ext>
            </a:extLst>
          </p:cNvPr>
          <p:cNvSpPr>
            <a:spLocks noGrp="1"/>
          </p:cNvSpPr>
          <p:nvPr>
            <p:ph type="subTitle" idx="1"/>
          </p:nvPr>
        </p:nvSpPr>
        <p:spPr>
          <a:xfrm>
            <a:off x="941374" y="3219450"/>
            <a:ext cx="9144000" cy="1371600"/>
          </a:xfrm>
        </p:spPr>
        <p:txBody>
          <a:bodyPr>
            <a:no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SE"/>
          </a:p>
        </p:txBody>
      </p:sp>
      <p:sp>
        <p:nvSpPr>
          <p:cNvPr id="6" name="Platshållare för bildnummer 5">
            <a:extLst>
              <a:ext uri="{FF2B5EF4-FFF2-40B4-BE49-F238E27FC236}">
                <a16:creationId xmlns:a16="http://schemas.microsoft.com/office/drawing/2014/main" id="{86BD06CF-6518-4B68-B82F-B8815810B4D7}"/>
              </a:ext>
            </a:extLst>
          </p:cNvPr>
          <p:cNvSpPr>
            <a:spLocks noGrp="1"/>
          </p:cNvSpPr>
          <p:nvPr>
            <p:ph type="sldNum" sz="quarter" idx="12"/>
          </p:nvPr>
        </p:nvSpPr>
        <p:spPr>
          <a:xfrm>
            <a:off x="10155600" y="6320838"/>
            <a:ext cx="1198800" cy="365125"/>
          </a:xfrm>
        </p:spPr>
        <p:txBody>
          <a:bodyPr/>
          <a:lstStyle>
            <a:lvl1pPr>
              <a:defRPr>
                <a:solidFill>
                  <a:schemeClr val="bg1"/>
                </a:solidFill>
              </a:defRPr>
            </a:lvl1pPr>
          </a:lstStyle>
          <a:p>
            <a:fld id="{06A27B9A-A3F5-49AC-812A-48CF3A1D9232}" type="slidenum">
              <a:rPr lang="en-SE" smtClean="0"/>
              <a:pPr/>
              <a:t>‹#›</a:t>
            </a:fld>
            <a:endParaRPr lang="en-SE"/>
          </a:p>
        </p:txBody>
      </p:sp>
      <p:pic>
        <p:nvPicPr>
          <p:cNvPr id="9" name="Bildobjekt 8">
            <a:extLst>
              <a:ext uri="{FF2B5EF4-FFF2-40B4-BE49-F238E27FC236}">
                <a16:creationId xmlns:a16="http://schemas.microsoft.com/office/drawing/2014/main" id="{49F202E2-807E-4A74-B0D3-83BBC027A8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703" y="305009"/>
            <a:ext cx="1711637" cy="365125"/>
          </a:xfrm>
          <a:prstGeom prst="rect">
            <a:avLst/>
          </a:prstGeom>
        </p:spPr>
      </p:pic>
    </p:spTree>
    <p:extLst>
      <p:ext uri="{BB962C8B-B14F-4D97-AF65-F5344CB8AC3E}">
        <p14:creationId xmlns:p14="http://schemas.microsoft.com/office/powerpoint/2010/main" val="353574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lumMod val="50000"/>
                  </a:schemeClr>
                </a:solidFill>
              </a:defRPr>
            </a:lvl1pPr>
          </a:lstStyle>
          <a:p>
            <a:fld id="{C8F3B1B8-7661-44B1-9B3C-99F897C28A07}" type="datetimeFigureOut">
              <a:rPr lang="en-SE" smtClean="0"/>
              <a:pPr/>
              <a:t>01/23/2024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lumMod val="50000"/>
                  </a:schemeClr>
                </a:solidFill>
              </a:defRPr>
            </a:lvl1pPr>
          </a:lstStyle>
          <a:p>
            <a:fld id="{06A27B9A-A3F5-49AC-812A-48CF3A1D9232}" type="slidenum">
              <a:rPr lang="en-SE" smtClean="0"/>
              <a:pPr/>
              <a:t>‹#›</a:t>
            </a:fld>
            <a:endParaRPr lang="en-SE"/>
          </a:p>
        </p:txBody>
      </p:sp>
      <p:sp>
        <p:nvSpPr>
          <p:cNvPr id="7" name="Våg 8">
            <a:extLst>
              <a:ext uri="{FF2B5EF4-FFF2-40B4-BE49-F238E27FC236}">
                <a16:creationId xmlns:a16="http://schemas.microsoft.com/office/drawing/2014/main" id="{BB78275E-D9A3-4327-A9B1-43CEC8C71075}"/>
              </a:ext>
            </a:extLst>
          </p:cNvPr>
          <p:cNvSpPr/>
          <p:nvPr userDrawn="1"/>
        </p:nvSpPr>
        <p:spPr>
          <a:xfrm rot="19183567" flipV="1">
            <a:off x="7840675" y="5236183"/>
            <a:ext cx="4590232" cy="1204980"/>
          </a:xfrm>
          <a:custGeom>
            <a:avLst/>
            <a:gdLst>
              <a:gd name="connsiteX0" fmla="*/ 0 w 3787856"/>
              <a:gd name="connsiteY0" fmla="*/ 94325 h 754602"/>
              <a:gd name="connsiteX1" fmla="*/ 3787856 w 3787856"/>
              <a:gd name="connsiteY1" fmla="*/ 94325 h 754602"/>
              <a:gd name="connsiteX2" fmla="*/ 3787856 w 3787856"/>
              <a:gd name="connsiteY2" fmla="*/ 660277 h 754602"/>
              <a:gd name="connsiteX3" fmla="*/ 0 w 3787856"/>
              <a:gd name="connsiteY3" fmla="*/ 660277 h 754602"/>
              <a:gd name="connsiteX4" fmla="*/ 0 w 3787856"/>
              <a:gd name="connsiteY4" fmla="*/ 94325 h 754602"/>
              <a:gd name="connsiteX0" fmla="*/ 0 w 4285510"/>
              <a:gd name="connsiteY0" fmla="*/ 90765 h 656717"/>
              <a:gd name="connsiteX1" fmla="*/ 3787856 w 4285510"/>
              <a:gd name="connsiteY1" fmla="*/ 90765 h 656717"/>
              <a:gd name="connsiteX2" fmla="*/ 4285510 w 4285510"/>
              <a:gd name="connsiteY2" fmla="*/ 351422 h 656717"/>
              <a:gd name="connsiteX3" fmla="*/ 0 w 4285510"/>
              <a:gd name="connsiteY3" fmla="*/ 656717 h 656717"/>
              <a:gd name="connsiteX4" fmla="*/ 0 w 4285510"/>
              <a:gd name="connsiteY4" fmla="*/ 90765 h 656717"/>
              <a:gd name="connsiteX0" fmla="*/ 0 w 4285510"/>
              <a:gd name="connsiteY0" fmla="*/ 90765 h 816744"/>
              <a:gd name="connsiteX1" fmla="*/ 3787856 w 4285510"/>
              <a:gd name="connsiteY1" fmla="*/ 90765 h 816744"/>
              <a:gd name="connsiteX2" fmla="*/ 4285510 w 4285510"/>
              <a:gd name="connsiteY2" fmla="*/ 351422 h 816744"/>
              <a:gd name="connsiteX3" fmla="*/ 0 w 4285510"/>
              <a:gd name="connsiteY3" fmla="*/ 656717 h 816744"/>
              <a:gd name="connsiteX4" fmla="*/ 0 w 4285510"/>
              <a:gd name="connsiteY4" fmla="*/ 90765 h 816744"/>
              <a:gd name="connsiteX0" fmla="*/ 0 w 4635556"/>
              <a:gd name="connsiteY0" fmla="*/ 204485 h 770437"/>
              <a:gd name="connsiteX1" fmla="*/ 3787856 w 4635556"/>
              <a:gd name="connsiteY1" fmla="*/ 204485 h 770437"/>
              <a:gd name="connsiteX2" fmla="*/ 4635556 w 4635556"/>
              <a:gd name="connsiteY2" fmla="*/ 40562 h 770437"/>
              <a:gd name="connsiteX3" fmla="*/ 0 w 4635556"/>
              <a:gd name="connsiteY3" fmla="*/ 770437 h 770437"/>
              <a:gd name="connsiteX4" fmla="*/ 0 w 4635556"/>
              <a:gd name="connsiteY4" fmla="*/ 204485 h 770437"/>
              <a:gd name="connsiteX0" fmla="*/ 0 w 4635556"/>
              <a:gd name="connsiteY0" fmla="*/ 204485 h 907887"/>
              <a:gd name="connsiteX1" fmla="*/ 3787856 w 4635556"/>
              <a:gd name="connsiteY1" fmla="*/ 204485 h 907887"/>
              <a:gd name="connsiteX2" fmla="*/ 4635556 w 4635556"/>
              <a:gd name="connsiteY2" fmla="*/ 40562 h 907887"/>
              <a:gd name="connsiteX3" fmla="*/ 0 w 4635556"/>
              <a:gd name="connsiteY3" fmla="*/ 770437 h 907887"/>
              <a:gd name="connsiteX4" fmla="*/ 0 w 4635556"/>
              <a:gd name="connsiteY4" fmla="*/ 204485 h 907887"/>
              <a:gd name="connsiteX0" fmla="*/ 0 w 4635556"/>
              <a:gd name="connsiteY0" fmla="*/ 244333 h 947735"/>
              <a:gd name="connsiteX1" fmla="*/ 3787856 w 4635556"/>
              <a:gd name="connsiteY1" fmla="*/ 244333 h 947735"/>
              <a:gd name="connsiteX2" fmla="*/ 4635556 w 4635556"/>
              <a:gd name="connsiteY2" fmla="*/ 80410 h 947735"/>
              <a:gd name="connsiteX3" fmla="*/ 0 w 4635556"/>
              <a:gd name="connsiteY3" fmla="*/ 810285 h 947735"/>
              <a:gd name="connsiteX4" fmla="*/ 0 w 4635556"/>
              <a:gd name="connsiteY4" fmla="*/ 244333 h 947735"/>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14143 w 4649699"/>
              <a:gd name="connsiteY0" fmla="*/ 244333 h 1147548"/>
              <a:gd name="connsiteX1" fmla="*/ 418891 w 4649699"/>
              <a:gd name="connsiteY1" fmla="*/ 165867 h 1147548"/>
              <a:gd name="connsiteX2" fmla="*/ 3801999 w 4649699"/>
              <a:gd name="connsiteY2" fmla="*/ 244333 h 1147548"/>
              <a:gd name="connsiteX3" fmla="*/ 4649699 w 4649699"/>
              <a:gd name="connsiteY3" fmla="*/ 80410 h 1147548"/>
              <a:gd name="connsiteX4" fmla="*/ 55547 w 4649699"/>
              <a:gd name="connsiteY4" fmla="*/ 1147548 h 1147548"/>
              <a:gd name="connsiteX5" fmla="*/ 14143 w 4649699"/>
              <a:gd name="connsiteY5" fmla="*/ 244333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1248140 w 4953138"/>
              <a:gd name="connsiteY1" fmla="*/ 66285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373458 h 1347833"/>
              <a:gd name="connsiteX1" fmla="*/ 2597096 w 4594152"/>
              <a:gd name="connsiteY1" fmla="*/ 242179 h 1347833"/>
              <a:gd name="connsiteX2" fmla="*/ 3746452 w 4594152"/>
              <a:gd name="connsiteY2" fmla="*/ 444618 h 1347833"/>
              <a:gd name="connsiteX3" fmla="*/ 4594152 w 4594152"/>
              <a:gd name="connsiteY3" fmla="*/ 280695 h 1347833"/>
              <a:gd name="connsiteX4" fmla="*/ 0 w 4594152"/>
              <a:gd name="connsiteY4" fmla="*/ 1347833 h 1347833"/>
              <a:gd name="connsiteX5" fmla="*/ 1154967 w 4594152"/>
              <a:gd name="connsiteY5" fmla="*/ 373458 h 1347833"/>
              <a:gd name="connsiteX0" fmla="*/ 1154967 w 4594152"/>
              <a:gd name="connsiteY0" fmla="*/ 288395 h 1262770"/>
              <a:gd name="connsiteX1" fmla="*/ 2631728 w 4594152"/>
              <a:gd name="connsiteY1" fmla="*/ 500119 h 1262770"/>
              <a:gd name="connsiteX2" fmla="*/ 3746452 w 4594152"/>
              <a:gd name="connsiteY2" fmla="*/ 359555 h 1262770"/>
              <a:gd name="connsiteX3" fmla="*/ 4594152 w 4594152"/>
              <a:gd name="connsiteY3" fmla="*/ 195632 h 1262770"/>
              <a:gd name="connsiteX4" fmla="*/ 0 w 4594152"/>
              <a:gd name="connsiteY4" fmla="*/ 1262770 h 1262770"/>
              <a:gd name="connsiteX5" fmla="*/ 1154967 w 4594152"/>
              <a:gd name="connsiteY5" fmla="*/ 288395 h 1262770"/>
              <a:gd name="connsiteX0" fmla="*/ 1154967 w 4594152"/>
              <a:gd name="connsiteY0" fmla="*/ 317977 h 1292352"/>
              <a:gd name="connsiteX1" fmla="*/ 2618082 w 4594152"/>
              <a:gd name="connsiteY1" fmla="*/ 389997 h 1292352"/>
              <a:gd name="connsiteX2" fmla="*/ 3746452 w 4594152"/>
              <a:gd name="connsiteY2" fmla="*/ 389137 h 1292352"/>
              <a:gd name="connsiteX3" fmla="*/ 4594152 w 4594152"/>
              <a:gd name="connsiteY3" fmla="*/ 225214 h 1292352"/>
              <a:gd name="connsiteX4" fmla="*/ 0 w 4594152"/>
              <a:gd name="connsiteY4" fmla="*/ 1292352 h 1292352"/>
              <a:gd name="connsiteX5" fmla="*/ 1154967 w 4594152"/>
              <a:gd name="connsiteY5" fmla="*/ 317977 h 1292352"/>
              <a:gd name="connsiteX0" fmla="*/ 1141420 w 4594152"/>
              <a:gd name="connsiteY0" fmla="*/ 320676 h 1283573"/>
              <a:gd name="connsiteX1" fmla="*/ 2618082 w 4594152"/>
              <a:gd name="connsiteY1" fmla="*/ 381218 h 1283573"/>
              <a:gd name="connsiteX2" fmla="*/ 3746452 w 4594152"/>
              <a:gd name="connsiteY2" fmla="*/ 380358 h 1283573"/>
              <a:gd name="connsiteX3" fmla="*/ 4594152 w 4594152"/>
              <a:gd name="connsiteY3" fmla="*/ 216435 h 1283573"/>
              <a:gd name="connsiteX4" fmla="*/ 0 w 4594152"/>
              <a:gd name="connsiteY4" fmla="*/ 1283573 h 1283573"/>
              <a:gd name="connsiteX5" fmla="*/ 1141420 w 4594152"/>
              <a:gd name="connsiteY5" fmla="*/ 320676 h 1283573"/>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64657 h 1127554"/>
              <a:gd name="connsiteX1" fmla="*/ 2618082 w 4594152"/>
              <a:gd name="connsiteY1" fmla="*/ 225199 h 1127554"/>
              <a:gd name="connsiteX2" fmla="*/ 3351997 w 4594152"/>
              <a:gd name="connsiteY2" fmla="*/ 500372 h 1127554"/>
              <a:gd name="connsiteX3" fmla="*/ 4594152 w 4594152"/>
              <a:gd name="connsiteY3" fmla="*/ 60416 h 1127554"/>
              <a:gd name="connsiteX4" fmla="*/ 0 w 4594152"/>
              <a:gd name="connsiteY4" fmla="*/ 1127554 h 1127554"/>
              <a:gd name="connsiteX5" fmla="*/ 1141420 w 4594152"/>
              <a:gd name="connsiteY5" fmla="*/ 164657 h 1127554"/>
              <a:gd name="connsiteX0" fmla="*/ 1141420 w 4594152"/>
              <a:gd name="connsiteY0" fmla="*/ 173348 h 1136245"/>
              <a:gd name="connsiteX1" fmla="*/ 2618082 w 4594152"/>
              <a:gd name="connsiteY1" fmla="*/ 233890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38501 w 4594152"/>
              <a:gd name="connsiteY1" fmla="*/ 367855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80643 w 4594152"/>
              <a:gd name="connsiteY1" fmla="*/ 239062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55619 w 4594152"/>
              <a:gd name="connsiteY1" fmla="*/ 236993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346379 h 1309276"/>
              <a:gd name="connsiteX1" fmla="*/ 2655619 w 4594152"/>
              <a:gd name="connsiteY1" fmla="*/ 410024 h 1309276"/>
              <a:gd name="connsiteX2" fmla="*/ 4428709 w 4594152"/>
              <a:gd name="connsiteY2" fmla="*/ 0 h 1309276"/>
              <a:gd name="connsiteX3" fmla="*/ 4594152 w 4594152"/>
              <a:gd name="connsiteY3" fmla="*/ 242138 h 1309276"/>
              <a:gd name="connsiteX4" fmla="*/ 0 w 4594152"/>
              <a:gd name="connsiteY4" fmla="*/ 1309276 h 1309276"/>
              <a:gd name="connsiteX5" fmla="*/ 1141420 w 4594152"/>
              <a:gd name="connsiteY5" fmla="*/ 346379 h 1309276"/>
              <a:gd name="connsiteX0" fmla="*/ 1141420 w 4883436"/>
              <a:gd name="connsiteY0" fmla="*/ 365268 h 1328165"/>
              <a:gd name="connsiteX1" fmla="*/ 2655619 w 4883436"/>
              <a:gd name="connsiteY1" fmla="*/ 428913 h 1328165"/>
              <a:gd name="connsiteX2" fmla="*/ 4428709 w 4883436"/>
              <a:gd name="connsiteY2" fmla="*/ 18889 h 1328165"/>
              <a:gd name="connsiteX3" fmla="*/ 4411361 w 4883436"/>
              <a:gd name="connsiteY3" fmla="*/ 89225 h 1328165"/>
              <a:gd name="connsiteX4" fmla="*/ 4594152 w 4883436"/>
              <a:gd name="connsiteY4" fmla="*/ 261027 h 1328165"/>
              <a:gd name="connsiteX5" fmla="*/ 0 w 4883436"/>
              <a:gd name="connsiteY5" fmla="*/ 1328165 h 1328165"/>
              <a:gd name="connsiteX6" fmla="*/ 1141420 w 4883436"/>
              <a:gd name="connsiteY6" fmla="*/ 365268 h 1328165"/>
              <a:gd name="connsiteX0" fmla="*/ 1141420 w 4941962"/>
              <a:gd name="connsiteY0" fmla="*/ 368616 h 1331513"/>
              <a:gd name="connsiteX1" fmla="*/ 2655619 w 4941962"/>
              <a:gd name="connsiteY1" fmla="*/ 432261 h 1331513"/>
              <a:gd name="connsiteX2" fmla="*/ 4428709 w 4941962"/>
              <a:gd name="connsiteY2" fmla="*/ 22237 h 1331513"/>
              <a:gd name="connsiteX3" fmla="*/ 4650365 w 4941962"/>
              <a:gd name="connsiteY3" fmla="*/ 71940 h 1331513"/>
              <a:gd name="connsiteX4" fmla="*/ 4594152 w 4941962"/>
              <a:gd name="connsiteY4" fmla="*/ 264375 h 1331513"/>
              <a:gd name="connsiteX5" fmla="*/ 0 w 4941962"/>
              <a:gd name="connsiteY5" fmla="*/ 1331513 h 1331513"/>
              <a:gd name="connsiteX6" fmla="*/ 1141420 w 4941962"/>
              <a:gd name="connsiteY6" fmla="*/ 368616 h 1331513"/>
              <a:gd name="connsiteX0" fmla="*/ 1141420 w 4952229"/>
              <a:gd name="connsiteY0" fmla="*/ 353321 h 1316218"/>
              <a:gd name="connsiteX1" fmla="*/ 2655619 w 4952229"/>
              <a:gd name="connsiteY1" fmla="*/ 416966 h 1316218"/>
              <a:gd name="connsiteX2" fmla="*/ 4428709 w 4952229"/>
              <a:gd name="connsiteY2" fmla="*/ 6942 h 1316218"/>
              <a:gd name="connsiteX3" fmla="*/ 4594152 w 4952229"/>
              <a:gd name="connsiteY3" fmla="*/ 249080 h 1316218"/>
              <a:gd name="connsiteX4" fmla="*/ 0 w 4952229"/>
              <a:gd name="connsiteY4" fmla="*/ 1316218 h 1316218"/>
              <a:gd name="connsiteX5" fmla="*/ 1141420 w 4952229"/>
              <a:gd name="connsiteY5" fmla="*/ 353321 h 1316218"/>
              <a:gd name="connsiteX0" fmla="*/ 1141420 w 4958877"/>
              <a:gd name="connsiteY0" fmla="*/ 276198 h 1239095"/>
              <a:gd name="connsiteX1" fmla="*/ 2655619 w 4958877"/>
              <a:gd name="connsiteY1" fmla="*/ 339843 h 1239095"/>
              <a:gd name="connsiteX2" fmla="*/ 4451334 w 4958877"/>
              <a:gd name="connsiteY2" fmla="*/ 22570 h 1239095"/>
              <a:gd name="connsiteX3" fmla="*/ 4594152 w 4958877"/>
              <a:gd name="connsiteY3" fmla="*/ 171957 h 1239095"/>
              <a:gd name="connsiteX4" fmla="*/ 0 w 4958877"/>
              <a:gd name="connsiteY4" fmla="*/ 1239095 h 1239095"/>
              <a:gd name="connsiteX5" fmla="*/ 1141420 w 4958877"/>
              <a:gd name="connsiteY5" fmla="*/ 276198 h 1239095"/>
              <a:gd name="connsiteX0" fmla="*/ 1141420 w 4917260"/>
              <a:gd name="connsiteY0" fmla="*/ 253628 h 1216525"/>
              <a:gd name="connsiteX1" fmla="*/ 2655619 w 4917260"/>
              <a:gd name="connsiteY1" fmla="*/ 317273 h 1216525"/>
              <a:gd name="connsiteX2" fmla="*/ 4451334 w 4917260"/>
              <a:gd name="connsiteY2" fmla="*/ 0 h 1216525"/>
              <a:gd name="connsiteX3" fmla="*/ 4594152 w 4917260"/>
              <a:gd name="connsiteY3" fmla="*/ 149387 h 1216525"/>
              <a:gd name="connsiteX4" fmla="*/ 0 w 4917260"/>
              <a:gd name="connsiteY4" fmla="*/ 1216525 h 1216525"/>
              <a:gd name="connsiteX5" fmla="*/ 1141420 w 4917260"/>
              <a:gd name="connsiteY5" fmla="*/ 253628 h 1216525"/>
              <a:gd name="connsiteX0" fmla="*/ 1141420 w 4594152"/>
              <a:gd name="connsiteY0" fmla="*/ 253628 h 1216525"/>
              <a:gd name="connsiteX1" fmla="*/ 2655619 w 4594152"/>
              <a:gd name="connsiteY1" fmla="*/ 317273 h 1216525"/>
              <a:gd name="connsiteX2" fmla="*/ 4451334 w 4594152"/>
              <a:gd name="connsiteY2" fmla="*/ 0 h 1216525"/>
              <a:gd name="connsiteX3" fmla="*/ 4594152 w 4594152"/>
              <a:gd name="connsiteY3" fmla="*/ 149387 h 1216525"/>
              <a:gd name="connsiteX4" fmla="*/ 0 w 4594152"/>
              <a:gd name="connsiteY4" fmla="*/ 1216525 h 1216525"/>
              <a:gd name="connsiteX5" fmla="*/ 1141420 w 4594152"/>
              <a:gd name="connsiteY5" fmla="*/ 253628 h 1216525"/>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73686 h 1236583"/>
              <a:gd name="connsiteX1" fmla="*/ 2655619 w 4594566"/>
              <a:gd name="connsiteY1" fmla="*/ 337331 h 1236583"/>
              <a:gd name="connsiteX2" fmla="*/ 4452993 w 4594566"/>
              <a:gd name="connsiteY2" fmla="*/ 0 h 1236583"/>
              <a:gd name="connsiteX3" fmla="*/ 4594566 w 4594566"/>
              <a:gd name="connsiteY3" fmla="*/ 164430 h 1236583"/>
              <a:gd name="connsiteX4" fmla="*/ 0 w 4594566"/>
              <a:gd name="connsiteY4" fmla="*/ 1236583 h 1236583"/>
              <a:gd name="connsiteX5" fmla="*/ 1141420 w 4594566"/>
              <a:gd name="connsiteY5" fmla="*/ 273686 h 1236583"/>
              <a:gd name="connsiteX0" fmla="*/ 1141420 w 4594566"/>
              <a:gd name="connsiteY0" fmla="*/ 266786 h 1229683"/>
              <a:gd name="connsiteX1" fmla="*/ 2655619 w 4594566"/>
              <a:gd name="connsiteY1" fmla="*/ 330431 h 1229683"/>
              <a:gd name="connsiteX2" fmla="*/ 4444849 w 4594566"/>
              <a:gd name="connsiteY2" fmla="*/ 0 h 1229683"/>
              <a:gd name="connsiteX3" fmla="*/ 4594566 w 4594566"/>
              <a:gd name="connsiteY3" fmla="*/ 157530 h 1229683"/>
              <a:gd name="connsiteX4" fmla="*/ 0 w 4594566"/>
              <a:gd name="connsiteY4" fmla="*/ 1229683 h 1229683"/>
              <a:gd name="connsiteX5" fmla="*/ 1141420 w 4594566"/>
              <a:gd name="connsiteY5" fmla="*/ 266786 h 1229683"/>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44108 h 1207005"/>
              <a:gd name="connsiteX1" fmla="*/ 2655619 w 4576094"/>
              <a:gd name="connsiteY1" fmla="*/ 307753 h 1207005"/>
              <a:gd name="connsiteX2" fmla="*/ 4454081 w 4576094"/>
              <a:gd name="connsiteY2" fmla="*/ 0 h 1207005"/>
              <a:gd name="connsiteX3" fmla="*/ 4576094 w 4576094"/>
              <a:gd name="connsiteY3" fmla="*/ 113050 h 1207005"/>
              <a:gd name="connsiteX4" fmla="*/ 0 w 4576094"/>
              <a:gd name="connsiteY4" fmla="*/ 1207005 h 1207005"/>
              <a:gd name="connsiteX5" fmla="*/ 1141420 w 4576094"/>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099161 w 4570789"/>
              <a:gd name="connsiteY0" fmla="*/ 248016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099161 w 4570789"/>
              <a:gd name="connsiteY5" fmla="*/ 248016 h 1207005"/>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0232"/>
              <a:gd name="connsiteY0" fmla="*/ 248016 h 1204980"/>
              <a:gd name="connsiteX1" fmla="*/ 4478582 w 4590232"/>
              <a:gd name="connsiteY1" fmla="*/ 0 h 1204980"/>
              <a:gd name="connsiteX2" fmla="*/ 4590232 w 4590232"/>
              <a:gd name="connsiteY2" fmla="*/ 125864 h 1204980"/>
              <a:gd name="connsiteX3" fmla="*/ 0 w 4590232"/>
              <a:gd name="connsiteY3" fmla="*/ 1204980 h 1204980"/>
              <a:gd name="connsiteX4" fmla="*/ 1123662 w 4590232"/>
              <a:gd name="connsiteY4" fmla="*/ 248016 h 120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232" h="1204980">
                <a:moveTo>
                  <a:pt x="1123662" y="248016"/>
                </a:moveTo>
                <a:cubicBezTo>
                  <a:pt x="2358656" y="213148"/>
                  <a:pt x="3754023" y="647999"/>
                  <a:pt x="4478582" y="0"/>
                </a:cubicBezTo>
                <a:cubicBezTo>
                  <a:pt x="4728122" y="281494"/>
                  <a:pt x="4384810" y="-99670"/>
                  <a:pt x="4590232" y="125864"/>
                </a:cubicBezTo>
                <a:cubicBezTo>
                  <a:pt x="3768549" y="1796416"/>
                  <a:pt x="1303206" y="432259"/>
                  <a:pt x="0" y="1204980"/>
                </a:cubicBezTo>
                <a:lnTo>
                  <a:pt x="1123662" y="2480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706676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vit utan vå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lumMod val="50000"/>
                  </a:schemeClr>
                </a:solidFill>
              </a:defRPr>
            </a:lvl1pPr>
          </a:lstStyle>
          <a:p>
            <a:fld id="{C8F3B1B8-7661-44B1-9B3C-99F897C28A07}" type="datetimeFigureOut">
              <a:rPr lang="en-SE" smtClean="0"/>
              <a:pPr/>
              <a:t>01/23/2024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lumMod val="50000"/>
                  </a:schemeClr>
                </a:solidFill>
              </a:defRPr>
            </a:lvl1pPr>
          </a:lstStyle>
          <a:p>
            <a:fld id="{06A27B9A-A3F5-49AC-812A-48CF3A1D9232}" type="slidenum">
              <a:rPr lang="en-SE" smtClean="0"/>
              <a:pPr/>
              <a:t>‹#›</a:t>
            </a:fld>
            <a:endParaRPr lang="en-SE"/>
          </a:p>
        </p:txBody>
      </p:sp>
    </p:spTree>
    <p:extLst>
      <p:ext uri="{BB962C8B-B14F-4D97-AF65-F5344CB8AC3E}">
        <p14:creationId xmlns:p14="http://schemas.microsoft.com/office/powerpoint/2010/main" val="873614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Liten rubrik och innehåll vit utan vå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sz="2400">
                <a:solidFill>
                  <a:schemeClr val="accent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lumMod val="50000"/>
                  </a:schemeClr>
                </a:solidFill>
              </a:defRPr>
            </a:lvl1pPr>
          </a:lstStyle>
          <a:p>
            <a:fld id="{C8F3B1B8-7661-44B1-9B3C-99F897C28A07}" type="datetimeFigureOut">
              <a:rPr lang="en-SE" smtClean="0"/>
              <a:pPr/>
              <a:t>01/23/2024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lumMod val="50000"/>
                  </a:schemeClr>
                </a:solidFill>
              </a:defRPr>
            </a:lvl1pPr>
          </a:lstStyle>
          <a:p>
            <a:fld id="{06A27B9A-A3F5-49AC-812A-48CF3A1D9232}" type="slidenum">
              <a:rPr lang="en-SE" smtClean="0"/>
              <a:pPr/>
              <a:t>‹#›</a:t>
            </a:fld>
            <a:endParaRPr lang="en-SE"/>
          </a:p>
        </p:txBody>
      </p:sp>
    </p:spTree>
    <p:extLst>
      <p:ext uri="{BB962C8B-B14F-4D97-AF65-F5344CB8AC3E}">
        <p14:creationId xmlns:p14="http://schemas.microsoft.com/office/powerpoint/2010/main" val="850000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Rubrik och innehåll fär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solidFill>
              </a:defRPr>
            </a:lvl1pPr>
          </a:lstStyle>
          <a:p>
            <a:fld id="{C8F3B1B8-7661-44B1-9B3C-99F897C28A07}" type="datetimeFigureOut">
              <a:rPr lang="en-SE" smtClean="0"/>
              <a:pPr/>
              <a:t>01/23/2024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solidFill>
              </a:defRPr>
            </a:lvl1pPr>
          </a:lstStyle>
          <a:p>
            <a:fld id="{06A27B9A-A3F5-49AC-812A-48CF3A1D9232}" type="slidenum">
              <a:rPr lang="en-SE" smtClean="0"/>
              <a:pPr/>
              <a:t>‹#›</a:t>
            </a:fld>
            <a:endParaRPr lang="en-SE"/>
          </a:p>
        </p:txBody>
      </p:sp>
      <p:pic>
        <p:nvPicPr>
          <p:cNvPr id="8" name="Bildobjekt 7">
            <a:extLst>
              <a:ext uri="{FF2B5EF4-FFF2-40B4-BE49-F238E27FC236}">
                <a16:creationId xmlns:a16="http://schemas.microsoft.com/office/drawing/2014/main" id="{1A1148F9-666C-4FCA-8B5B-C5E25BC30C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756" y="6230413"/>
            <a:ext cx="1711637" cy="365125"/>
          </a:xfrm>
          <a:prstGeom prst="rect">
            <a:avLst/>
          </a:prstGeom>
        </p:spPr>
      </p:pic>
      <p:sp>
        <p:nvSpPr>
          <p:cNvPr id="9" name="Våg 8">
            <a:extLst>
              <a:ext uri="{FF2B5EF4-FFF2-40B4-BE49-F238E27FC236}">
                <a16:creationId xmlns:a16="http://schemas.microsoft.com/office/drawing/2014/main" id="{E59F040A-DE21-46C4-80B8-468CCA0FF548}"/>
              </a:ext>
            </a:extLst>
          </p:cNvPr>
          <p:cNvSpPr/>
          <p:nvPr userDrawn="1"/>
        </p:nvSpPr>
        <p:spPr>
          <a:xfrm rot="19183567" flipV="1">
            <a:off x="7840675" y="5236183"/>
            <a:ext cx="4590232" cy="1204980"/>
          </a:xfrm>
          <a:custGeom>
            <a:avLst/>
            <a:gdLst>
              <a:gd name="connsiteX0" fmla="*/ 0 w 3787856"/>
              <a:gd name="connsiteY0" fmla="*/ 94325 h 754602"/>
              <a:gd name="connsiteX1" fmla="*/ 3787856 w 3787856"/>
              <a:gd name="connsiteY1" fmla="*/ 94325 h 754602"/>
              <a:gd name="connsiteX2" fmla="*/ 3787856 w 3787856"/>
              <a:gd name="connsiteY2" fmla="*/ 660277 h 754602"/>
              <a:gd name="connsiteX3" fmla="*/ 0 w 3787856"/>
              <a:gd name="connsiteY3" fmla="*/ 660277 h 754602"/>
              <a:gd name="connsiteX4" fmla="*/ 0 w 3787856"/>
              <a:gd name="connsiteY4" fmla="*/ 94325 h 754602"/>
              <a:gd name="connsiteX0" fmla="*/ 0 w 4285510"/>
              <a:gd name="connsiteY0" fmla="*/ 90765 h 656717"/>
              <a:gd name="connsiteX1" fmla="*/ 3787856 w 4285510"/>
              <a:gd name="connsiteY1" fmla="*/ 90765 h 656717"/>
              <a:gd name="connsiteX2" fmla="*/ 4285510 w 4285510"/>
              <a:gd name="connsiteY2" fmla="*/ 351422 h 656717"/>
              <a:gd name="connsiteX3" fmla="*/ 0 w 4285510"/>
              <a:gd name="connsiteY3" fmla="*/ 656717 h 656717"/>
              <a:gd name="connsiteX4" fmla="*/ 0 w 4285510"/>
              <a:gd name="connsiteY4" fmla="*/ 90765 h 656717"/>
              <a:gd name="connsiteX0" fmla="*/ 0 w 4285510"/>
              <a:gd name="connsiteY0" fmla="*/ 90765 h 816744"/>
              <a:gd name="connsiteX1" fmla="*/ 3787856 w 4285510"/>
              <a:gd name="connsiteY1" fmla="*/ 90765 h 816744"/>
              <a:gd name="connsiteX2" fmla="*/ 4285510 w 4285510"/>
              <a:gd name="connsiteY2" fmla="*/ 351422 h 816744"/>
              <a:gd name="connsiteX3" fmla="*/ 0 w 4285510"/>
              <a:gd name="connsiteY3" fmla="*/ 656717 h 816744"/>
              <a:gd name="connsiteX4" fmla="*/ 0 w 4285510"/>
              <a:gd name="connsiteY4" fmla="*/ 90765 h 816744"/>
              <a:gd name="connsiteX0" fmla="*/ 0 w 4635556"/>
              <a:gd name="connsiteY0" fmla="*/ 204485 h 770437"/>
              <a:gd name="connsiteX1" fmla="*/ 3787856 w 4635556"/>
              <a:gd name="connsiteY1" fmla="*/ 204485 h 770437"/>
              <a:gd name="connsiteX2" fmla="*/ 4635556 w 4635556"/>
              <a:gd name="connsiteY2" fmla="*/ 40562 h 770437"/>
              <a:gd name="connsiteX3" fmla="*/ 0 w 4635556"/>
              <a:gd name="connsiteY3" fmla="*/ 770437 h 770437"/>
              <a:gd name="connsiteX4" fmla="*/ 0 w 4635556"/>
              <a:gd name="connsiteY4" fmla="*/ 204485 h 770437"/>
              <a:gd name="connsiteX0" fmla="*/ 0 w 4635556"/>
              <a:gd name="connsiteY0" fmla="*/ 204485 h 907887"/>
              <a:gd name="connsiteX1" fmla="*/ 3787856 w 4635556"/>
              <a:gd name="connsiteY1" fmla="*/ 204485 h 907887"/>
              <a:gd name="connsiteX2" fmla="*/ 4635556 w 4635556"/>
              <a:gd name="connsiteY2" fmla="*/ 40562 h 907887"/>
              <a:gd name="connsiteX3" fmla="*/ 0 w 4635556"/>
              <a:gd name="connsiteY3" fmla="*/ 770437 h 907887"/>
              <a:gd name="connsiteX4" fmla="*/ 0 w 4635556"/>
              <a:gd name="connsiteY4" fmla="*/ 204485 h 907887"/>
              <a:gd name="connsiteX0" fmla="*/ 0 w 4635556"/>
              <a:gd name="connsiteY0" fmla="*/ 244333 h 947735"/>
              <a:gd name="connsiteX1" fmla="*/ 3787856 w 4635556"/>
              <a:gd name="connsiteY1" fmla="*/ 244333 h 947735"/>
              <a:gd name="connsiteX2" fmla="*/ 4635556 w 4635556"/>
              <a:gd name="connsiteY2" fmla="*/ 80410 h 947735"/>
              <a:gd name="connsiteX3" fmla="*/ 0 w 4635556"/>
              <a:gd name="connsiteY3" fmla="*/ 810285 h 947735"/>
              <a:gd name="connsiteX4" fmla="*/ 0 w 4635556"/>
              <a:gd name="connsiteY4" fmla="*/ 244333 h 947735"/>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14143 w 4649699"/>
              <a:gd name="connsiteY0" fmla="*/ 244333 h 1147548"/>
              <a:gd name="connsiteX1" fmla="*/ 418891 w 4649699"/>
              <a:gd name="connsiteY1" fmla="*/ 165867 h 1147548"/>
              <a:gd name="connsiteX2" fmla="*/ 3801999 w 4649699"/>
              <a:gd name="connsiteY2" fmla="*/ 244333 h 1147548"/>
              <a:gd name="connsiteX3" fmla="*/ 4649699 w 4649699"/>
              <a:gd name="connsiteY3" fmla="*/ 80410 h 1147548"/>
              <a:gd name="connsiteX4" fmla="*/ 55547 w 4649699"/>
              <a:gd name="connsiteY4" fmla="*/ 1147548 h 1147548"/>
              <a:gd name="connsiteX5" fmla="*/ 14143 w 4649699"/>
              <a:gd name="connsiteY5" fmla="*/ 244333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1248140 w 4953138"/>
              <a:gd name="connsiteY1" fmla="*/ 66285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373458 h 1347833"/>
              <a:gd name="connsiteX1" fmla="*/ 2597096 w 4594152"/>
              <a:gd name="connsiteY1" fmla="*/ 242179 h 1347833"/>
              <a:gd name="connsiteX2" fmla="*/ 3746452 w 4594152"/>
              <a:gd name="connsiteY2" fmla="*/ 444618 h 1347833"/>
              <a:gd name="connsiteX3" fmla="*/ 4594152 w 4594152"/>
              <a:gd name="connsiteY3" fmla="*/ 280695 h 1347833"/>
              <a:gd name="connsiteX4" fmla="*/ 0 w 4594152"/>
              <a:gd name="connsiteY4" fmla="*/ 1347833 h 1347833"/>
              <a:gd name="connsiteX5" fmla="*/ 1154967 w 4594152"/>
              <a:gd name="connsiteY5" fmla="*/ 373458 h 1347833"/>
              <a:gd name="connsiteX0" fmla="*/ 1154967 w 4594152"/>
              <a:gd name="connsiteY0" fmla="*/ 288395 h 1262770"/>
              <a:gd name="connsiteX1" fmla="*/ 2631728 w 4594152"/>
              <a:gd name="connsiteY1" fmla="*/ 500119 h 1262770"/>
              <a:gd name="connsiteX2" fmla="*/ 3746452 w 4594152"/>
              <a:gd name="connsiteY2" fmla="*/ 359555 h 1262770"/>
              <a:gd name="connsiteX3" fmla="*/ 4594152 w 4594152"/>
              <a:gd name="connsiteY3" fmla="*/ 195632 h 1262770"/>
              <a:gd name="connsiteX4" fmla="*/ 0 w 4594152"/>
              <a:gd name="connsiteY4" fmla="*/ 1262770 h 1262770"/>
              <a:gd name="connsiteX5" fmla="*/ 1154967 w 4594152"/>
              <a:gd name="connsiteY5" fmla="*/ 288395 h 1262770"/>
              <a:gd name="connsiteX0" fmla="*/ 1154967 w 4594152"/>
              <a:gd name="connsiteY0" fmla="*/ 317977 h 1292352"/>
              <a:gd name="connsiteX1" fmla="*/ 2618082 w 4594152"/>
              <a:gd name="connsiteY1" fmla="*/ 389997 h 1292352"/>
              <a:gd name="connsiteX2" fmla="*/ 3746452 w 4594152"/>
              <a:gd name="connsiteY2" fmla="*/ 389137 h 1292352"/>
              <a:gd name="connsiteX3" fmla="*/ 4594152 w 4594152"/>
              <a:gd name="connsiteY3" fmla="*/ 225214 h 1292352"/>
              <a:gd name="connsiteX4" fmla="*/ 0 w 4594152"/>
              <a:gd name="connsiteY4" fmla="*/ 1292352 h 1292352"/>
              <a:gd name="connsiteX5" fmla="*/ 1154967 w 4594152"/>
              <a:gd name="connsiteY5" fmla="*/ 317977 h 1292352"/>
              <a:gd name="connsiteX0" fmla="*/ 1141420 w 4594152"/>
              <a:gd name="connsiteY0" fmla="*/ 320676 h 1283573"/>
              <a:gd name="connsiteX1" fmla="*/ 2618082 w 4594152"/>
              <a:gd name="connsiteY1" fmla="*/ 381218 h 1283573"/>
              <a:gd name="connsiteX2" fmla="*/ 3746452 w 4594152"/>
              <a:gd name="connsiteY2" fmla="*/ 380358 h 1283573"/>
              <a:gd name="connsiteX3" fmla="*/ 4594152 w 4594152"/>
              <a:gd name="connsiteY3" fmla="*/ 216435 h 1283573"/>
              <a:gd name="connsiteX4" fmla="*/ 0 w 4594152"/>
              <a:gd name="connsiteY4" fmla="*/ 1283573 h 1283573"/>
              <a:gd name="connsiteX5" fmla="*/ 1141420 w 4594152"/>
              <a:gd name="connsiteY5" fmla="*/ 320676 h 1283573"/>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64657 h 1127554"/>
              <a:gd name="connsiteX1" fmla="*/ 2618082 w 4594152"/>
              <a:gd name="connsiteY1" fmla="*/ 225199 h 1127554"/>
              <a:gd name="connsiteX2" fmla="*/ 3351997 w 4594152"/>
              <a:gd name="connsiteY2" fmla="*/ 500372 h 1127554"/>
              <a:gd name="connsiteX3" fmla="*/ 4594152 w 4594152"/>
              <a:gd name="connsiteY3" fmla="*/ 60416 h 1127554"/>
              <a:gd name="connsiteX4" fmla="*/ 0 w 4594152"/>
              <a:gd name="connsiteY4" fmla="*/ 1127554 h 1127554"/>
              <a:gd name="connsiteX5" fmla="*/ 1141420 w 4594152"/>
              <a:gd name="connsiteY5" fmla="*/ 164657 h 1127554"/>
              <a:gd name="connsiteX0" fmla="*/ 1141420 w 4594152"/>
              <a:gd name="connsiteY0" fmla="*/ 173348 h 1136245"/>
              <a:gd name="connsiteX1" fmla="*/ 2618082 w 4594152"/>
              <a:gd name="connsiteY1" fmla="*/ 233890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38501 w 4594152"/>
              <a:gd name="connsiteY1" fmla="*/ 367855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80643 w 4594152"/>
              <a:gd name="connsiteY1" fmla="*/ 239062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55619 w 4594152"/>
              <a:gd name="connsiteY1" fmla="*/ 236993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346379 h 1309276"/>
              <a:gd name="connsiteX1" fmla="*/ 2655619 w 4594152"/>
              <a:gd name="connsiteY1" fmla="*/ 410024 h 1309276"/>
              <a:gd name="connsiteX2" fmla="*/ 4428709 w 4594152"/>
              <a:gd name="connsiteY2" fmla="*/ 0 h 1309276"/>
              <a:gd name="connsiteX3" fmla="*/ 4594152 w 4594152"/>
              <a:gd name="connsiteY3" fmla="*/ 242138 h 1309276"/>
              <a:gd name="connsiteX4" fmla="*/ 0 w 4594152"/>
              <a:gd name="connsiteY4" fmla="*/ 1309276 h 1309276"/>
              <a:gd name="connsiteX5" fmla="*/ 1141420 w 4594152"/>
              <a:gd name="connsiteY5" fmla="*/ 346379 h 1309276"/>
              <a:gd name="connsiteX0" fmla="*/ 1141420 w 4883436"/>
              <a:gd name="connsiteY0" fmla="*/ 365268 h 1328165"/>
              <a:gd name="connsiteX1" fmla="*/ 2655619 w 4883436"/>
              <a:gd name="connsiteY1" fmla="*/ 428913 h 1328165"/>
              <a:gd name="connsiteX2" fmla="*/ 4428709 w 4883436"/>
              <a:gd name="connsiteY2" fmla="*/ 18889 h 1328165"/>
              <a:gd name="connsiteX3" fmla="*/ 4411361 w 4883436"/>
              <a:gd name="connsiteY3" fmla="*/ 89225 h 1328165"/>
              <a:gd name="connsiteX4" fmla="*/ 4594152 w 4883436"/>
              <a:gd name="connsiteY4" fmla="*/ 261027 h 1328165"/>
              <a:gd name="connsiteX5" fmla="*/ 0 w 4883436"/>
              <a:gd name="connsiteY5" fmla="*/ 1328165 h 1328165"/>
              <a:gd name="connsiteX6" fmla="*/ 1141420 w 4883436"/>
              <a:gd name="connsiteY6" fmla="*/ 365268 h 1328165"/>
              <a:gd name="connsiteX0" fmla="*/ 1141420 w 4941962"/>
              <a:gd name="connsiteY0" fmla="*/ 368616 h 1331513"/>
              <a:gd name="connsiteX1" fmla="*/ 2655619 w 4941962"/>
              <a:gd name="connsiteY1" fmla="*/ 432261 h 1331513"/>
              <a:gd name="connsiteX2" fmla="*/ 4428709 w 4941962"/>
              <a:gd name="connsiteY2" fmla="*/ 22237 h 1331513"/>
              <a:gd name="connsiteX3" fmla="*/ 4650365 w 4941962"/>
              <a:gd name="connsiteY3" fmla="*/ 71940 h 1331513"/>
              <a:gd name="connsiteX4" fmla="*/ 4594152 w 4941962"/>
              <a:gd name="connsiteY4" fmla="*/ 264375 h 1331513"/>
              <a:gd name="connsiteX5" fmla="*/ 0 w 4941962"/>
              <a:gd name="connsiteY5" fmla="*/ 1331513 h 1331513"/>
              <a:gd name="connsiteX6" fmla="*/ 1141420 w 4941962"/>
              <a:gd name="connsiteY6" fmla="*/ 368616 h 1331513"/>
              <a:gd name="connsiteX0" fmla="*/ 1141420 w 4952229"/>
              <a:gd name="connsiteY0" fmla="*/ 353321 h 1316218"/>
              <a:gd name="connsiteX1" fmla="*/ 2655619 w 4952229"/>
              <a:gd name="connsiteY1" fmla="*/ 416966 h 1316218"/>
              <a:gd name="connsiteX2" fmla="*/ 4428709 w 4952229"/>
              <a:gd name="connsiteY2" fmla="*/ 6942 h 1316218"/>
              <a:gd name="connsiteX3" fmla="*/ 4594152 w 4952229"/>
              <a:gd name="connsiteY3" fmla="*/ 249080 h 1316218"/>
              <a:gd name="connsiteX4" fmla="*/ 0 w 4952229"/>
              <a:gd name="connsiteY4" fmla="*/ 1316218 h 1316218"/>
              <a:gd name="connsiteX5" fmla="*/ 1141420 w 4952229"/>
              <a:gd name="connsiteY5" fmla="*/ 353321 h 1316218"/>
              <a:gd name="connsiteX0" fmla="*/ 1141420 w 4958877"/>
              <a:gd name="connsiteY0" fmla="*/ 276198 h 1239095"/>
              <a:gd name="connsiteX1" fmla="*/ 2655619 w 4958877"/>
              <a:gd name="connsiteY1" fmla="*/ 339843 h 1239095"/>
              <a:gd name="connsiteX2" fmla="*/ 4451334 w 4958877"/>
              <a:gd name="connsiteY2" fmla="*/ 22570 h 1239095"/>
              <a:gd name="connsiteX3" fmla="*/ 4594152 w 4958877"/>
              <a:gd name="connsiteY3" fmla="*/ 171957 h 1239095"/>
              <a:gd name="connsiteX4" fmla="*/ 0 w 4958877"/>
              <a:gd name="connsiteY4" fmla="*/ 1239095 h 1239095"/>
              <a:gd name="connsiteX5" fmla="*/ 1141420 w 4958877"/>
              <a:gd name="connsiteY5" fmla="*/ 276198 h 1239095"/>
              <a:gd name="connsiteX0" fmla="*/ 1141420 w 4917260"/>
              <a:gd name="connsiteY0" fmla="*/ 253628 h 1216525"/>
              <a:gd name="connsiteX1" fmla="*/ 2655619 w 4917260"/>
              <a:gd name="connsiteY1" fmla="*/ 317273 h 1216525"/>
              <a:gd name="connsiteX2" fmla="*/ 4451334 w 4917260"/>
              <a:gd name="connsiteY2" fmla="*/ 0 h 1216525"/>
              <a:gd name="connsiteX3" fmla="*/ 4594152 w 4917260"/>
              <a:gd name="connsiteY3" fmla="*/ 149387 h 1216525"/>
              <a:gd name="connsiteX4" fmla="*/ 0 w 4917260"/>
              <a:gd name="connsiteY4" fmla="*/ 1216525 h 1216525"/>
              <a:gd name="connsiteX5" fmla="*/ 1141420 w 4917260"/>
              <a:gd name="connsiteY5" fmla="*/ 253628 h 1216525"/>
              <a:gd name="connsiteX0" fmla="*/ 1141420 w 4594152"/>
              <a:gd name="connsiteY0" fmla="*/ 253628 h 1216525"/>
              <a:gd name="connsiteX1" fmla="*/ 2655619 w 4594152"/>
              <a:gd name="connsiteY1" fmla="*/ 317273 h 1216525"/>
              <a:gd name="connsiteX2" fmla="*/ 4451334 w 4594152"/>
              <a:gd name="connsiteY2" fmla="*/ 0 h 1216525"/>
              <a:gd name="connsiteX3" fmla="*/ 4594152 w 4594152"/>
              <a:gd name="connsiteY3" fmla="*/ 149387 h 1216525"/>
              <a:gd name="connsiteX4" fmla="*/ 0 w 4594152"/>
              <a:gd name="connsiteY4" fmla="*/ 1216525 h 1216525"/>
              <a:gd name="connsiteX5" fmla="*/ 1141420 w 4594152"/>
              <a:gd name="connsiteY5" fmla="*/ 253628 h 1216525"/>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73686 h 1236583"/>
              <a:gd name="connsiteX1" fmla="*/ 2655619 w 4594566"/>
              <a:gd name="connsiteY1" fmla="*/ 337331 h 1236583"/>
              <a:gd name="connsiteX2" fmla="*/ 4452993 w 4594566"/>
              <a:gd name="connsiteY2" fmla="*/ 0 h 1236583"/>
              <a:gd name="connsiteX3" fmla="*/ 4594566 w 4594566"/>
              <a:gd name="connsiteY3" fmla="*/ 164430 h 1236583"/>
              <a:gd name="connsiteX4" fmla="*/ 0 w 4594566"/>
              <a:gd name="connsiteY4" fmla="*/ 1236583 h 1236583"/>
              <a:gd name="connsiteX5" fmla="*/ 1141420 w 4594566"/>
              <a:gd name="connsiteY5" fmla="*/ 273686 h 1236583"/>
              <a:gd name="connsiteX0" fmla="*/ 1141420 w 4594566"/>
              <a:gd name="connsiteY0" fmla="*/ 266786 h 1229683"/>
              <a:gd name="connsiteX1" fmla="*/ 2655619 w 4594566"/>
              <a:gd name="connsiteY1" fmla="*/ 330431 h 1229683"/>
              <a:gd name="connsiteX2" fmla="*/ 4444849 w 4594566"/>
              <a:gd name="connsiteY2" fmla="*/ 0 h 1229683"/>
              <a:gd name="connsiteX3" fmla="*/ 4594566 w 4594566"/>
              <a:gd name="connsiteY3" fmla="*/ 157530 h 1229683"/>
              <a:gd name="connsiteX4" fmla="*/ 0 w 4594566"/>
              <a:gd name="connsiteY4" fmla="*/ 1229683 h 1229683"/>
              <a:gd name="connsiteX5" fmla="*/ 1141420 w 4594566"/>
              <a:gd name="connsiteY5" fmla="*/ 266786 h 1229683"/>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44108 h 1207005"/>
              <a:gd name="connsiteX1" fmla="*/ 2655619 w 4576094"/>
              <a:gd name="connsiteY1" fmla="*/ 307753 h 1207005"/>
              <a:gd name="connsiteX2" fmla="*/ 4454081 w 4576094"/>
              <a:gd name="connsiteY2" fmla="*/ 0 h 1207005"/>
              <a:gd name="connsiteX3" fmla="*/ 4576094 w 4576094"/>
              <a:gd name="connsiteY3" fmla="*/ 113050 h 1207005"/>
              <a:gd name="connsiteX4" fmla="*/ 0 w 4576094"/>
              <a:gd name="connsiteY4" fmla="*/ 1207005 h 1207005"/>
              <a:gd name="connsiteX5" fmla="*/ 1141420 w 4576094"/>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099161 w 4570789"/>
              <a:gd name="connsiteY0" fmla="*/ 248016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099161 w 4570789"/>
              <a:gd name="connsiteY5" fmla="*/ 248016 h 1207005"/>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0232"/>
              <a:gd name="connsiteY0" fmla="*/ 248016 h 1204980"/>
              <a:gd name="connsiteX1" fmla="*/ 4478582 w 4590232"/>
              <a:gd name="connsiteY1" fmla="*/ 0 h 1204980"/>
              <a:gd name="connsiteX2" fmla="*/ 4590232 w 4590232"/>
              <a:gd name="connsiteY2" fmla="*/ 125864 h 1204980"/>
              <a:gd name="connsiteX3" fmla="*/ 0 w 4590232"/>
              <a:gd name="connsiteY3" fmla="*/ 1204980 h 1204980"/>
              <a:gd name="connsiteX4" fmla="*/ 1123662 w 4590232"/>
              <a:gd name="connsiteY4" fmla="*/ 248016 h 120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232" h="1204980">
                <a:moveTo>
                  <a:pt x="1123662" y="248016"/>
                </a:moveTo>
                <a:cubicBezTo>
                  <a:pt x="2358656" y="213148"/>
                  <a:pt x="3754023" y="647999"/>
                  <a:pt x="4478582" y="0"/>
                </a:cubicBezTo>
                <a:cubicBezTo>
                  <a:pt x="4728122" y="281494"/>
                  <a:pt x="4384810" y="-99670"/>
                  <a:pt x="4590232" y="125864"/>
                </a:cubicBezTo>
                <a:cubicBezTo>
                  <a:pt x="3768549" y="1796416"/>
                  <a:pt x="1303206" y="432259"/>
                  <a:pt x="0" y="1204980"/>
                </a:cubicBezTo>
                <a:lnTo>
                  <a:pt x="1123662" y="248016"/>
                </a:lnTo>
                <a:close/>
              </a:path>
            </a:pathLst>
          </a:cu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SE"/>
          </a:p>
        </p:txBody>
      </p:sp>
    </p:spTree>
    <p:extLst>
      <p:ext uri="{BB962C8B-B14F-4D97-AF65-F5344CB8AC3E}">
        <p14:creationId xmlns:p14="http://schemas.microsoft.com/office/powerpoint/2010/main" val="254952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94800" y="403200"/>
            <a:ext cx="10800000" cy="1152000"/>
          </a:xfrm>
        </p:spPr>
        <p:txBody>
          <a:bodyPr/>
          <a:lstStyle/>
          <a:p>
            <a:r>
              <a:rPr lang="sv-SE"/>
              <a:t>Klicka här för att ändra mall för rubrikformat</a:t>
            </a:r>
          </a:p>
        </p:txBody>
      </p:sp>
      <p:sp>
        <p:nvSpPr>
          <p:cNvPr id="3" name="Platshållare för innehåll 2"/>
          <p:cNvSpPr>
            <a:spLocks noGrp="1"/>
          </p:cNvSpPr>
          <p:nvPr>
            <p:ph sz="half" idx="1"/>
          </p:nvPr>
        </p:nvSpPr>
        <p:spPr>
          <a:xfrm>
            <a:off x="694800" y="1773238"/>
            <a:ext cx="52920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203950" y="1773238"/>
            <a:ext cx="52920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BB3B8F09-21C9-4403-923D-6CB7BC6E6896}" type="slidenum">
              <a:rPr lang="sv-SE"/>
              <a:pPr/>
              <a:t>‹#›</a:t>
            </a:fld>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Rubrik och innehåll färg utan vå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solidFill>
              </a:defRPr>
            </a:lvl1pPr>
          </a:lstStyle>
          <a:p>
            <a:fld id="{C8F3B1B8-7661-44B1-9B3C-99F897C28A07}" type="datetimeFigureOut">
              <a:rPr lang="en-SE" smtClean="0"/>
              <a:pPr/>
              <a:t>01/23/2024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solidFill>
              </a:defRPr>
            </a:lvl1pPr>
          </a:lstStyle>
          <a:p>
            <a:fld id="{06A27B9A-A3F5-49AC-812A-48CF3A1D9232}" type="slidenum">
              <a:rPr lang="en-SE" smtClean="0"/>
              <a:pPr/>
              <a:t>‹#›</a:t>
            </a:fld>
            <a:endParaRPr lang="en-SE"/>
          </a:p>
        </p:txBody>
      </p:sp>
      <p:pic>
        <p:nvPicPr>
          <p:cNvPr id="8" name="Bildobjekt 7">
            <a:extLst>
              <a:ext uri="{FF2B5EF4-FFF2-40B4-BE49-F238E27FC236}">
                <a16:creationId xmlns:a16="http://schemas.microsoft.com/office/drawing/2014/main" id="{1A1148F9-666C-4FCA-8B5B-C5E25BC30C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756" y="6230413"/>
            <a:ext cx="1711637" cy="365125"/>
          </a:xfrm>
          <a:prstGeom prst="rect">
            <a:avLst/>
          </a:prstGeom>
        </p:spPr>
      </p:pic>
    </p:spTree>
    <p:extLst>
      <p:ext uri="{BB962C8B-B14F-4D97-AF65-F5344CB8AC3E}">
        <p14:creationId xmlns:p14="http://schemas.microsoft.com/office/powerpoint/2010/main" val="3274127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Liten rubrik och innehåll färg utan vå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sz="2400">
                <a:solidFill>
                  <a:schemeClr val="bg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solidFill>
              </a:defRPr>
            </a:lvl1pPr>
          </a:lstStyle>
          <a:p>
            <a:fld id="{C8F3B1B8-7661-44B1-9B3C-99F897C28A07}" type="datetimeFigureOut">
              <a:rPr lang="en-SE" smtClean="0"/>
              <a:pPr/>
              <a:t>01/23/2024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solidFill>
              </a:defRPr>
            </a:lvl1pPr>
          </a:lstStyle>
          <a:p>
            <a:fld id="{06A27B9A-A3F5-49AC-812A-48CF3A1D9232}" type="slidenum">
              <a:rPr lang="en-SE" smtClean="0"/>
              <a:pPr/>
              <a:t>‹#›</a:t>
            </a:fld>
            <a:endParaRPr lang="en-SE"/>
          </a:p>
        </p:txBody>
      </p:sp>
      <p:pic>
        <p:nvPicPr>
          <p:cNvPr id="8" name="Bildobjekt 7">
            <a:extLst>
              <a:ext uri="{FF2B5EF4-FFF2-40B4-BE49-F238E27FC236}">
                <a16:creationId xmlns:a16="http://schemas.microsoft.com/office/drawing/2014/main" id="{1A1148F9-666C-4FCA-8B5B-C5E25BC30C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756" y="6230413"/>
            <a:ext cx="1711637" cy="365125"/>
          </a:xfrm>
          <a:prstGeom prst="rect">
            <a:avLst/>
          </a:prstGeom>
        </p:spPr>
      </p:pic>
    </p:spTree>
    <p:extLst>
      <p:ext uri="{BB962C8B-B14F-4D97-AF65-F5344CB8AC3E}">
        <p14:creationId xmlns:p14="http://schemas.microsoft.com/office/powerpoint/2010/main" val="2369573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ubrik och innehåll grå">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lumMod val="50000"/>
                  </a:schemeClr>
                </a:solidFill>
              </a:defRPr>
            </a:lvl1pPr>
          </a:lstStyle>
          <a:p>
            <a:fld id="{C8F3B1B8-7661-44B1-9B3C-99F897C28A07}" type="datetimeFigureOut">
              <a:rPr lang="en-SE" smtClean="0"/>
              <a:pPr/>
              <a:t>01/23/2024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lumMod val="50000"/>
                  </a:schemeClr>
                </a:solidFill>
              </a:defRPr>
            </a:lvl1pPr>
          </a:lstStyle>
          <a:p>
            <a:fld id="{06A27B9A-A3F5-49AC-812A-48CF3A1D9232}" type="slidenum">
              <a:rPr lang="en-SE" smtClean="0"/>
              <a:pPr/>
              <a:t>‹#›</a:t>
            </a:fld>
            <a:endParaRPr lang="en-SE"/>
          </a:p>
        </p:txBody>
      </p:sp>
      <p:sp>
        <p:nvSpPr>
          <p:cNvPr id="7" name="Våg 8">
            <a:extLst>
              <a:ext uri="{FF2B5EF4-FFF2-40B4-BE49-F238E27FC236}">
                <a16:creationId xmlns:a16="http://schemas.microsoft.com/office/drawing/2014/main" id="{119D6D63-E2E1-4382-BC62-5ABFE857E2EA}"/>
              </a:ext>
            </a:extLst>
          </p:cNvPr>
          <p:cNvSpPr/>
          <p:nvPr userDrawn="1"/>
        </p:nvSpPr>
        <p:spPr>
          <a:xfrm rot="19183567" flipV="1">
            <a:off x="7840675" y="5236183"/>
            <a:ext cx="4590232" cy="1204980"/>
          </a:xfrm>
          <a:custGeom>
            <a:avLst/>
            <a:gdLst>
              <a:gd name="connsiteX0" fmla="*/ 0 w 3787856"/>
              <a:gd name="connsiteY0" fmla="*/ 94325 h 754602"/>
              <a:gd name="connsiteX1" fmla="*/ 3787856 w 3787856"/>
              <a:gd name="connsiteY1" fmla="*/ 94325 h 754602"/>
              <a:gd name="connsiteX2" fmla="*/ 3787856 w 3787856"/>
              <a:gd name="connsiteY2" fmla="*/ 660277 h 754602"/>
              <a:gd name="connsiteX3" fmla="*/ 0 w 3787856"/>
              <a:gd name="connsiteY3" fmla="*/ 660277 h 754602"/>
              <a:gd name="connsiteX4" fmla="*/ 0 w 3787856"/>
              <a:gd name="connsiteY4" fmla="*/ 94325 h 754602"/>
              <a:gd name="connsiteX0" fmla="*/ 0 w 4285510"/>
              <a:gd name="connsiteY0" fmla="*/ 90765 h 656717"/>
              <a:gd name="connsiteX1" fmla="*/ 3787856 w 4285510"/>
              <a:gd name="connsiteY1" fmla="*/ 90765 h 656717"/>
              <a:gd name="connsiteX2" fmla="*/ 4285510 w 4285510"/>
              <a:gd name="connsiteY2" fmla="*/ 351422 h 656717"/>
              <a:gd name="connsiteX3" fmla="*/ 0 w 4285510"/>
              <a:gd name="connsiteY3" fmla="*/ 656717 h 656717"/>
              <a:gd name="connsiteX4" fmla="*/ 0 w 4285510"/>
              <a:gd name="connsiteY4" fmla="*/ 90765 h 656717"/>
              <a:gd name="connsiteX0" fmla="*/ 0 w 4285510"/>
              <a:gd name="connsiteY0" fmla="*/ 90765 h 816744"/>
              <a:gd name="connsiteX1" fmla="*/ 3787856 w 4285510"/>
              <a:gd name="connsiteY1" fmla="*/ 90765 h 816744"/>
              <a:gd name="connsiteX2" fmla="*/ 4285510 w 4285510"/>
              <a:gd name="connsiteY2" fmla="*/ 351422 h 816744"/>
              <a:gd name="connsiteX3" fmla="*/ 0 w 4285510"/>
              <a:gd name="connsiteY3" fmla="*/ 656717 h 816744"/>
              <a:gd name="connsiteX4" fmla="*/ 0 w 4285510"/>
              <a:gd name="connsiteY4" fmla="*/ 90765 h 816744"/>
              <a:gd name="connsiteX0" fmla="*/ 0 w 4635556"/>
              <a:gd name="connsiteY0" fmla="*/ 204485 h 770437"/>
              <a:gd name="connsiteX1" fmla="*/ 3787856 w 4635556"/>
              <a:gd name="connsiteY1" fmla="*/ 204485 h 770437"/>
              <a:gd name="connsiteX2" fmla="*/ 4635556 w 4635556"/>
              <a:gd name="connsiteY2" fmla="*/ 40562 h 770437"/>
              <a:gd name="connsiteX3" fmla="*/ 0 w 4635556"/>
              <a:gd name="connsiteY3" fmla="*/ 770437 h 770437"/>
              <a:gd name="connsiteX4" fmla="*/ 0 w 4635556"/>
              <a:gd name="connsiteY4" fmla="*/ 204485 h 770437"/>
              <a:gd name="connsiteX0" fmla="*/ 0 w 4635556"/>
              <a:gd name="connsiteY0" fmla="*/ 204485 h 907887"/>
              <a:gd name="connsiteX1" fmla="*/ 3787856 w 4635556"/>
              <a:gd name="connsiteY1" fmla="*/ 204485 h 907887"/>
              <a:gd name="connsiteX2" fmla="*/ 4635556 w 4635556"/>
              <a:gd name="connsiteY2" fmla="*/ 40562 h 907887"/>
              <a:gd name="connsiteX3" fmla="*/ 0 w 4635556"/>
              <a:gd name="connsiteY3" fmla="*/ 770437 h 907887"/>
              <a:gd name="connsiteX4" fmla="*/ 0 w 4635556"/>
              <a:gd name="connsiteY4" fmla="*/ 204485 h 907887"/>
              <a:gd name="connsiteX0" fmla="*/ 0 w 4635556"/>
              <a:gd name="connsiteY0" fmla="*/ 244333 h 947735"/>
              <a:gd name="connsiteX1" fmla="*/ 3787856 w 4635556"/>
              <a:gd name="connsiteY1" fmla="*/ 244333 h 947735"/>
              <a:gd name="connsiteX2" fmla="*/ 4635556 w 4635556"/>
              <a:gd name="connsiteY2" fmla="*/ 80410 h 947735"/>
              <a:gd name="connsiteX3" fmla="*/ 0 w 4635556"/>
              <a:gd name="connsiteY3" fmla="*/ 810285 h 947735"/>
              <a:gd name="connsiteX4" fmla="*/ 0 w 4635556"/>
              <a:gd name="connsiteY4" fmla="*/ 244333 h 947735"/>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14143 w 4649699"/>
              <a:gd name="connsiteY0" fmla="*/ 244333 h 1147548"/>
              <a:gd name="connsiteX1" fmla="*/ 418891 w 4649699"/>
              <a:gd name="connsiteY1" fmla="*/ 165867 h 1147548"/>
              <a:gd name="connsiteX2" fmla="*/ 3801999 w 4649699"/>
              <a:gd name="connsiteY2" fmla="*/ 244333 h 1147548"/>
              <a:gd name="connsiteX3" fmla="*/ 4649699 w 4649699"/>
              <a:gd name="connsiteY3" fmla="*/ 80410 h 1147548"/>
              <a:gd name="connsiteX4" fmla="*/ 55547 w 4649699"/>
              <a:gd name="connsiteY4" fmla="*/ 1147548 h 1147548"/>
              <a:gd name="connsiteX5" fmla="*/ 14143 w 4649699"/>
              <a:gd name="connsiteY5" fmla="*/ 244333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1248140 w 4953138"/>
              <a:gd name="connsiteY1" fmla="*/ 66285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373458 h 1347833"/>
              <a:gd name="connsiteX1" fmla="*/ 2597096 w 4594152"/>
              <a:gd name="connsiteY1" fmla="*/ 242179 h 1347833"/>
              <a:gd name="connsiteX2" fmla="*/ 3746452 w 4594152"/>
              <a:gd name="connsiteY2" fmla="*/ 444618 h 1347833"/>
              <a:gd name="connsiteX3" fmla="*/ 4594152 w 4594152"/>
              <a:gd name="connsiteY3" fmla="*/ 280695 h 1347833"/>
              <a:gd name="connsiteX4" fmla="*/ 0 w 4594152"/>
              <a:gd name="connsiteY4" fmla="*/ 1347833 h 1347833"/>
              <a:gd name="connsiteX5" fmla="*/ 1154967 w 4594152"/>
              <a:gd name="connsiteY5" fmla="*/ 373458 h 1347833"/>
              <a:gd name="connsiteX0" fmla="*/ 1154967 w 4594152"/>
              <a:gd name="connsiteY0" fmla="*/ 288395 h 1262770"/>
              <a:gd name="connsiteX1" fmla="*/ 2631728 w 4594152"/>
              <a:gd name="connsiteY1" fmla="*/ 500119 h 1262770"/>
              <a:gd name="connsiteX2" fmla="*/ 3746452 w 4594152"/>
              <a:gd name="connsiteY2" fmla="*/ 359555 h 1262770"/>
              <a:gd name="connsiteX3" fmla="*/ 4594152 w 4594152"/>
              <a:gd name="connsiteY3" fmla="*/ 195632 h 1262770"/>
              <a:gd name="connsiteX4" fmla="*/ 0 w 4594152"/>
              <a:gd name="connsiteY4" fmla="*/ 1262770 h 1262770"/>
              <a:gd name="connsiteX5" fmla="*/ 1154967 w 4594152"/>
              <a:gd name="connsiteY5" fmla="*/ 288395 h 1262770"/>
              <a:gd name="connsiteX0" fmla="*/ 1154967 w 4594152"/>
              <a:gd name="connsiteY0" fmla="*/ 317977 h 1292352"/>
              <a:gd name="connsiteX1" fmla="*/ 2618082 w 4594152"/>
              <a:gd name="connsiteY1" fmla="*/ 389997 h 1292352"/>
              <a:gd name="connsiteX2" fmla="*/ 3746452 w 4594152"/>
              <a:gd name="connsiteY2" fmla="*/ 389137 h 1292352"/>
              <a:gd name="connsiteX3" fmla="*/ 4594152 w 4594152"/>
              <a:gd name="connsiteY3" fmla="*/ 225214 h 1292352"/>
              <a:gd name="connsiteX4" fmla="*/ 0 w 4594152"/>
              <a:gd name="connsiteY4" fmla="*/ 1292352 h 1292352"/>
              <a:gd name="connsiteX5" fmla="*/ 1154967 w 4594152"/>
              <a:gd name="connsiteY5" fmla="*/ 317977 h 1292352"/>
              <a:gd name="connsiteX0" fmla="*/ 1141420 w 4594152"/>
              <a:gd name="connsiteY0" fmla="*/ 320676 h 1283573"/>
              <a:gd name="connsiteX1" fmla="*/ 2618082 w 4594152"/>
              <a:gd name="connsiteY1" fmla="*/ 381218 h 1283573"/>
              <a:gd name="connsiteX2" fmla="*/ 3746452 w 4594152"/>
              <a:gd name="connsiteY2" fmla="*/ 380358 h 1283573"/>
              <a:gd name="connsiteX3" fmla="*/ 4594152 w 4594152"/>
              <a:gd name="connsiteY3" fmla="*/ 216435 h 1283573"/>
              <a:gd name="connsiteX4" fmla="*/ 0 w 4594152"/>
              <a:gd name="connsiteY4" fmla="*/ 1283573 h 1283573"/>
              <a:gd name="connsiteX5" fmla="*/ 1141420 w 4594152"/>
              <a:gd name="connsiteY5" fmla="*/ 320676 h 1283573"/>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64657 h 1127554"/>
              <a:gd name="connsiteX1" fmla="*/ 2618082 w 4594152"/>
              <a:gd name="connsiteY1" fmla="*/ 225199 h 1127554"/>
              <a:gd name="connsiteX2" fmla="*/ 3351997 w 4594152"/>
              <a:gd name="connsiteY2" fmla="*/ 500372 h 1127554"/>
              <a:gd name="connsiteX3" fmla="*/ 4594152 w 4594152"/>
              <a:gd name="connsiteY3" fmla="*/ 60416 h 1127554"/>
              <a:gd name="connsiteX4" fmla="*/ 0 w 4594152"/>
              <a:gd name="connsiteY4" fmla="*/ 1127554 h 1127554"/>
              <a:gd name="connsiteX5" fmla="*/ 1141420 w 4594152"/>
              <a:gd name="connsiteY5" fmla="*/ 164657 h 1127554"/>
              <a:gd name="connsiteX0" fmla="*/ 1141420 w 4594152"/>
              <a:gd name="connsiteY0" fmla="*/ 173348 h 1136245"/>
              <a:gd name="connsiteX1" fmla="*/ 2618082 w 4594152"/>
              <a:gd name="connsiteY1" fmla="*/ 233890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38501 w 4594152"/>
              <a:gd name="connsiteY1" fmla="*/ 367855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80643 w 4594152"/>
              <a:gd name="connsiteY1" fmla="*/ 239062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55619 w 4594152"/>
              <a:gd name="connsiteY1" fmla="*/ 236993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346379 h 1309276"/>
              <a:gd name="connsiteX1" fmla="*/ 2655619 w 4594152"/>
              <a:gd name="connsiteY1" fmla="*/ 410024 h 1309276"/>
              <a:gd name="connsiteX2" fmla="*/ 4428709 w 4594152"/>
              <a:gd name="connsiteY2" fmla="*/ 0 h 1309276"/>
              <a:gd name="connsiteX3" fmla="*/ 4594152 w 4594152"/>
              <a:gd name="connsiteY3" fmla="*/ 242138 h 1309276"/>
              <a:gd name="connsiteX4" fmla="*/ 0 w 4594152"/>
              <a:gd name="connsiteY4" fmla="*/ 1309276 h 1309276"/>
              <a:gd name="connsiteX5" fmla="*/ 1141420 w 4594152"/>
              <a:gd name="connsiteY5" fmla="*/ 346379 h 1309276"/>
              <a:gd name="connsiteX0" fmla="*/ 1141420 w 4883436"/>
              <a:gd name="connsiteY0" fmla="*/ 365268 h 1328165"/>
              <a:gd name="connsiteX1" fmla="*/ 2655619 w 4883436"/>
              <a:gd name="connsiteY1" fmla="*/ 428913 h 1328165"/>
              <a:gd name="connsiteX2" fmla="*/ 4428709 w 4883436"/>
              <a:gd name="connsiteY2" fmla="*/ 18889 h 1328165"/>
              <a:gd name="connsiteX3" fmla="*/ 4411361 w 4883436"/>
              <a:gd name="connsiteY3" fmla="*/ 89225 h 1328165"/>
              <a:gd name="connsiteX4" fmla="*/ 4594152 w 4883436"/>
              <a:gd name="connsiteY4" fmla="*/ 261027 h 1328165"/>
              <a:gd name="connsiteX5" fmla="*/ 0 w 4883436"/>
              <a:gd name="connsiteY5" fmla="*/ 1328165 h 1328165"/>
              <a:gd name="connsiteX6" fmla="*/ 1141420 w 4883436"/>
              <a:gd name="connsiteY6" fmla="*/ 365268 h 1328165"/>
              <a:gd name="connsiteX0" fmla="*/ 1141420 w 4941962"/>
              <a:gd name="connsiteY0" fmla="*/ 368616 h 1331513"/>
              <a:gd name="connsiteX1" fmla="*/ 2655619 w 4941962"/>
              <a:gd name="connsiteY1" fmla="*/ 432261 h 1331513"/>
              <a:gd name="connsiteX2" fmla="*/ 4428709 w 4941962"/>
              <a:gd name="connsiteY2" fmla="*/ 22237 h 1331513"/>
              <a:gd name="connsiteX3" fmla="*/ 4650365 w 4941962"/>
              <a:gd name="connsiteY3" fmla="*/ 71940 h 1331513"/>
              <a:gd name="connsiteX4" fmla="*/ 4594152 w 4941962"/>
              <a:gd name="connsiteY4" fmla="*/ 264375 h 1331513"/>
              <a:gd name="connsiteX5" fmla="*/ 0 w 4941962"/>
              <a:gd name="connsiteY5" fmla="*/ 1331513 h 1331513"/>
              <a:gd name="connsiteX6" fmla="*/ 1141420 w 4941962"/>
              <a:gd name="connsiteY6" fmla="*/ 368616 h 1331513"/>
              <a:gd name="connsiteX0" fmla="*/ 1141420 w 4952229"/>
              <a:gd name="connsiteY0" fmla="*/ 353321 h 1316218"/>
              <a:gd name="connsiteX1" fmla="*/ 2655619 w 4952229"/>
              <a:gd name="connsiteY1" fmla="*/ 416966 h 1316218"/>
              <a:gd name="connsiteX2" fmla="*/ 4428709 w 4952229"/>
              <a:gd name="connsiteY2" fmla="*/ 6942 h 1316218"/>
              <a:gd name="connsiteX3" fmla="*/ 4594152 w 4952229"/>
              <a:gd name="connsiteY3" fmla="*/ 249080 h 1316218"/>
              <a:gd name="connsiteX4" fmla="*/ 0 w 4952229"/>
              <a:gd name="connsiteY4" fmla="*/ 1316218 h 1316218"/>
              <a:gd name="connsiteX5" fmla="*/ 1141420 w 4952229"/>
              <a:gd name="connsiteY5" fmla="*/ 353321 h 1316218"/>
              <a:gd name="connsiteX0" fmla="*/ 1141420 w 4958877"/>
              <a:gd name="connsiteY0" fmla="*/ 276198 h 1239095"/>
              <a:gd name="connsiteX1" fmla="*/ 2655619 w 4958877"/>
              <a:gd name="connsiteY1" fmla="*/ 339843 h 1239095"/>
              <a:gd name="connsiteX2" fmla="*/ 4451334 w 4958877"/>
              <a:gd name="connsiteY2" fmla="*/ 22570 h 1239095"/>
              <a:gd name="connsiteX3" fmla="*/ 4594152 w 4958877"/>
              <a:gd name="connsiteY3" fmla="*/ 171957 h 1239095"/>
              <a:gd name="connsiteX4" fmla="*/ 0 w 4958877"/>
              <a:gd name="connsiteY4" fmla="*/ 1239095 h 1239095"/>
              <a:gd name="connsiteX5" fmla="*/ 1141420 w 4958877"/>
              <a:gd name="connsiteY5" fmla="*/ 276198 h 1239095"/>
              <a:gd name="connsiteX0" fmla="*/ 1141420 w 4917260"/>
              <a:gd name="connsiteY0" fmla="*/ 253628 h 1216525"/>
              <a:gd name="connsiteX1" fmla="*/ 2655619 w 4917260"/>
              <a:gd name="connsiteY1" fmla="*/ 317273 h 1216525"/>
              <a:gd name="connsiteX2" fmla="*/ 4451334 w 4917260"/>
              <a:gd name="connsiteY2" fmla="*/ 0 h 1216525"/>
              <a:gd name="connsiteX3" fmla="*/ 4594152 w 4917260"/>
              <a:gd name="connsiteY3" fmla="*/ 149387 h 1216525"/>
              <a:gd name="connsiteX4" fmla="*/ 0 w 4917260"/>
              <a:gd name="connsiteY4" fmla="*/ 1216525 h 1216525"/>
              <a:gd name="connsiteX5" fmla="*/ 1141420 w 4917260"/>
              <a:gd name="connsiteY5" fmla="*/ 253628 h 1216525"/>
              <a:gd name="connsiteX0" fmla="*/ 1141420 w 4594152"/>
              <a:gd name="connsiteY0" fmla="*/ 253628 h 1216525"/>
              <a:gd name="connsiteX1" fmla="*/ 2655619 w 4594152"/>
              <a:gd name="connsiteY1" fmla="*/ 317273 h 1216525"/>
              <a:gd name="connsiteX2" fmla="*/ 4451334 w 4594152"/>
              <a:gd name="connsiteY2" fmla="*/ 0 h 1216525"/>
              <a:gd name="connsiteX3" fmla="*/ 4594152 w 4594152"/>
              <a:gd name="connsiteY3" fmla="*/ 149387 h 1216525"/>
              <a:gd name="connsiteX4" fmla="*/ 0 w 4594152"/>
              <a:gd name="connsiteY4" fmla="*/ 1216525 h 1216525"/>
              <a:gd name="connsiteX5" fmla="*/ 1141420 w 4594152"/>
              <a:gd name="connsiteY5" fmla="*/ 253628 h 1216525"/>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73686 h 1236583"/>
              <a:gd name="connsiteX1" fmla="*/ 2655619 w 4594566"/>
              <a:gd name="connsiteY1" fmla="*/ 337331 h 1236583"/>
              <a:gd name="connsiteX2" fmla="*/ 4452993 w 4594566"/>
              <a:gd name="connsiteY2" fmla="*/ 0 h 1236583"/>
              <a:gd name="connsiteX3" fmla="*/ 4594566 w 4594566"/>
              <a:gd name="connsiteY3" fmla="*/ 164430 h 1236583"/>
              <a:gd name="connsiteX4" fmla="*/ 0 w 4594566"/>
              <a:gd name="connsiteY4" fmla="*/ 1236583 h 1236583"/>
              <a:gd name="connsiteX5" fmla="*/ 1141420 w 4594566"/>
              <a:gd name="connsiteY5" fmla="*/ 273686 h 1236583"/>
              <a:gd name="connsiteX0" fmla="*/ 1141420 w 4594566"/>
              <a:gd name="connsiteY0" fmla="*/ 266786 h 1229683"/>
              <a:gd name="connsiteX1" fmla="*/ 2655619 w 4594566"/>
              <a:gd name="connsiteY1" fmla="*/ 330431 h 1229683"/>
              <a:gd name="connsiteX2" fmla="*/ 4444849 w 4594566"/>
              <a:gd name="connsiteY2" fmla="*/ 0 h 1229683"/>
              <a:gd name="connsiteX3" fmla="*/ 4594566 w 4594566"/>
              <a:gd name="connsiteY3" fmla="*/ 157530 h 1229683"/>
              <a:gd name="connsiteX4" fmla="*/ 0 w 4594566"/>
              <a:gd name="connsiteY4" fmla="*/ 1229683 h 1229683"/>
              <a:gd name="connsiteX5" fmla="*/ 1141420 w 4594566"/>
              <a:gd name="connsiteY5" fmla="*/ 266786 h 1229683"/>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44108 h 1207005"/>
              <a:gd name="connsiteX1" fmla="*/ 2655619 w 4576094"/>
              <a:gd name="connsiteY1" fmla="*/ 307753 h 1207005"/>
              <a:gd name="connsiteX2" fmla="*/ 4454081 w 4576094"/>
              <a:gd name="connsiteY2" fmla="*/ 0 h 1207005"/>
              <a:gd name="connsiteX3" fmla="*/ 4576094 w 4576094"/>
              <a:gd name="connsiteY3" fmla="*/ 113050 h 1207005"/>
              <a:gd name="connsiteX4" fmla="*/ 0 w 4576094"/>
              <a:gd name="connsiteY4" fmla="*/ 1207005 h 1207005"/>
              <a:gd name="connsiteX5" fmla="*/ 1141420 w 4576094"/>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099161 w 4570789"/>
              <a:gd name="connsiteY0" fmla="*/ 248016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099161 w 4570789"/>
              <a:gd name="connsiteY5" fmla="*/ 248016 h 1207005"/>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0232"/>
              <a:gd name="connsiteY0" fmla="*/ 248016 h 1204980"/>
              <a:gd name="connsiteX1" fmla="*/ 4478582 w 4590232"/>
              <a:gd name="connsiteY1" fmla="*/ 0 h 1204980"/>
              <a:gd name="connsiteX2" fmla="*/ 4590232 w 4590232"/>
              <a:gd name="connsiteY2" fmla="*/ 125864 h 1204980"/>
              <a:gd name="connsiteX3" fmla="*/ 0 w 4590232"/>
              <a:gd name="connsiteY3" fmla="*/ 1204980 h 1204980"/>
              <a:gd name="connsiteX4" fmla="*/ 1123662 w 4590232"/>
              <a:gd name="connsiteY4" fmla="*/ 248016 h 120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232" h="1204980">
                <a:moveTo>
                  <a:pt x="1123662" y="248016"/>
                </a:moveTo>
                <a:cubicBezTo>
                  <a:pt x="2358656" y="213148"/>
                  <a:pt x="3754023" y="647999"/>
                  <a:pt x="4478582" y="0"/>
                </a:cubicBezTo>
                <a:cubicBezTo>
                  <a:pt x="4728122" y="281494"/>
                  <a:pt x="4384810" y="-99670"/>
                  <a:pt x="4590232" y="125864"/>
                </a:cubicBezTo>
                <a:cubicBezTo>
                  <a:pt x="3768549" y="1796416"/>
                  <a:pt x="1303206" y="432259"/>
                  <a:pt x="0" y="1204980"/>
                </a:cubicBezTo>
                <a:lnTo>
                  <a:pt x="1123662" y="2480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77198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grå utan våg">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lumMod val="50000"/>
                  </a:schemeClr>
                </a:solidFill>
              </a:defRPr>
            </a:lvl1pPr>
          </a:lstStyle>
          <a:p>
            <a:fld id="{C8F3B1B8-7661-44B1-9B3C-99F897C28A07}" type="datetimeFigureOut">
              <a:rPr lang="en-SE" smtClean="0"/>
              <a:pPr/>
              <a:t>01/23/2024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lumMod val="50000"/>
                  </a:schemeClr>
                </a:solidFill>
              </a:defRPr>
            </a:lvl1pPr>
          </a:lstStyle>
          <a:p>
            <a:fld id="{06A27B9A-A3F5-49AC-812A-48CF3A1D9232}" type="slidenum">
              <a:rPr lang="en-SE" smtClean="0"/>
              <a:pPr/>
              <a:t>‹#›</a:t>
            </a:fld>
            <a:endParaRPr lang="en-SE"/>
          </a:p>
        </p:txBody>
      </p:sp>
    </p:spTree>
    <p:extLst>
      <p:ext uri="{BB962C8B-B14F-4D97-AF65-F5344CB8AC3E}">
        <p14:creationId xmlns:p14="http://schemas.microsoft.com/office/powerpoint/2010/main" val="1094812397"/>
      </p:ext>
    </p:extLst>
  </p:cSld>
  <p:clrMapOvr>
    <a:masterClrMapping/>
  </p:clrMapOvr>
  <p:extLst>
    <p:ext uri="{DCECCB84-F9BA-43D5-87BE-67443E8EF086}">
      <p15:sldGuideLst xmlns:p15="http://schemas.microsoft.com/office/powerpoint/2012/main">
        <p15:guide id="1" orient="horz" pos="1389"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Liten rubrik och innehåll grå utan våg">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sz="2400">
                <a:solidFill>
                  <a:schemeClr val="accent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lumMod val="50000"/>
                  </a:schemeClr>
                </a:solidFill>
              </a:defRPr>
            </a:lvl1pPr>
          </a:lstStyle>
          <a:p>
            <a:fld id="{C8F3B1B8-7661-44B1-9B3C-99F897C28A07}" type="datetimeFigureOut">
              <a:rPr lang="en-SE" smtClean="0"/>
              <a:pPr/>
              <a:t>01/23/2024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lumMod val="50000"/>
                  </a:schemeClr>
                </a:solidFill>
              </a:defRPr>
            </a:lvl1pPr>
          </a:lstStyle>
          <a:p>
            <a:fld id="{06A27B9A-A3F5-49AC-812A-48CF3A1D9232}" type="slidenum">
              <a:rPr lang="en-SE" smtClean="0"/>
              <a:pPr/>
              <a:t>‹#›</a:t>
            </a:fld>
            <a:endParaRPr lang="en-SE"/>
          </a:p>
        </p:txBody>
      </p:sp>
    </p:spTree>
    <p:extLst>
      <p:ext uri="{BB962C8B-B14F-4D97-AF65-F5344CB8AC3E}">
        <p14:creationId xmlns:p14="http://schemas.microsoft.com/office/powerpoint/2010/main" val="372730778"/>
      </p:ext>
    </p:extLst>
  </p:cSld>
  <p:clrMapOvr>
    <a:masterClrMapping/>
  </p:clrMapOvr>
  <p:extLst>
    <p:ext uri="{DCECCB84-F9BA-43D5-87BE-67443E8EF086}">
      <p15:sldGuideLst xmlns:p15="http://schemas.microsoft.com/office/powerpoint/2012/main">
        <p15:guide id="1" orient="horz" pos="1389">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A3649F-4B68-49F7-93C8-3B4CDBEE24A3}"/>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37F9B2F3-2CA5-4F7A-ACAE-88247012DE5E}"/>
              </a:ext>
            </a:extLst>
          </p:cNvPr>
          <p:cNvSpPr>
            <a:spLocks noGrp="1"/>
          </p:cNvSpPr>
          <p:nvPr>
            <p:ph sz="half" idx="1"/>
          </p:nvPr>
        </p:nvSpPr>
        <p:spPr>
          <a:xfrm>
            <a:off x="976544" y="2219418"/>
            <a:ext cx="5043256" cy="39575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innehåll 3">
            <a:extLst>
              <a:ext uri="{FF2B5EF4-FFF2-40B4-BE49-F238E27FC236}">
                <a16:creationId xmlns:a16="http://schemas.microsoft.com/office/drawing/2014/main" id="{31596096-8586-4134-A50C-CD8DE21DAD93}"/>
              </a:ext>
            </a:extLst>
          </p:cNvPr>
          <p:cNvSpPr>
            <a:spLocks noGrp="1"/>
          </p:cNvSpPr>
          <p:nvPr>
            <p:ph sz="half" idx="2"/>
          </p:nvPr>
        </p:nvSpPr>
        <p:spPr>
          <a:xfrm>
            <a:off x="6172200" y="2219418"/>
            <a:ext cx="5181600" cy="39575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E91CC962-8680-4FB9-B2C7-307A76B7E6EC}"/>
              </a:ext>
            </a:extLst>
          </p:cNvPr>
          <p:cNvSpPr>
            <a:spLocks noGrp="1"/>
          </p:cNvSpPr>
          <p:nvPr>
            <p:ph type="dt" sz="half" idx="10"/>
          </p:nvPr>
        </p:nvSpPr>
        <p:spPr/>
        <p:txBody>
          <a:bodyPr/>
          <a:lstStyle/>
          <a:p>
            <a:fld id="{C8F3B1B8-7661-44B1-9B3C-99F897C28A07}" type="datetimeFigureOut">
              <a:rPr lang="en-SE" smtClean="0"/>
              <a:t>01/23/2024</a:t>
            </a:fld>
            <a:endParaRPr lang="en-SE"/>
          </a:p>
        </p:txBody>
      </p:sp>
      <p:sp>
        <p:nvSpPr>
          <p:cNvPr id="6" name="Platshållare för sidfot 5">
            <a:extLst>
              <a:ext uri="{FF2B5EF4-FFF2-40B4-BE49-F238E27FC236}">
                <a16:creationId xmlns:a16="http://schemas.microsoft.com/office/drawing/2014/main" id="{C352CFFC-74A0-40BE-9943-CBFB776EC60A}"/>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00A3A8E2-189A-4776-9F8C-E517C2D1B4DB}"/>
              </a:ext>
            </a:extLst>
          </p:cNvPr>
          <p:cNvSpPr>
            <a:spLocks noGrp="1"/>
          </p:cNvSpPr>
          <p:nvPr>
            <p:ph type="sldNum" sz="quarter" idx="12"/>
          </p:nvPr>
        </p:nvSpPr>
        <p:spPr/>
        <p:txBody>
          <a:bodyPr/>
          <a:lstStyle/>
          <a:p>
            <a:fld id="{06A27B9A-A3F5-49AC-812A-48CF3A1D9232}" type="slidenum">
              <a:rPr lang="en-SE" smtClean="0"/>
              <a:t>‹#›</a:t>
            </a:fld>
            <a:endParaRPr lang="en-SE"/>
          </a:p>
        </p:txBody>
      </p:sp>
      <p:sp>
        <p:nvSpPr>
          <p:cNvPr id="8" name="Våg 8">
            <a:extLst>
              <a:ext uri="{FF2B5EF4-FFF2-40B4-BE49-F238E27FC236}">
                <a16:creationId xmlns:a16="http://schemas.microsoft.com/office/drawing/2014/main" id="{7EF8D8EF-F302-49CA-B1F4-41BC6E0873A5}"/>
              </a:ext>
            </a:extLst>
          </p:cNvPr>
          <p:cNvSpPr/>
          <p:nvPr userDrawn="1"/>
        </p:nvSpPr>
        <p:spPr>
          <a:xfrm rot="19183567" flipV="1">
            <a:off x="7840675" y="5236183"/>
            <a:ext cx="4590232" cy="1204980"/>
          </a:xfrm>
          <a:custGeom>
            <a:avLst/>
            <a:gdLst>
              <a:gd name="connsiteX0" fmla="*/ 0 w 3787856"/>
              <a:gd name="connsiteY0" fmla="*/ 94325 h 754602"/>
              <a:gd name="connsiteX1" fmla="*/ 3787856 w 3787856"/>
              <a:gd name="connsiteY1" fmla="*/ 94325 h 754602"/>
              <a:gd name="connsiteX2" fmla="*/ 3787856 w 3787856"/>
              <a:gd name="connsiteY2" fmla="*/ 660277 h 754602"/>
              <a:gd name="connsiteX3" fmla="*/ 0 w 3787856"/>
              <a:gd name="connsiteY3" fmla="*/ 660277 h 754602"/>
              <a:gd name="connsiteX4" fmla="*/ 0 w 3787856"/>
              <a:gd name="connsiteY4" fmla="*/ 94325 h 754602"/>
              <a:gd name="connsiteX0" fmla="*/ 0 w 4285510"/>
              <a:gd name="connsiteY0" fmla="*/ 90765 h 656717"/>
              <a:gd name="connsiteX1" fmla="*/ 3787856 w 4285510"/>
              <a:gd name="connsiteY1" fmla="*/ 90765 h 656717"/>
              <a:gd name="connsiteX2" fmla="*/ 4285510 w 4285510"/>
              <a:gd name="connsiteY2" fmla="*/ 351422 h 656717"/>
              <a:gd name="connsiteX3" fmla="*/ 0 w 4285510"/>
              <a:gd name="connsiteY3" fmla="*/ 656717 h 656717"/>
              <a:gd name="connsiteX4" fmla="*/ 0 w 4285510"/>
              <a:gd name="connsiteY4" fmla="*/ 90765 h 656717"/>
              <a:gd name="connsiteX0" fmla="*/ 0 w 4285510"/>
              <a:gd name="connsiteY0" fmla="*/ 90765 h 816744"/>
              <a:gd name="connsiteX1" fmla="*/ 3787856 w 4285510"/>
              <a:gd name="connsiteY1" fmla="*/ 90765 h 816744"/>
              <a:gd name="connsiteX2" fmla="*/ 4285510 w 4285510"/>
              <a:gd name="connsiteY2" fmla="*/ 351422 h 816744"/>
              <a:gd name="connsiteX3" fmla="*/ 0 w 4285510"/>
              <a:gd name="connsiteY3" fmla="*/ 656717 h 816744"/>
              <a:gd name="connsiteX4" fmla="*/ 0 w 4285510"/>
              <a:gd name="connsiteY4" fmla="*/ 90765 h 816744"/>
              <a:gd name="connsiteX0" fmla="*/ 0 w 4635556"/>
              <a:gd name="connsiteY0" fmla="*/ 204485 h 770437"/>
              <a:gd name="connsiteX1" fmla="*/ 3787856 w 4635556"/>
              <a:gd name="connsiteY1" fmla="*/ 204485 h 770437"/>
              <a:gd name="connsiteX2" fmla="*/ 4635556 w 4635556"/>
              <a:gd name="connsiteY2" fmla="*/ 40562 h 770437"/>
              <a:gd name="connsiteX3" fmla="*/ 0 w 4635556"/>
              <a:gd name="connsiteY3" fmla="*/ 770437 h 770437"/>
              <a:gd name="connsiteX4" fmla="*/ 0 w 4635556"/>
              <a:gd name="connsiteY4" fmla="*/ 204485 h 770437"/>
              <a:gd name="connsiteX0" fmla="*/ 0 w 4635556"/>
              <a:gd name="connsiteY0" fmla="*/ 204485 h 907887"/>
              <a:gd name="connsiteX1" fmla="*/ 3787856 w 4635556"/>
              <a:gd name="connsiteY1" fmla="*/ 204485 h 907887"/>
              <a:gd name="connsiteX2" fmla="*/ 4635556 w 4635556"/>
              <a:gd name="connsiteY2" fmla="*/ 40562 h 907887"/>
              <a:gd name="connsiteX3" fmla="*/ 0 w 4635556"/>
              <a:gd name="connsiteY3" fmla="*/ 770437 h 907887"/>
              <a:gd name="connsiteX4" fmla="*/ 0 w 4635556"/>
              <a:gd name="connsiteY4" fmla="*/ 204485 h 907887"/>
              <a:gd name="connsiteX0" fmla="*/ 0 w 4635556"/>
              <a:gd name="connsiteY0" fmla="*/ 244333 h 947735"/>
              <a:gd name="connsiteX1" fmla="*/ 3787856 w 4635556"/>
              <a:gd name="connsiteY1" fmla="*/ 244333 h 947735"/>
              <a:gd name="connsiteX2" fmla="*/ 4635556 w 4635556"/>
              <a:gd name="connsiteY2" fmla="*/ 80410 h 947735"/>
              <a:gd name="connsiteX3" fmla="*/ 0 w 4635556"/>
              <a:gd name="connsiteY3" fmla="*/ 810285 h 947735"/>
              <a:gd name="connsiteX4" fmla="*/ 0 w 4635556"/>
              <a:gd name="connsiteY4" fmla="*/ 244333 h 947735"/>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14143 w 4649699"/>
              <a:gd name="connsiteY0" fmla="*/ 244333 h 1147548"/>
              <a:gd name="connsiteX1" fmla="*/ 418891 w 4649699"/>
              <a:gd name="connsiteY1" fmla="*/ 165867 h 1147548"/>
              <a:gd name="connsiteX2" fmla="*/ 3801999 w 4649699"/>
              <a:gd name="connsiteY2" fmla="*/ 244333 h 1147548"/>
              <a:gd name="connsiteX3" fmla="*/ 4649699 w 4649699"/>
              <a:gd name="connsiteY3" fmla="*/ 80410 h 1147548"/>
              <a:gd name="connsiteX4" fmla="*/ 55547 w 4649699"/>
              <a:gd name="connsiteY4" fmla="*/ 1147548 h 1147548"/>
              <a:gd name="connsiteX5" fmla="*/ 14143 w 4649699"/>
              <a:gd name="connsiteY5" fmla="*/ 244333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1248140 w 4953138"/>
              <a:gd name="connsiteY1" fmla="*/ 66285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373458 h 1347833"/>
              <a:gd name="connsiteX1" fmla="*/ 2597096 w 4594152"/>
              <a:gd name="connsiteY1" fmla="*/ 242179 h 1347833"/>
              <a:gd name="connsiteX2" fmla="*/ 3746452 w 4594152"/>
              <a:gd name="connsiteY2" fmla="*/ 444618 h 1347833"/>
              <a:gd name="connsiteX3" fmla="*/ 4594152 w 4594152"/>
              <a:gd name="connsiteY3" fmla="*/ 280695 h 1347833"/>
              <a:gd name="connsiteX4" fmla="*/ 0 w 4594152"/>
              <a:gd name="connsiteY4" fmla="*/ 1347833 h 1347833"/>
              <a:gd name="connsiteX5" fmla="*/ 1154967 w 4594152"/>
              <a:gd name="connsiteY5" fmla="*/ 373458 h 1347833"/>
              <a:gd name="connsiteX0" fmla="*/ 1154967 w 4594152"/>
              <a:gd name="connsiteY0" fmla="*/ 288395 h 1262770"/>
              <a:gd name="connsiteX1" fmla="*/ 2631728 w 4594152"/>
              <a:gd name="connsiteY1" fmla="*/ 500119 h 1262770"/>
              <a:gd name="connsiteX2" fmla="*/ 3746452 w 4594152"/>
              <a:gd name="connsiteY2" fmla="*/ 359555 h 1262770"/>
              <a:gd name="connsiteX3" fmla="*/ 4594152 w 4594152"/>
              <a:gd name="connsiteY3" fmla="*/ 195632 h 1262770"/>
              <a:gd name="connsiteX4" fmla="*/ 0 w 4594152"/>
              <a:gd name="connsiteY4" fmla="*/ 1262770 h 1262770"/>
              <a:gd name="connsiteX5" fmla="*/ 1154967 w 4594152"/>
              <a:gd name="connsiteY5" fmla="*/ 288395 h 1262770"/>
              <a:gd name="connsiteX0" fmla="*/ 1154967 w 4594152"/>
              <a:gd name="connsiteY0" fmla="*/ 317977 h 1292352"/>
              <a:gd name="connsiteX1" fmla="*/ 2618082 w 4594152"/>
              <a:gd name="connsiteY1" fmla="*/ 389997 h 1292352"/>
              <a:gd name="connsiteX2" fmla="*/ 3746452 w 4594152"/>
              <a:gd name="connsiteY2" fmla="*/ 389137 h 1292352"/>
              <a:gd name="connsiteX3" fmla="*/ 4594152 w 4594152"/>
              <a:gd name="connsiteY3" fmla="*/ 225214 h 1292352"/>
              <a:gd name="connsiteX4" fmla="*/ 0 w 4594152"/>
              <a:gd name="connsiteY4" fmla="*/ 1292352 h 1292352"/>
              <a:gd name="connsiteX5" fmla="*/ 1154967 w 4594152"/>
              <a:gd name="connsiteY5" fmla="*/ 317977 h 1292352"/>
              <a:gd name="connsiteX0" fmla="*/ 1141420 w 4594152"/>
              <a:gd name="connsiteY0" fmla="*/ 320676 h 1283573"/>
              <a:gd name="connsiteX1" fmla="*/ 2618082 w 4594152"/>
              <a:gd name="connsiteY1" fmla="*/ 381218 h 1283573"/>
              <a:gd name="connsiteX2" fmla="*/ 3746452 w 4594152"/>
              <a:gd name="connsiteY2" fmla="*/ 380358 h 1283573"/>
              <a:gd name="connsiteX3" fmla="*/ 4594152 w 4594152"/>
              <a:gd name="connsiteY3" fmla="*/ 216435 h 1283573"/>
              <a:gd name="connsiteX4" fmla="*/ 0 w 4594152"/>
              <a:gd name="connsiteY4" fmla="*/ 1283573 h 1283573"/>
              <a:gd name="connsiteX5" fmla="*/ 1141420 w 4594152"/>
              <a:gd name="connsiteY5" fmla="*/ 320676 h 1283573"/>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64657 h 1127554"/>
              <a:gd name="connsiteX1" fmla="*/ 2618082 w 4594152"/>
              <a:gd name="connsiteY1" fmla="*/ 225199 h 1127554"/>
              <a:gd name="connsiteX2" fmla="*/ 3351997 w 4594152"/>
              <a:gd name="connsiteY2" fmla="*/ 500372 h 1127554"/>
              <a:gd name="connsiteX3" fmla="*/ 4594152 w 4594152"/>
              <a:gd name="connsiteY3" fmla="*/ 60416 h 1127554"/>
              <a:gd name="connsiteX4" fmla="*/ 0 w 4594152"/>
              <a:gd name="connsiteY4" fmla="*/ 1127554 h 1127554"/>
              <a:gd name="connsiteX5" fmla="*/ 1141420 w 4594152"/>
              <a:gd name="connsiteY5" fmla="*/ 164657 h 1127554"/>
              <a:gd name="connsiteX0" fmla="*/ 1141420 w 4594152"/>
              <a:gd name="connsiteY0" fmla="*/ 173348 h 1136245"/>
              <a:gd name="connsiteX1" fmla="*/ 2618082 w 4594152"/>
              <a:gd name="connsiteY1" fmla="*/ 233890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38501 w 4594152"/>
              <a:gd name="connsiteY1" fmla="*/ 367855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80643 w 4594152"/>
              <a:gd name="connsiteY1" fmla="*/ 239062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55619 w 4594152"/>
              <a:gd name="connsiteY1" fmla="*/ 236993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346379 h 1309276"/>
              <a:gd name="connsiteX1" fmla="*/ 2655619 w 4594152"/>
              <a:gd name="connsiteY1" fmla="*/ 410024 h 1309276"/>
              <a:gd name="connsiteX2" fmla="*/ 4428709 w 4594152"/>
              <a:gd name="connsiteY2" fmla="*/ 0 h 1309276"/>
              <a:gd name="connsiteX3" fmla="*/ 4594152 w 4594152"/>
              <a:gd name="connsiteY3" fmla="*/ 242138 h 1309276"/>
              <a:gd name="connsiteX4" fmla="*/ 0 w 4594152"/>
              <a:gd name="connsiteY4" fmla="*/ 1309276 h 1309276"/>
              <a:gd name="connsiteX5" fmla="*/ 1141420 w 4594152"/>
              <a:gd name="connsiteY5" fmla="*/ 346379 h 1309276"/>
              <a:gd name="connsiteX0" fmla="*/ 1141420 w 4883436"/>
              <a:gd name="connsiteY0" fmla="*/ 365268 h 1328165"/>
              <a:gd name="connsiteX1" fmla="*/ 2655619 w 4883436"/>
              <a:gd name="connsiteY1" fmla="*/ 428913 h 1328165"/>
              <a:gd name="connsiteX2" fmla="*/ 4428709 w 4883436"/>
              <a:gd name="connsiteY2" fmla="*/ 18889 h 1328165"/>
              <a:gd name="connsiteX3" fmla="*/ 4411361 w 4883436"/>
              <a:gd name="connsiteY3" fmla="*/ 89225 h 1328165"/>
              <a:gd name="connsiteX4" fmla="*/ 4594152 w 4883436"/>
              <a:gd name="connsiteY4" fmla="*/ 261027 h 1328165"/>
              <a:gd name="connsiteX5" fmla="*/ 0 w 4883436"/>
              <a:gd name="connsiteY5" fmla="*/ 1328165 h 1328165"/>
              <a:gd name="connsiteX6" fmla="*/ 1141420 w 4883436"/>
              <a:gd name="connsiteY6" fmla="*/ 365268 h 1328165"/>
              <a:gd name="connsiteX0" fmla="*/ 1141420 w 4941962"/>
              <a:gd name="connsiteY0" fmla="*/ 368616 h 1331513"/>
              <a:gd name="connsiteX1" fmla="*/ 2655619 w 4941962"/>
              <a:gd name="connsiteY1" fmla="*/ 432261 h 1331513"/>
              <a:gd name="connsiteX2" fmla="*/ 4428709 w 4941962"/>
              <a:gd name="connsiteY2" fmla="*/ 22237 h 1331513"/>
              <a:gd name="connsiteX3" fmla="*/ 4650365 w 4941962"/>
              <a:gd name="connsiteY3" fmla="*/ 71940 h 1331513"/>
              <a:gd name="connsiteX4" fmla="*/ 4594152 w 4941962"/>
              <a:gd name="connsiteY4" fmla="*/ 264375 h 1331513"/>
              <a:gd name="connsiteX5" fmla="*/ 0 w 4941962"/>
              <a:gd name="connsiteY5" fmla="*/ 1331513 h 1331513"/>
              <a:gd name="connsiteX6" fmla="*/ 1141420 w 4941962"/>
              <a:gd name="connsiteY6" fmla="*/ 368616 h 1331513"/>
              <a:gd name="connsiteX0" fmla="*/ 1141420 w 4952229"/>
              <a:gd name="connsiteY0" fmla="*/ 353321 h 1316218"/>
              <a:gd name="connsiteX1" fmla="*/ 2655619 w 4952229"/>
              <a:gd name="connsiteY1" fmla="*/ 416966 h 1316218"/>
              <a:gd name="connsiteX2" fmla="*/ 4428709 w 4952229"/>
              <a:gd name="connsiteY2" fmla="*/ 6942 h 1316218"/>
              <a:gd name="connsiteX3" fmla="*/ 4594152 w 4952229"/>
              <a:gd name="connsiteY3" fmla="*/ 249080 h 1316218"/>
              <a:gd name="connsiteX4" fmla="*/ 0 w 4952229"/>
              <a:gd name="connsiteY4" fmla="*/ 1316218 h 1316218"/>
              <a:gd name="connsiteX5" fmla="*/ 1141420 w 4952229"/>
              <a:gd name="connsiteY5" fmla="*/ 353321 h 1316218"/>
              <a:gd name="connsiteX0" fmla="*/ 1141420 w 4958877"/>
              <a:gd name="connsiteY0" fmla="*/ 276198 h 1239095"/>
              <a:gd name="connsiteX1" fmla="*/ 2655619 w 4958877"/>
              <a:gd name="connsiteY1" fmla="*/ 339843 h 1239095"/>
              <a:gd name="connsiteX2" fmla="*/ 4451334 w 4958877"/>
              <a:gd name="connsiteY2" fmla="*/ 22570 h 1239095"/>
              <a:gd name="connsiteX3" fmla="*/ 4594152 w 4958877"/>
              <a:gd name="connsiteY3" fmla="*/ 171957 h 1239095"/>
              <a:gd name="connsiteX4" fmla="*/ 0 w 4958877"/>
              <a:gd name="connsiteY4" fmla="*/ 1239095 h 1239095"/>
              <a:gd name="connsiteX5" fmla="*/ 1141420 w 4958877"/>
              <a:gd name="connsiteY5" fmla="*/ 276198 h 1239095"/>
              <a:gd name="connsiteX0" fmla="*/ 1141420 w 4917260"/>
              <a:gd name="connsiteY0" fmla="*/ 253628 h 1216525"/>
              <a:gd name="connsiteX1" fmla="*/ 2655619 w 4917260"/>
              <a:gd name="connsiteY1" fmla="*/ 317273 h 1216525"/>
              <a:gd name="connsiteX2" fmla="*/ 4451334 w 4917260"/>
              <a:gd name="connsiteY2" fmla="*/ 0 h 1216525"/>
              <a:gd name="connsiteX3" fmla="*/ 4594152 w 4917260"/>
              <a:gd name="connsiteY3" fmla="*/ 149387 h 1216525"/>
              <a:gd name="connsiteX4" fmla="*/ 0 w 4917260"/>
              <a:gd name="connsiteY4" fmla="*/ 1216525 h 1216525"/>
              <a:gd name="connsiteX5" fmla="*/ 1141420 w 4917260"/>
              <a:gd name="connsiteY5" fmla="*/ 253628 h 1216525"/>
              <a:gd name="connsiteX0" fmla="*/ 1141420 w 4594152"/>
              <a:gd name="connsiteY0" fmla="*/ 253628 h 1216525"/>
              <a:gd name="connsiteX1" fmla="*/ 2655619 w 4594152"/>
              <a:gd name="connsiteY1" fmla="*/ 317273 h 1216525"/>
              <a:gd name="connsiteX2" fmla="*/ 4451334 w 4594152"/>
              <a:gd name="connsiteY2" fmla="*/ 0 h 1216525"/>
              <a:gd name="connsiteX3" fmla="*/ 4594152 w 4594152"/>
              <a:gd name="connsiteY3" fmla="*/ 149387 h 1216525"/>
              <a:gd name="connsiteX4" fmla="*/ 0 w 4594152"/>
              <a:gd name="connsiteY4" fmla="*/ 1216525 h 1216525"/>
              <a:gd name="connsiteX5" fmla="*/ 1141420 w 4594152"/>
              <a:gd name="connsiteY5" fmla="*/ 253628 h 1216525"/>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73686 h 1236583"/>
              <a:gd name="connsiteX1" fmla="*/ 2655619 w 4594566"/>
              <a:gd name="connsiteY1" fmla="*/ 337331 h 1236583"/>
              <a:gd name="connsiteX2" fmla="*/ 4452993 w 4594566"/>
              <a:gd name="connsiteY2" fmla="*/ 0 h 1236583"/>
              <a:gd name="connsiteX3" fmla="*/ 4594566 w 4594566"/>
              <a:gd name="connsiteY3" fmla="*/ 164430 h 1236583"/>
              <a:gd name="connsiteX4" fmla="*/ 0 w 4594566"/>
              <a:gd name="connsiteY4" fmla="*/ 1236583 h 1236583"/>
              <a:gd name="connsiteX5" fmla="*/ 1141420 w 4594566"/>
              <a:gd name="connsiteY5" fmla="*/ 273686 h 1236583"/>
              <a:gd name="connsiteX0" fmla="*/ 1141420 w 4594566"/>
              <a:gd name="connsiteY0" fmla="*/ 266786 h 1229683"/>
              <a:gd name="connsiteX1" fmla="*/ 2655619 w 4594566"/>
              <a:gd name="connsiteY1" fmla="*/ 330431 h 1229683"/>
              <a:gd name="connsiteX2" fmla="*/ 4444849 w 4594566"/>
              <a:gd name="connsiteY2" fmla="*/ 0 h 1229683"/>
              <a:gd name="connsiteX3" fmla="*/ 4594566 w 4594566"/>
              <a:gd name="connsiteY3" fmla="*/ 157530 h 1229683"/>
              <a:gd name="connsiteX4" fmla="*/ 0 w 4594566"/>
              <a:gd name="connsiteY4" fmla="*/ 1229683 h 1229683"/>
              <a:gd name="connsiteX5" fmla="*/ 1141420 w 4594566"/>
              <a:gd name="connsiteY5" fmla="*/ 266786 h 1229683"/>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44108 h 1207005"/>
              <a:gd name="connsiteX1" fmla="*/ 2655619 w 4576094"/>
              <a:gd name="connsiteY1" fmla="*/ 307753 h 1207005"/>
              <a:gd name="connsiteX2" fmla="*/ 4454081 w 4576094"/>
              <a:gd name="connsiteY2" fmla="*/ 0 h 1207005"/>
              <a:gd name="connsiteX3" fmla="*/ 4576094 w 4576094"/>
              <a:gd name="connsiteY3" fmla="*/ 113050 h 1207005"/>
              <a:gd name="connsiteX4" fmla="*/ 0 w 4576094"/>
              <a:gd name="connsiteY4" fmla="*/ 1207005 h 1207005"/>
              <a:gd name="connsiteX5" fmla="*/ 1141420 w 4576094"/>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099161 w 4570789"/>
              <a:gd name="connsiteY0" fmla="*/ 248016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099161 w 4570789"/>
              <a:gd name="connsiteY5" fmla="*/ 248016 h 1207005"/>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0232"/>
              <a:gd name="connsiteY0" fmla="*/ 248016 h 1204980"/>
              <a:gd name="connsiteX1" fmla="*/ 4478582 w 4590232"/>
              <a:gd name="connsiteY1" fmla="*/ 0 h 1204980"/>
              <a:gd name="connsiteX2" fmla="*/ 4590232 w 4590232"/>
              <a:gd name="connsiteY2" fmla="*/ 125864 h 1204980"/>
              <a:gd name="connsiteX3" fmla="*/ 0 w 4590232"/>
              <a:gd name="connsiteY3" fmla="*/ 1204980 h 1204980"/>
              <a:gd name="connsiteX4" fmla="*/ 1123662 w 4590232"/>
              <a:gd name="connsiteY4" fmla="*/ 248016 h 120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232" h="1204980">
                <a:moveTo>
                  <a:pt x="1123662" y="248016"/>
                </a:moveTo>
                <a:cubicBezTo>
                  <a:pt x="2358656" y="213148"/>
                  <a:pt x="3754023" y="647999"/>
                  <a:pt x="4478582" y="0"/>
                </a:cubicBezTo>
                <a:cubicBezTo>
                  <a:pt x="4728122" y="281494"/>
                  <a:pt x="4384810" y="-99670"/>
                  <a:pt x="4590232" y="125864"/>
                </a:cubicBezTo>
                <a:cubicBezTo>
                  <a:pt x="3768549" y="1796416"/>
                  <a:pt x="1303206" y="432259"/>
                  <a:pt x="0" y="1204980"/>
                </a:cubicBezTo>
                <a:lnTo>
                  <a:pt x="1123662" y="2480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4845818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vå delar utan vå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A3649F-4B68-49F7-93C8-3B4CDBEE24A3}"/>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37F9B2F3-2CA5-4F7A-ACAE-88247012DE5E}"/>
              </a:ext>
            </a:extLst>
          </p:cNvPr>
          <p:cNvSpPr>
            <a:spLocks noGrp="1"/>
          </p:cNvSpPr>
          <p:nvPr>
            <p:ph sz="half" idx="1"/>
          </p:nvPr>
        </p:nvSpPr>
        <p:spPr>
          <a:xfrm>
            <a:off x="976544" y="2219417"/>
            <a:ext cx="5043256" cy="395754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innehåll 3">
            <a:extLst>
              <a:ext uri="{FF2B5EF4-FFF2-40B4-BE49-F238E27FC236}">
                <a16:creationId xmlns:a16="http://schemas.microsoft.com/office/drawing/2014/main" id="{31596096-8586-4134-A50C-CD8DE21DAD93}"/>
              </a:ext>
            </a:extLst>
          </p:cNvPr>
          <p:cNvSpPr>
            <a:spLocks noGrp="1"/>
          </p:cNvSpPr>
          <p:nvPr>
            <p:ph sz="half" idx="2"/>
          </p:nvPr>
        </p:nvSpPr>
        <p:spPr>
          <a:xfrm>
            <a:off x="6172200" y="2219417"/>
            <a:ext cx="5181600" cy="395754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E91CC962-8680-4FB9-B2C7-307A76B7E6EC}"/>
              </a:ext>
            </a:extLst>
          </p:cNvPr>
          <p:cNvSpPr>
            <a:spLocks noGrp="1"/>
          </p:cNvSpPr>
          <p:nvPr>
            <p:ph type="dt" sz="half" idx="10"/>
          </p:nvPr>
        </p:nvSpPr>
        <p:spPr/>
        <p:txBody>
          <a:bodyPr/>
          <a:lstStyle/>
          <a:p>
            <a:fld id="{C8F3B1B8-7661-44B1-9B3C-99F897C28A07}" type="datetimeFigureOut">
              <a:rPr lang="en-SE" smtClean="0"/>
              <a:t>01/23/2024</a:t>
            </a:fld>
            <a:endParaRPr lang="en-SE"/>
          </a:p>
        </p:txBody>
      </p:sp>
      <p:sp>
        <p:nvSpPr>
          <p:cNvPr id="6" name="Platshållare för sidfot 5">
            <a:extLst>
              <a:ext uri="{FF2B5EF4-FFF2-40B4-BE49-F238E27FC236}">
                <a16:creationId xmlns:a16="http://schemas.microsoft.com/office/drawing/2014/main" id="{C352CFFC-74A0-40BE-9943-CBFB776EC60A}"/>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00A3A8E2-189A-4776-9F8C-E517C2D1B4DB}"/>
              </a:ext>
            </a:extLst>
          </p:cNvPr>
          <p:cNvSpPr>
            <a:spLocks noGrp="1"/>
          </p:cNvSpPr>
          <p:nvPr>
            <p:ph type="sldNum" sz="quarter" idx="12"/>
          </p:nvPr>
        </p:nvSpPr>
        <p:spPr/>
        <p:txBody>
          <a:bodyPr/>
          <a:lstStyle/>
          <a:p>
            <a:fld id="{06A27B9A-A3F5-49AC-812A-48CF3A1D9232}" type="slidenum">
              <a:rPr lang="en-SE" smtClean="0"/>
              <a:t>‹#›</a:t>
            </a:fld>
            <a:endParaRPr lang="en-SE"/>
          </a:p>
        </p:txBody>
      </p:sp>
    </p:spTree>
    <p:extLst>
      <p:ext uri="{BB962C8B-B14F-4D97-AF65-F5344CB8AC3E}">
        <p14:creationId xmlns:p14="http://schemas.microsoft.com/office/powerpoint/2010/main" val="1482430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DCAA2BC4-5E2A-4C69-BD2A-D050FE50B649}"/>
              </a:ext>
            </a:extLst>
          </p:cNvPr>
          <p:cNvSpPr>
            <a:spLocks noGrp="1"/>
          </p:cNvSpPr>
          <p:nvPr>
            <p:ph type="pic" sz="quarter" idx="13" hasCustomPrompt="1"/>
          </p:nvPr>
        </p:nvSpPr>
        <p:spPr>
          <a:xfrm>
            <a:off x="7777163" y="647999"/>
            <a:ext cx="3576637" cy="5229017"/>
          </a:xfrm>
        </p:spPr>
        <p:txBody>
          <a:bodyPr/>
          <a:lstStyle>
            <a:lvl1pPr marL="0" indent="0">
              <a:buNone/>
              <a:defRPr sz="1400"/>
            </a:lvl1pPr>
          </a:lstStyle>
          <a:p>
            <a:r>
              <a:rPr lang="sv-SE"/>
              <a:t>Klicka på ikonen för att infoga en bild. Tänk på att bara använda bilder som du har rättighet att använda.</a:t>
            </a:r>
            <a:endParaRPr lang="en-SE"/>
          </a:p>
        </p:txBody>
      </p:sp>
      <p:sp>
        <p:nvSpPr>
          <p:cNvPr id="2" name="Rubrik 1">
            <a:extLst>
              <a:ext uri="{FF2B5EF4-FFF2-40B4-BE49-F238E27FC236}">
                <a16:creationId xmlns:a16="http://schemas.microsoft.com/office/drawing/2014/main" id="{DCA3649F-4B68-49F7-93C8-3B4CDBEE24A3}"/>
              </a:ext>
            </a:extLst>
          </p:cNvPr>
          <p:cNvSpPr>
            <a:spLocks noGrp="1"/>
          </p:cNvSpPr>
          <p:nvPr>
            <p:ph type="title"/>
          </p:nvPr>
        </p:nvSpPr>
        <p:spPr>
          <a:xfrm>
            <a:off x="976544" y="648000"/>
            <a:ext cx="6409677" cy="1343623"/>
          </a:xfrm>
        </p:spPr>
        <p:txBody>
          <a:body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37F9B2F3-2CA5-4F7A-ACAE-88247012DE5E}"/>
              </a:ext>
            </a:extLst>
          </p:cNvPr>
          <p:cNvSpPr>
            <a:spLocks noGrp="1"/>
          </p:cNvSpPr>
          <p:nvPr>
            <p:ph sz="half" idx="1"/>
          </p:nvPr>
        </p:nvSpPr>
        <p:spPr>
          <a:xfrm>
            <a:off x="976543" y="2219418"/>
            <a:ext cx="6409677" cy="39575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E91CC962-8680-4FB9-B2C7-307A76B7E6EC}"/>
              </a:ext>
            </a:extLst>
          </p:cNvPr>
          <p:cNvSpPr>
            <a:spLocks noGrp="1"/>
          </p:cNvSpPr>
          <p:nvPr>
            <p:ph type="dt" sz="half" idx="10"/>
          </p:nvPr>
        </p:nvSpPr>
        <p:spPr/>
        <p:txBody>
          <a:bodyPr/>
          <a:lstStyle/>
          <a:p>
            <a:fld id="{C8F3B1B8-7661-44B1-9B3C-99F897C28A07}" type="datetimeFigureOut">
              <a:rPr lang="en-SE" smtClean="0"/>
              <a:t>01/23/2024</a:t>
            </a:fld>
            <a:endParaRPr lang="en-SE"/>
          </a:p>
        </p:txBody>
      </p:sp>
      <p:sp>
        <p:nvSpPr>
          <p:cNvPr id="6" name="Platshållare för sidfot 5">
            <a:extLst>
              <a:ext uri="{FF2B5EF4-FFF2-40B4-BE49-F238E27FC236}">
                <a16:creationId xmlns:a16="http://schemas.microsoft.com/office/drawing/2014/main" id="{C352CFFC-74A0-40BE-9943-CBFB776EC60A}"/>
              </a:ext>
            </a:extLst>
          </p:cNvPr>
          <p:cNvSpPr>
            <a:spLocks noGrp="1"/>
          </p:cNvSpPr>
          <p:nvPr>
            <p:ph type="ftr" sz="quarter" idx="11"/>
          </p:nvPr>
        </p:nvSpPr>
        <p:spPr>
          <a:xfrm>
            <a:off x="3872273" y="6320838"/>
            <a:ext cx="3513948" cy="365125"/>
          </a:xfrm>
        </p:spPr>
        <p:txBody>
          <a:bodyPr/>
          <a:lstStyle/>
          <a:p>
            <a:endParaRPr lang="en-SE"/>
          </a:p>
        </p:txBody>
      </p:sp>
      <p:sp>
        <p:nvSpPr>
          <p:cNvPr id="7" name="Platshållare för bildnummer 6">
            <a:extLst>
              <a:ext uri="{FF2B5EF4-FFF2-40B4-BE49-F238E27FC236}">
                <a16:creationId xmlns:a16="http://schemas.microsoft.com/office/drawing/2014/main" id="{00A3A8E2-189A-4776-9F8C-E517C2D1B4DB}"/>
              </a:ext>
            </a:extLst>
          </p:cNvPr>
          <p:cNvSpPr>
            <a:spLocks noGrp="1"/>
          </p:cNvSpPr>
          <p:nvPr>
            <p:ph type="sldNum" sz="quarter" idx="12"/>
          </p:nvPr>
        </p:nvSpPr>
        <p:spPr/>
        <p:txBody>
          <a:bodyPr/>
          <a:lstStyle/>
          <a:p>
            <a:fld id="{06A27B9A-A3F5-49AC-812A-48CF3A1D9232}" type="slidenum">
              <a:rPr lang="en-SE" smtClean="0"/>
              <a:t>‹#›</a:t>
            </a:fld>
            <a:endParaRPr lang="en-SE"/>
          </a:p>
        </p:txBody>
      </p:sp>
      <p:sp>
        <p:nvSpPr>
          <p:cNvPr id="12" name="Platshållare för text 11">
            <a:extLst>
              <a:ext uri="{FF2B5EF4-FFF2-40B4-BE49-F238E27FC236}">
                <a16:creationId xmlns:a16="http://schemas.microsoft.com/office/drawing/2014/main" id="{174FB355-BDA0-4F33-BF2D-A8F6DAAB8905}"/>
              </a:ext>
            </a:extLst>
          </p:cNvPr>
          <p:cNvSpPr>
            <a:spLocks noGrp="1"/>
          </p:cNvSpPr>
          <p:nvPr>
            <p:ph type="body" sz="quarter" idx="14" hasCustomPrompt="1"/>
          </p:nvPr>
        </p:nvSpPr>
        <p:spPr>
          <a:xfrm>
            <a:off x="7777162" y="5911850"/>
            <a:ext cx="3576637" cy="265113"/>
          </a:xfrm>
        </p:spPr>
        <p:txBody>
          <a:bodyPr/>
          <a:lstStyle>
            <a:lvl1pPr marL="0" indent="0">
              <a:buNone/>
              <a:defRPr sz="1200"/>
            </a:lvl1pPr>
          </a:lstStyle>
          <a:p>
            <a:pPr lvl="0"/>
            <a:r>
              <a:rPr lang="sv-SE"/>
              <a:t>Klicka och ange bildtext</a:t>
            </a:r>
            <a:endParaRPr lang="en-SE"/>
          </a:p>
        </p:txBody>
      </p:sp>
    </p:spTree>
    <p:extLst>
      <p:ext uri="{BB962C8B-B14F-4D97-AF65-F5344CB8AC3E}">
        <p14:creationId xmlns:p14="http://schemas.microsoft.com/office/powerpoint/2010/main" val="35568264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DCAA2BC4-5E2A-4C69-BD2A-D050FE50B649}"/>
              </a:ext>
            </a:extLst>
          </p:cNvPr>
          <p:cNvSpPr>
            <a:spLocks noGrp="1"/>
          </p:cNvSpPr>
          <p:nvPr>
            <p:ph type="pic" sz="quarter" idx="13" hasCustomPrompt="1"/>
          </p:nvPr>
        </p:nvSpPr>
        <p:spPr>
          <a:xfrm>
            <a:off x="971791" y="2219417"/>
            <a:ext cx="3576637" cy="3657599"/>
          </a:xfrm>
        </p:spPr>
        <p:txBody>
          <a:bodyPr/>
          <a:lstStyle>
            <a:lvl1pPr marL="0" indent="0">
              <a:buNone/>
              <a:defRPr sz="1400"/>
            </a:lvl1pPr>
          </a:lstStyle>
          <a:p>
            <a:r>
              <a:rPr lang="sv-SE"/>
              <a:t>Klicka på ikonen för att infoga en bild. Tänk på att bara använda bilder som du har rättighet att använda.</a:t>
            </a:r>
            <a:endParaRPr lang="en-SE"/>
          </a:p>
        </p:txBody>
      </p:sp>
      <p:sp>
        <p:nvSpPr>
          <p:cNvPr id="2" name="Rubrik 1">
            <a:extLst>
              <a:ext uri="{FF2B5EF4-FFF2-40B4-BE49-F238E27FC236}">
                <a16:creationId xmlns:a16="http://schemas.microsoft.com/office/drawing/2014/main" id="{DCA3649F-4B68-49F7-93C8-3B4CDBEE24A3}"/>
              </a:ext>
            </a:extLst>
          </p:cNvPr>
          <p:cNvSpPr>
            <a:spLocks noGrp="1"/>
          </p:cNvSpPr>
          <p:nvPr>
            <p:ph type="title"/>
          </p:nvPr>
        </p:nvSpPr>
        <p:spPr>
          <a:xfrm>
            <a:off x="976544" y="648000"/>
            <a:ext cx="10390940" cy="1343623"/>
          </a:xfrm>
        </p:spPr>
        <p:txBody>
          <a:body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37F9B2F3-2CA5-4F7A-ACAE-88247012DE5E}"/>
              </a:ext>
            </a:extLst>
          </p:cNvPr>
          <p:cNvSpPr>
            <a:spLocks noGrp="1"/>
          </p:cNvSpPr>
          <p:nvPr>
            <p:ph sz="half" idx="1"/>
          </p:nvPr>
        </p:nvSpPr>
        <p:spPr>
          <a:xfrm>
            <a:off x="4957807" y="2219417"/>
            <a:ext cx="6409677" cy="395754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E91CC962-8680-4FB9-B2C7-307A76B7E6EC}"/>
              </a:ext>
            </a:extLst>
          </p:cNvPr>
          <p:cNvSpPr>
            <a:spLocks noGrp="1"/>
          </p:cNvSpPr>
          <p:nvPr>
            <p:ph type="dt" sz="half" idx="10"/>
          </p:nvPr>
        </p:nvSpPr>
        <p:spPr/>
        <p:txBody>
          <a:bodyPr/>
          <a:lstStyle/>
          <a:p>
            <a:fld id="{C8F3B1B8-7661-44B1-9B3C-99F897C28A07}" type="datetimeFigureOut">
              <a:rPr lang="en-SE" smtClean="0"/>
              <a:t>01/23/2024</a:t>
            </a:fld>
            <a:endParaRPr lang="en-SE"/>
          </a:p>
        </p:txBody>
      </p:sp>
      <p:sp>
        <p:nvSpPr>
          <p:cNvPr id="6" name="Platshållare för sidfot 5">
            <a:extLst>
              <a:ext uri="{FF2B5EF4-FFF2-40B4-BE49-F238E27FC236}">
                <a16:creationId xmlns:a16="http://schemas.microsoft.com/office/drawing/2014/main" id="{C352CFFC-74A0-40BE-9943-CBFB776EC60A}"/>
              </a:ext>
            </a:extLst>
          </p:cNvPr>
          <p:cNvSpPr>
            <a:spLocks noGrp="1"/>
          </p:cNvSpPr>
          <p:nvPr>
            <p:ph type="ftr" sz="quarter" idx="11"/>
          </p:nvPr>
        </p:nvSpPr>
        <p:spPr>
          <a:xfrm>
            <a:off x="3872273" y="6320838"/>
            <a:ext cx="3513948" cy="365125"/>
          </a:xfrm>
        </p:spPr>
        <p:txBody>
          <a:bodyPr/>
          <a:lstStyle/>
          <a:p>
            <a:endParaRPr lang="en-SE"/>
          </a:p>
        </p:txBody>
      </p:sp>
      <p:sp>
        <p:nvSpPr>
          <p:cNvPr id="7" name="Platshållare för bildnummer 6">
            <a:extLst>
              <a:ext uri="{FF2B5EF4-FFF2-40B4-BE49-F238E27FC236}">
                <a16:creationId xmlns:a16="http://schemas.microsoft.com/office/drawing/2014/main" id="{00A3A8E2-189A-4776-9F8C-E517C2D1B4DB}"/>
              </a:ext>
            </a:extLst>
          </p:cNvPr>
          <p:cNvSpPr>
            <a:spLocks noGrp="1"/>
          </p:cNvSpPr>
          <p:nvPr>
            <p:ph type="sldNum" sz="quarter" idx="12"/>
          </p:nvPr>
        </p:nvSpPr>
        <p:spPr/>
        <p:txBody>
          <a:bodyPr/>
          <a:lstStyle/>
          <a:p>
            <a:fld id="{06A27B9A-A3F5-49AC-812A-48CF3A1D9232}" type="slidenum">
              <a:rPr lang="en-SE" smtClean="0"/>
              <a:t>‹#›</a:t>
            </a:fld>
            <a:endParaRPr lang="en-SE"/>
          </a:p>
        </p:txBody>
      </p:sp>
      <p:sp>
        <p:nvSpPr>
          <p:cNvPr id="12" name="Platshållare för text 11">
            <a:extLst>
              <a:ext uri="{FF2B5EF4-FFF2-40B4-BE49-F238E27FC236}">
                <a16:creationId xmlns:a16="http://schemas.microsoft.com/office/drawing/2014/main" id="{174FB355-BDA0-4F33-BF2D-A8F6DAAB8905}"/>
              </a:ext>
            </a:extLst>
          </p:cNvPr>
          <p:cNvSpPr>
            <a:spLocks noGrp="1"/>
          </p:cNvSpPr>
          <p:nvPr>
            <p:ph type="body" sz="quarter" idx="14" hasCustomPrompt="1"/>
          </p:nvPr>
        </p:nvSpPr>
        <p:spPr>
          <a:xfrm>
            <a:off x="971790" y="5911850"/>
            <a:ext cx="3576637" cy="265113"/>
          </a:xfrm>
        </p:spPr>
        <p:txBody>
          <a:bodyPr/>
          <a:lstStyle>
            <a:lvl1pPr marL="0" indent="0">
              <a:buNone/>
              <a:defRPr sz="1200"/>
            </a:lvl1pPr>
          </a:lstStyle>
          <a:p>
            <a:pPr lvl="0"/>
            <a:r>
              <a:rPr lang="sv-SE"/>
              <a:t>Klicka och ange bildtext</a:t>
            </a:r>
            <a:endParaRPr lang="en-SE"/>
          </a:p>
        </p:txBody>
      </p:sp>
    </p:spTree>
    <p:extLst>
      <p:ext uri="{BB962C8B-B14F-4D97-AF65-F5344CB8AC3E}">
        <p14:creationId xmlns:p14="http://schemas.microsoft.com/office/powerpoint/2010/main" val="38843775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74"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33D6B4-FD41-4E20-A67A-8E5B29CB21A5}"/>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86B3A78B-D742-439C-B878-61E99B8D4F87}"/>
              </a:ext>
            </a:extLst>
          </p:cNvPr>
          <p:cNvSpPr>
            <a:spLocks noGrp="1"/>
          </p:cNvSpPr>
          <p:nvPr>
            <p:ph type="dt" sz="half" idx="10"/>
          </p:nvPr>
        </p:nvSpPr>
        <p:spPr/>
        <p:txBody>
          <a:bodyPr/>
          <a:lstStyle/>
          <a:p>
            <a:fld id="{C8F3B1B8-7661-44B1-9B3C-99F897C28A07}" type="datetimeFigureOut">
              <a:rPr lang="en-SE" smtClean="0"/>
              <a:t>01/23/2024</a:t>
            </a:fld>
            <a:endParaRPr lang="en-SE"/>
          </a:p>
        </p:txBody>
      </p:sp>
      <p:sp>
        <p:nvSpPr>
          <p:cNvPr id="4" name="Platshållare för sidfot 3">
            <a:extLst>
              <a:ext uri="{FF2B5EF4-FFF2-40B4-BE49-F238E27FC236}">
                <a16:creationId xmlns:a16="http://schemas.microsoft.com/office/drawing/2014/main" id="{40023050-EC98-4CF0-B892-1ABABA0B4187}"/>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C4A687EE-1B86-4A38-AB73-A794FE43BB88}"/>
              </a:ext>
            </a:extLst>
          </p:cNvPr>
          <p:cNvSpPr>
            <a:spLocks noGrp="1"/>
          </p:cNvSpPr>
          <p:nvPr>
            <p:ph type="sldNum" sz="quarter" idx="12"/>
          </p:nvPr>
        </p:nvSpPr>
        <p:spPr/>
        <p:txBody>
          <a:bodyPr/>
          <a:lstStyle/>
          <a:p>
            <a:fld id="{06A27B9A-A3F5-49AC-812A-48CF3A1D9232}" type="slidenum">
              <a:rPr lang="en-SE" smtClean="0"/>
              <a:t>‹#›</a:t>
            </a:fld>
            <a:endParaRPr lang="en-SE"/>
          </a:p>
        </p:txBody>
      </p:sp>
      <p:sp>
        <p:nvSpPr>
          <p:cNvPr id="6" name="Våg 8">
            <a:extLst>
              <a:ext uri="{FF2B5EF4-FFF2-40B4-BE49-F238E27FC236}">
                <a16:creationId xmlns:a16="http://schemas.microsoft.com/office/drawing/2014/main" id="{FA8438B6-D0D5-49D9-9989-BC9C979ECD40}"/>
              </a:ext>
            </a:extLst>
          </p:cNvPr>
          <p:cNvSpPr/>
          <p:nvPr userDrawn="1"/>
        </p:nvSpPr>
        <p:spPr>
          <a:xfrm rot="19183567" flipV="1">
            <a:off x="7840675" y="5236183"/>
            <a:ext cx="4590232" cy="1204980"/>
          </a:xfrm>
          <a:custGeom>
            <a:avLst/>
            <a:gdLst>
              <a:gd name="connsiteX0" fmla="*/ 0 w 3787856"/>
              <a:gd name="connsiteY0" fmla="*/ 94325 h 754602"/>
              <a:gd name="connsiteX1" fmla="*/ 3787856 w 3787856"/>
              <a:gd name="connsiteY1" fmla="*/ 94325 h 754602"/>
              <a:gd name="connsiteX2" fmla="*/ 3787856 w 3787856"/>
              <a:gd name="connsiteY2" fmla="*/ 660277 h 754602"/>
              <a:gd name="connsiteX3" fmla="*/ 0 w 3787856"/>
              <a:gd name="connsiteY3" fmla="*/ 660277 h 754602"/>
              <a:gd name="connsiteX4" fmla="*/ 0 w 3787856"/>
              <a:gd name="connsiteY4" fmla="*/ 94325 h 754602"/>
              <a:gd name="connsiteX0" fmla="*/ 0 w 4285510"/>
              <a:gd name="connsiteY0" fmla="*/ 90765 h 656717"/>
              <a:gd name="connsiteX1" fmla="*/ 3787856 w 4285510"/>
              <a:gd name="connsiteY1" fmla="*/ 90765 h 656717"/>
              <a:gd name="connsiteX2" fmla="*/ 4285510 w 4285510"/>
              <a:gd name="connsiteY2" fmla="*/ 351422 h 656717"/>
              <a:gd name="connsiteX3" fmla="*/ 0 w 4285510"/>
              <a:gd name="connsiteY3" fmla="*/ 656717 h 656717"/>
              <a:gd name="connsiteX4" fmla="*/ 0 w 4285510"/>
              <a:gd name="connsiteY4" fmla="*/ 90765 h 656717"/>
              <a:gd name="connsiteX0" fmla="*/ 0 w 4285510"/>
              <a:gd name="connsiteY0" fmla="*/ 90765 h 816744"/>
              <a:gd name="connsiteX1" fmla="*/ 3787856 w 4285510"/>
              <a:gd name="connsiteY1" fmla="*/ 90765 h 816744"/>
              <a:gd name="connsiteX2" fmla="*/ 4285510 w 4285510"/>
              <a:gd name="connsiteY2" fmla="*/ 351422 h 816744"/>
              <a:gd name="connsiteX3" fmla="*/ 0 w 4285510"/>
              <a:gd name="connsiteY3" fmla="*/ 656717 h 816744"/>
              <a:gd name="connsiteX4" fmla="*/ 0 w 4285510"/>
              <a:gd name="connsiteY4" fmla="*/ 90765 h 816744"/>
              <a:gd name="connsiteX0" fmla="*/ 0 w 4635556"/>
              <a:gd name="connsiteY0" fmla="*/ 204485 h 770437"/>
              <a:gd name="connsiteX1" fmla="*/ 3787856 w 4635556"/>
              <a:gd name="connsiteY1" fmla="*/ 204485 h 770437"/>
              <a:gd name="connsiteX2" fmla="*/ 4635556 w 4635556"/>
              <a:gd name="connsiteY2" fmla="*/ 40562 h 770437"/>
              <a:gd name="connsiteX3" fmla="*/ 0 w 4635556"/>
              <a:gd name="connsiteY3" fmla="*/ 770437 h 770437"/>
              <a:gd name="connsiteX4" fmla="*/ 0 w 4635556"/>
              <a:gd name="connsiteY4" fmla="*/ 204485 h 770437"/>
              <a:gd name="connsiteX0" fmla="*/ 0 w 4635556"/>
              <a:gd name="connsiteY0" fmla="*/ 204485 h 907887"/>
              <a:gd name="connsiteX1" fmla="*/ 3787856 w 4635556"/>
              <a:gd name="connsiteY1" fmla="*/ 204485 h 907887"/>
              <a:gd name="connsiteX2" fmla="*/ 4635556 w 4635556"/>
              <a:gd name="connsiteY2" fmla="*/ 40562 h 907887"/>
              <a:gd name="connsiteX3" fmla="*/ 0 w 4635556"/>
              <a:gd name="connsiteY3" fmla="*/ 770437 h 907887"/>
              <a:gd name="connsiteX4" fmla="*/ 0 w 4635556"/>
              <a:gd name="connsiteY4" fmla="*/ 204485 h 907887"/>
              <a:gd name="connsiteX0" fmla="*/ 0 w 4635556"/>
              <a:gd name="connsiteY0" fmla="*/ 244333 h 947735"/>
              <a:gd name="connsiteX1" fmla="*/ 3787856 w 4635556"/>
              <a:gd name="connsiteY1" fmla="*/ 244333 h 947735"/>
              <a:gd name="connsiteX2" fmla="*/ 4635556 w 4635556"/>
              <a:gd name="connsiteY2" fmla="*/ 80410 h 947735"/>
              <a:gd name="connsiteX3" fmla="*/ 0 w 4635556"/>
              <a:gd name="connsiteY3" fmla="*/ 810285 h 947735"/>
              <a:gd name="connsiteX4" fmla="*/ 0 w 4635556"/>
              <a:gd name="connsiteY4" fmla="*/ 244333 h 947735"/>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14143 w 4649699"/>
              <a:gd name="connsiteY0" fmla="*/ 244333 h 1147548"/>
              <a:gd name="connsiteX1" fmla="*/ 418891 w 4649699"/>
              <a:gd name="connsiteY1" fmla="*/ 165867 h 1147548"/>
              <a:gd name="connsiteX2" fmla="*/ 3801999 w 4649699"/>
              <a:gd name="connsiteY2" fmla="*/ 244333 h 1147548"/>
              <a:gd name="connsiteX3" fmla="*/ 4649699 w 4649699"/>
              <a:gd name="connsiteY3" fmla="*/ 80410 h 1147548"/>
              <a:gd name="connsiteX4" fmla="*/ 55547 w 4649699"/>
              <a:gd name="connsiteY4" fmla="*/ 1147548 h 1147548"/>
              <a:gd name="connsiteX5" fmla="*/ 14143 w 4649699"/>
              <a:gd name="connsiteY5" fmla="*/ 244333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1248140 w 4953138"/>
              <a:gd name="connsiteY1" fmla="*/ 66285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373458 h 1347833"/>
              <a:gd name="connsiteX1" fmla="*/ 2597096 w 4594152"/>
              <a:gd name="connsiteY1" fmla="*/ 242179 h 1347833"/>
              <a:gd name="connsiteX2" fmla="*/ 3746452 w 4594152"/>
              <a:gd name="connsiteY2" fmla="*/ 444618 h 1347833"/>
              <a:gd name="connsiteX3" fmla="*/ 4594152 w 4594152"/>
              <a:gd name="connsiteY3" fmla="*/ 280695 h 1347833"/>
              <a:gd name="connsiteX4" fmla="*/ 0 w 4594152"/>
              <a:gd name="connsiteY4" fmla="*/ 1347833 h 1347833"/>
              <a:gd name="connsiteX5" fmla="*/ 1154967 w 4594152"/>
              <a:gd name="connsiteY5" fmla="*/ 373458 h 1347833"/>
              <a:gd name="connsiteX0" fmla="*/ 1154967 w 4594152"/>
              <a:gd name="connsiteY0" fmla="*/ 288395 h 1262770"/>
              <a:gd name="connsiteX1" fmla="*/ 2631728 w 4594152"/>
              <a:gd name="connsiteY1" fmla="*/ 500119 h 1262770"/>
              <a:gd name="connsiteX2" fmla="*/ 3746452 w 4594152"/>
              <a:gd name="connsiteY2" fmla="*/ 359555 h 1262770"/>
              <a:gd name="connsiteX3" fmla="*/ 4594152 w 4594152"/>
              <a:gd name="connsiteY3" fmla="*/ 195632 h 1262770"/>
              <a:gd name="connsiteX4" fmla="*/ 0 w 4594152"/>
              <a:gd name="connsiteY4" fmla="*/ 1262770 h 1262770"/>
              <a:gd name="connsiteX5" fmla="*/ 1154967 w 4594152"/>
              <a:gd name="connsiteY5" fmla="*/ 288395 h 1262770"/>
              <a:gd name="connsiteX0" fmla="*/ 1154967 w 4594152"/>
              <a:gd name="connsiteY0" fmla="*/ 317977 h 1292352"/>
              <a:gd name="connsiteX1" fmla="*/ 2618082 w 4594152"/>
              <a:gd name="connsiteY1" fmla="*/ 389997 h 1292352"/>
              <a:gd name="connsiteX2" fmla="*/ 3746452 w 4594152"/>
              <a:gd name="connsiteY2" fmla="*/ 389137 h 1292352"/>
              <a:gd name="connsiteX3" fmla="*/ 4594152 w 4594152"/>
              <a:gd name="connsiteY3" fmla="*/ 225214 h 1292352"/>
              <a:gd name="connsiteX4" fmla="*/ 0 w 4594152"/>
              <a:gd name="connsiteY4" fmla="*/ 1292352 h 1292352"/>
              <a:gd name="connsiteX5" fmla="*/ 1154967 w 4594152"/>
              <a:gd name="connsiteY5" fmla="*/ 317977 h 1292352"/>
              <a:gd name="connsiteX0" fmla="*/ 1141420 w 4594152"/>
              <a:gd name="connsiteY0" fmla="*/ 320676 h 1283573"/>
              <a:gd name="connsiteX1" fmla="*/ 2618082 w 4594152"/>
              <a:gd name="connsiteY1" fmla="*/ 381218 h 1283573"/>
              <a:gd name="connsiteX2" fmla="*/ 3746452 w 4594152"/>
              <a:gd name="connsiteY2" fmla="*/ 380358 h 1283573"/>
              <a:gd name="connsiteX3" fmla="*/ 4594152 w 4594152"/>
              <a:gd name="connsiteY3" fmla="*/ 216435 h 1283573"/>
              <a:gd name="connsiteX4" fmla="*/ 0 w 4594152"/>
              <a:gd name="connsiteY4" fmla="*/ 1283573 h 1283573"/>
              <a:gd name="connsiteX5" fmla="*/ 1141420 w 4594152"/>
              <a:gd name="connsiteY5" fmla="*/ 320676 h 1283573"/>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64657 h 1127554"/>
              <a:gd name="connsiteX1" fmla="*/ 2618082 w 4594152"/>
              <a:gd name="connsiteY1" fmla="*/ 225199 h 1127554"/>
              <a:gd name="connsiteX2" fmla="*/ 3351997 w 4594152"/>
              <a:gd name="connsiteY2" fmla="*/ 500372 h 1127554"/>
              <a:gd name="connsiteX3" fmla="*/ 4594152 w 4594152"/>
              <a:gd name="connsiteY3" fmla="*/ 60416 h 1127554"/>
              <a:gd name="connsiteX4" fmla="*/ 0 w 4594152"/>
              <a:gd name="connsiteY4" fmla="*/ 1127554 h 1127554"/>
              <a:gd name="connsiteX5" fmla="*/ 1141420 w 4594152"/>
              <a:gd name="connsiteY5" fmla="*/ 164657 h 1127554"/>
              <a:gd name="connsiteX0" fmla="*/ 1141420 w 4594152"/>
              <a:gd name="connsiteY0" fmla="*/ 173348 h 1136245"/>
              <a:gd name="connsiteX1" fmla="*/ 2618082 w 4594152"/>
              <a:gd name="connsiteY1" fmla="*/ 233890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38501 w 4594152"/>
              <a:gd name="connsiteY1" fmla="*/ 367855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80643 w 4594152"/>
              <a:gd name="connsiteY1" fmla="*/ 239062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55619 w 4594152"/>
              <a:gd name="connsiteY1" fmla="*/ 236993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346379 h 1309276"/>
              <a:gd name="connsiteX1" fmla="*/ 2655619 w 4594152"/>
              <a:gd name="connsiteY1" fmla="*/ 410024 h 1309276"/>
              <a:gd name="connsiteX2" fmla="*/ 4428709 w 4594152"/>
              <a:gd name="connsiteY2" fmla="*/ 0 h 1309276"/>
              <a:gd name="connsiteX3" fmla="*/ 4594152 w 4594152"/>
              <a:gd name="connsiteY3" fmla="*/ 242138 h 1309276"/>
              <a:gd name="connsiteX4" fmla="*/ 0 w 4594152"/>
              <a:gd name="connsiteY4" fmla="*/ 1309276 h 1309276"/>
              <a:gd name="connsiteX5" fmla="*/ 1141420 w 4594152"/>
              <a:gd name="connsiteY5" fmla="*/ 346379 h 1309276"/>
              <a:gd name="connsiteX0" fmla="*/ 1141420 w 4883436"/>
              <a:gd name="connsiteY0" fmla="*/ 365268 h 1328165"/>
              <a:gd name="connsiteX1" fmla="*/ 2655619 w 4883436"/>
              <a:gd name="connsiteY1" fmla="*/ 428913 h 1328165"/>
              <a:gd name="connsiteX2" fmla="*/ 4428709 w 4883436"/>
              <a:gd name="connsiteY2" fmla="*/ 18889 h 1328165"/>
              <a:gd name="connsiteX3" fmla="*/ 4411361 w 4883436"/>
              <a:gd name="connsiteY3" fmla="*/ 89225 h 1328165"/>
              <a:gd name="connsiteX4" fmla="*/ 4594152 w 4883436"/>
              <a:gd name="connsiteY4" fmla="*/ 261027 h 1328165"/>
              <a:gd name="connsiteX5" fmla="*/ 0 w 4883436"/>
              <a:gd name="connsiteY5" fmla="*/ 1328165 h 1328165"/>
              <a:gd name="connsiteX6" fmla="*/ 1141420 w 4883436"/>
              <a:gd name="connsiteY6" fmla="*/ 365268 h 1328165"/>
              <a:gd name="connsiteX0" fmla="*/ 1141420 w 4941962"/>
              <a:gd name="connsiteY0" fmla="*/ 368616 h 1331513"/>
              <a:gd name="connsiteX1" fmla="*/ 2655619 w 4941962"/>
              <a:gd name="connsiteY1" fmla="*/ 432261 h 1331513"/>
              <a:gd name="connsiteX2" fmla="*/ 4428709 w 4941962"/>
              <a:gd name="connsiteY2" fmla="*/ 22237 h 1331513"/>
              <a:gd name="connsiteX3" fmla="*/ 4650365 w 4941962"/>
              <a:gd name="connsiteY3" fmla="*/ 71940 h 1331513"/>
              <a:gd name="connsiteX4" fmla="*/ 4594152 w 4941962"/>
              <a:gd name="connsiteY4" fmla="*/ 264375 h 1331513"/>
              <a:gd name="connsiteX5" fmla="*/ 0 w 4941962"/>
              <a:gd name="connsiteY5" fmla="*/ 1331513 h 1331513"/>
              <a:gd name="connsiteX6" fmla="*/ 1141420 w 4941962"/>
              <a:gd name="connsiteY6" fmla="*/ 368616 h 1331513"/>
              <a:gd name="connsiteX0" fmla="*/ 1141420 w 4952229"/>
              <a:gd name="connsiteY0" fmla="*/ 353321 h 1316218"/>
              <a:gd name="connsiteX1" fmla="*/ 2655619 w 4952229"/>
              <a:gd name="connsiteY1" fmla="*/ 416966 h 1316218"/>
              <a:gd name="connsiteX2" fmla="*/ 4428709 w 4952229"/>
              <a:gd name="connsiteY2" fmla="*/ 6942 h 1316218"/>
              <a:gd name="connsiteX3" fmla="*/ 4594152 w 4952229"/>
              <a:gd name="connsiteY3" fmla="*/ 249080 h 1316218"/>
              <a:gd name="connsiteX4" fmla="*/ 0 w 4952229"/>
              <a:gd name="connsiteY4" fmla="*/ 1316218 h 1316218"/>
              <a:gd name="connsiteX5" fmla="*/ 1141420 w 4952229"/>
              <a:gd name="connsiteY5" fmla="*/ 353321 h 1316218"/>
              <a:gd name="connsiteX0" fmla="*/ 1141420 w 4958877"/>
              <a:gd name="connsiteY0" fmla="*/ 276198 h 1239095"/>
              <a:gd name="connsiteX1" fmla="*/ 2655619 w 4958877"/>
              <a:gd name="connsiteY1" fmla="*/ 339843 h 1239095"/>
              <a:gd name="connsiteX2" fmla="*/ 4451334 w 4958877"/>
              <a:gd name="connsiteY2" fmla="*/ 22570 h 1239095"/>
              <a:gd name="connsiteX3" fmla="*/ 4594152 w 4958877"/>
              <a:gd name="connsiteY3" fmla="*/ 171957 h 1239095"/>
              <a:gd name="connsiteX4" fmla="*/ 0 w 4958877"/>
              <a:gd name="connsiteY4" fmla="*/ 1239095 h 1239095"/>
              <a:gd name="connsiteX5" fmla="*/ 1141420 w 4958877"/>
              <a:gd name="connsiteY5" fmla="*/ 276198 h 1239095"/>
              <a:gd name="connsiteX0" fmla="*/ 1141420 w 4917260"/>
              <a:gd name="connsiteY0" fmla="*/ 253628 h 1216525"/>
              <a:gd name="connsiteX1" fmla="*/ 2655619 w 4917260"/>
              <a:gd name="connsiteY1" fmla="*/ 317273 h 1216525"/>
              <a:gd name="connsiteX2" fmla="*/ 4451334 w 4917260"/>
              <a:gd name="connsiteY2" fmla="*/ 0 h 1216525"/>
              <a:gd name="connsiteX3" fmla="*/ 4594152 w 4917260"/>
              <a:gd name="connsiteY3" fmla="*/ 149387 h 1216525"/>
              <a:gd name="connsiteX4" fmla="*/ 0 w 4917260"/>
              <a:gd name="connsiteY4" fmla="*/ 1216525 h 1216525"/>
              <a:gd name="connsiteX5" fmla="*/ 1141420 w 4917260"/>
              <a:gd name="connsiteY5" fmla="*/ 253628 h 1216525"/>
              <a:gd name="connsiteX0" fmla="*/ 1141420 w 4594152"/>
              <a:gd name="connsiteY0" fmla="*/ 253628 h 1216525"/>
              <a:gd name="connsiteX1" fmla="*/ 2655619 w 4594152"/>
              <a:gd name="connsiteY1" fmla="*/ 317273 h 1216525"/>
              <a:gd name="connsiteX2" fmla="*/ 4451334 w 4594152"/>
              <a:gd name="connsiteY2" fmla="*/ 0 h 1216525"/>
              <a:gd name="connsiteX3" fmla="*/ 4594152 w 4594152"/>
              <a:gd name="connsiteY3" fmla="*/ 149387 h 1216525"/>
              <a:gd name="connsiteX4" fmla="*/ 0 w 4594152"/>
              <a:gd name="connsiteY4" fmla="*/ 1216525 h 1216525"/>
              <a:gd name="connsiteX5" fmla="*/ 1141420 w 4594152"/>
              <a:gd name="connsiteY5" fmla="*/ 253628 h 1216525"/>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73686 h 1236583"/>
              <a:gd name="connsiteX1" fmla="*/ 2655619 w 4594566"/>
              <a:gd name="connsiteY1" fmla="*/ 337331 h 1236583"/>
              <a:gd name="connsiteX2" fmla="*/ 4452993 w 4594566"/>
              <a:gd name="connsiteY2" fmla="*/ 0 h 1236583"/>
              <a:gd name="connsiteX3" fmla="*/ 4594566 w 4594566"/>
              <a:gd name="connsiteY3" fmla="*/ 164430 h 1236583"/>
              <a:gd name="connsiteX4" fmla="*/ 0 w 4594566"/>
              <a:gd name="connsiteY4" fmla="*/ 1236583 h 1236583"/>
              <a:gd name="connsiteX5" fmla="*/ 1141420 w 4594566"/>
              <a:gd name="connsiteY5" fmla="*/ 273686 h 1236583"/>
              <a:gd name="connsiteX0" fmla="*/ 1141420 w 4594566"/>
              <a:gd name="connsiteY0" fmla="*/ 266786 h 1229683"/>
              <a:gd name="connsiteX1" fmla="*/ 2655619 w 4594566"/>
              <a:gd name="connsiteY1" fmla="*/ 330431 h 1229683"/>
              <a:gd name="connsiteX2" fmla="*/ 4444849 w 4594566"/>
              <a:gd name="connsiteY2" fmla="*/ 0 h 1229683"/>
              <a:gd name="connsiteX3" fmla="*/ 4594566 w 4594566"/>
              <a:gd name="connsiteY3" fmla="*/ 157530 h 1229683"/>
              <a:gd name="connsiteX4" fmla="*/ 0 w 4594566"/>
              <a:gd name="connsiteY4" fmla="*/ 1229683 h 1229683"/>
              <a:gd name="connsiteX5" fmla="*/ 1141420 w 4594566"/>
              <a:gd name="connsiteY5" fmla="*/ 266786 h 1229683"/>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44108 h 1207005"/>
              <a:gd name="connsiteX1" fmla="*/ 2655619 w 4576094"/>
              <a:gd name="connsiteY1" fmla="*/ 307753 h 1207005"/>
              <a:gd name="connsiteX2" fmla="*/ 4454081 w 4576094"/>
              <a:gd name="connsiteY2" fmla="*/ 0 h 1207005"/>
              <a:gd name="connsiteX3" fmla="*/ 4576094 w 4576094"/>
              <a:gd name="connsiteY3" fmla="*/ 113050 h 1207005"/>
              <a:gd name="connsiteX4" fmla="*/ 0 w 4576094"/>
              <a:gd name="connsiteY4" fmla="*/ 1207005 h 1207005"/>
              <a:gd name="connsiteX5" fmla="*/ 1141420 w 4576094"/>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099161 w 4570789"/>
              <a:gd name="connsiteY0" fmla="*/ 248016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099161 w 4570789"/>
              <a:gd name="connsiteY5" fmla="*/ 248016 h 1207005"/>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0232"/>
              <a:gd name="connsiteY0" fmla="*/ 248016 h 1204980"/>
              <a:gd name="connsiteX1" fmla="*/ 4478582 w 4590232"/>
              <a:gd name="connsiteY1" fmla="*/ 0 h 1204980"/>
              <a:gd name="connsiteX2" fmla="*/ 4590232 w 4590232"/>
              <a:gd name="connsiteY2" fmla="*/ 125864 h 1204980"/>
              <a:gd name="connsiteX3" fmla="*/ 0 w 4590232"/>
              <a:gd name="connsiteY3" fmla="*/ 1204980 h 1204980"/>
              <a:gd name="connsiteX4" fmla="*/ 1123662 w 4590232"/>
              <a:gd name="connsiteY4" fmla="*/ 248016 h 120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232" h="1204980">
                <a:moveTo>
                  <a:pt x="1123662" y="248016"/>
                </a:moveTo>
                <a:cubicBezTo>
                  <a:pt x="2358656" y="213148"/>
                  <a:pt x="3754023" y="647999"/>
                  <a:pt x="4478582" y="0"/>
                </a:cubicBezTo>
                <a:cubicBezTo>
                  <a:pt x="4728122" y="281494"/>
                  <a:pt x="4384810" y="-99670"/>
                  <a:pt x="4590232" y="125864"/>
                </a:cubicBezTo>
                <a:cubicBezTo>
                  <a:pt x="3768549" y="1796416"/>
                  <a:pt x="1303206" y="432259"/>
                  <a:pt x="0" y="1204980"/>
                </a:cubicBezTo>
                <a:lnTo>
                  <a:pt x="1123662" y="2480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624660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bildnummer 3"/>
          <p:cNvSpPr>
            <a:spLocks noGrp="1"/>
          </p:cNvSpPr>
          <p:nvPr>
            <p:ph type="sldNum" sz="quarter" idx="11"/>
          </p:nvPr>
        </p:nvSpPr>
        <p:spPr/>
        <p:txBody>
          <a:bodyPr/>
          <a:lstStyle>
            <a:lvl1pPr>
              <a:defRPr/>
            </a:lvl1pPr>
          </a:lstStyle>
          <a:p>
            <a:fld id="{BA1584BA-F058-4897-B5B0-1A9226C6C7F3}" type="slidenum">
              <a:rPr lang="sv-SE"/>
              <a:pPr/>
              <a:t>‹#›</a:t>
            </a:fld>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a:xfrm>
            <a:off x="976544" y="256330"/>
            <a:ext cx="10377256" cy="572883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lumMod val="50000"/>
                  </a:schemeClr>
                </a:solidFill>
              </a:defRPr>
            </a:lvl1pPr>
          </a:lstStyle>
          <a:p>
            <a:fld id="{C8F3B1B8-7661-44B1-9B3C-99F897C28A07}" type="datetimeFigureOut">
              <a:rPr lang="en-SE" smtClean="0"/>
              <a:pPr/>
              <a:t>01/23/2024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lumMod val="50000"/>
                  </a:schemeClr>
                </a:solidFill>
              </a:defRPr>
            </a:lvl1pPr>
          </a:lstStyle>
          <a:p>
            <a:fld id="{06A27B9A-A3F5-49AC-812A-48CF3A1D9232}" type="slidenum">
              <a:rPr lang="en-SE" smtClean="0"/>
              <a:pPr/>
              <a:t>‹#›</a:t>
            </a:fld>
            <a:endParaRPr lang="en-SE"/>
          </a:p>
        </p:txBody>
      </p:sp>
      <p:sp>
        <p:nvSpPr>
          <p:cNvPr id="7" name="Våg 8">
            <a:extLst>
              <a:ext uri="{FF2B5EF4-FFF2-40B4-BE49-F238E27FC236}">
                <a16:creationId xmlns:a16="http://schemas.microsoft.com/office/drawing/2014/main" id="{C9903AC1-F438-48A8-AD56-66A394009064}"/>
              </a:ext>
            </a:extLst>
          </p:cNvPr>
          <p:cNvSpPr/>
          <p:nvPr userDrawn="1"/>
        </p:nvSpPr>
        <p:spPr>
          <a:xfrm rot="19183567" flipV="1">
            <a:off x="7840675" y="5236183"/>
            <a:ext cx="4590232" cy="1204980"/>
          </a:xfrm>
          <a:custGeom>
            <a:avLst/>
            <a:gdLst>
              <a:gd name="connsiteX0" fmla="*/ 0 w 3787856"/>
              <a:gd name="connsiteY0" fmla="*/ 94325 h 754602"/>
              <a:gd name="connsiteX1" fmla="*/ 3787856 w 3787856"/>
              <a:gd name="connsiteY1" fmla="*/ 94325 h 754602"/>
              <a:gd name="connsiteX2" fmla="*/ 3787856 w 3787856"/>
              <a:gd name="connsiteY2" fmla="*/ 660277 h 754602"/>
              <a:gd name="connsiteX3" fmla="*/ 0 w 3787856"/>
              <a:gd name="connsiteY3" fmla="*/ 660277 h 754602"/>
              <a:gd name="connsiteX4" fmla="*/ 0 w 3787856"/>
              <a:gd name="connsiteY4" fmla="*/ 94325 h 754602"/>
              <a:gd name="connsiteX0" fmla="*/ 0 w 4285510"/>
              <a:gd name="connsiteY0" fmla="*/ 90765 h 656717"/>
              <a:gd name="connsiteX1" fmla="*/ 3787856 w 4285510"/>
              <a:gd name="connsiteY1" fmla="*/ 90765 h 656717"/>
              <a:gd name="connsiteX2" fmla="*/ 4285510 w 4285510"/>
              <a:gd name="connsiteY2" fmla="*/ 351422 h 656717"/>
              <a:gd name="connsiteX3" fmla="*/ 0 w 4285510"/>
              <a:gd name="connsiteY3" fmla="*/ 656717 h 656717"/>
              <a:gd name="connsiteX4" fmla="*/ 0 w 4285510"/>
              <a:gd name="connsiteY4" fmla="*/ 90765 h 656717"/>
              <a:gd name="connsiteX0" fmla="*/ 0 w 4285510"/>
              <a:gd name="connsiteY0" fmla="*/ 90765 h 816744"/>
              <a:gd name="connsiteX1" fmla="*/ 3787856 w 4285510"/>
              <a:gd name="connsiteY1" fmla="*/ 90765 h 816744"/>
              <a:gd name="connsiteX2" fmla="*/ 4285510 w 4285510"/>
              <a:gd name="connsiteY2" fmla="*/ 351422 h 816744"/>
              <a:gd name="connsiteX3" fmla="*/ 0 w 4285510"/>
              <a:gd name="connsiteY3" fmla="*/ 656717 h 816744"/>
              <a:gd name="connsiteX4" fmla="*/ 0 w 4285510"/>
              <a:gd name="connsiteY4" fmla="*/ 90765 h 816744"/>
              <a:gd name="connsiteX0" fmla="*/ 0 w 4635556"/>
              <a:gd name="connsiteY0" fmla="*/ 204485 h 770437"/>
              <a:gd name="connsiteX1" fmla="*/ 3787856 w 4635556"/>
              <a:gd name="connsiteY1" fmla="*/ 204485 h 770437"/>
              <a:gd name="connsiteX2" fmla="*/ 4635556 w 4635556"/>
              <a:gd name="connsiteY2" fmla="*/ 40562 h 770437"/>
              <a:gd name="connsiteX3" fmla="*/ 0 w 4635556"/>
              <a:gd name="connsiteY3" fmla="*/ 770437 h 770437"/>
              <a:gd name="connsiteX4" fmla="*/ 0 w 4635556"/>
              <a:gd name="connsiteY4" fmla="*/ 204485 h 770437"/>
              <a:gd name="connsiteX0" fmla="*/ 0 w 4635556"/>
              <a:gd name="connsiteY0" fmla="*/ 204485 h 907887"/>
              <a:gd name="connsiteX1" fmla="*/ 3787856 w 4635556"/>
              <a:gd name="connsiteY1" fmla="*/ 204485 h 907887"/>
              <a:gd name="connsiteX2" fmla="*/ 4635556 w 4635556"/>
              <a:gd name="connsiteY2" fmla="*/ 40562 h 907887"/>
              <a:gd name="connsiteX3" fmla="*/ 0 w 4635556"/>
              <a:gd name="connsiteY3" fmla="*/ 770437 h 907887"/>
              <a:gd name="connsiteX4" fmla="*/ 0 w 4635556"/>
              <a:gd name="connsiteY4" fmla="*/ 204485 h 907887"/>
              <a:gd name="connsiteX0" fmla="*/ 0 w 4635556"/>
              <a:gd name="connsiteY0" fmla="*/ 244333 h 947735"/>
              <a:gd name="connsiteX1" fmla="*/ 3787856 w 4635556"/>
              <a:gd name="connsiteY1" fmla="*/ 244333 h 947735"/>
              <a:gd name="connsiteX2" fmla="*/ 4635556 w 4635556"/>
              <a:gd name="connsiteY2" fmla="*/ 80410 h 947735"/>
              <a:gd name="connsiteX3" fmla="*/ 0 w 4635556"/>
              <a:gd name="connsiteY3" fmla="*/ 810285 h 947735"/>
              <a:gd name="connsiteX4" fmla="*/ 0 w 4635556"/>
              <a:gd name="connsiteY4" fmla="*/ 244333 h 947735"/>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14143 w 4649699"/>
              <a:gd name="connsiteY0" fmla="*/ 244333 h 1147548"/>
              <a:gd name="connsiteX1" fmla="*/ 418891 w 4649699"/>
              <a:gd name="connsiteY1" fmla="*/ 165867 h 1147548"/>
              <a:gd name="connsiteX2" fmla="*/ 3801999 w 4649699"/>
              <a:gd name="connsiteY2" fmla="*/ 244333 h 1147548"/>
              <a:gd name="connsiteX3" fmla="*/ 4649699 w 4649699"/>
              <a:gd name="connsiteY3" fmla="*/ 80410 h 1147548"/>
              <a:gd name="connsiteX4" fmla="*/ 55547 w 4649699"/>
              <a:gd name="connsiteY4" fmla="*/ 1147548 h 1147548"/>
              <a:gd name="connsiteX5" fmla="*/ 14143 w 4649699"/>
              <a:gd name="connsiteY5" fmla="*/ 244333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1248140 w 4953138"/>
              <a:gd name="connsiteY1" fmla="*/ 66285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373458 h 1347833"/>
              <a:gd name="connsiteX1" fmla="*/ 2597096 w 4594152"/>
              <a:gd name="connsiteY1" fmla="*/ 242179 h 1347833"/>
              <a:gd name="connsiteX2" fmla="*/ 3746452 w 4594152"/>
              <a:gd name="connsiteY2" fmla="*/ 444618 h 1347833"/>
              <a:gd name="connsiteX3" fmla="*/ 4594152 w 4594152"/>
              <a:gd name="connsiteY3" fmla="*/ 280695 h 1347833"/>
              <a:gd name="connsiteX4" fmla="*/ 0 w 4594152"/>
              <a:gd name="connsiteY4" fmla="*/ 1347833 h 1347833"/>
              <a:gd name="connsiteX5" fmla="*/ 1154967 w 4594152"/>
              <a:gd name="connsiteY5" fmla="*/ 373458 h 1347833"/>
              <a:gd name="connsiteX0" fmla="*/ 1154967 w 4594152"/>
              <a:gd name="connsiteY0" fmla="*/ 288395 h 1262770"/>
              <a:gd name="connsiteX1" fmla="*/ 2631728 w 4594152"/>
              <a:gd name="connsiteY1" fmla="*/ 500119 h 1262770"/>
              <a:gd name="connsiteX2" fmla="*/ 3746452 w 4594152"/>
              <a:gd name="connsiteY2" fmla="*/ 359555 h 1262770"/>
              <a:gd name="connsiteX3" fmla="*/ 4594152 w 4594152"/>
              <a:gd name="connsiteY3" fmla="*/ 195632 h 1262770"/>
              <a:gd name="connsiteX4" fmla="*/ 0 w 4594152"/>
              <a:gd name="connsiteY4" fmla="*/ 1262770 h 1262770"/>
              <a:gd name="connsiteX5" fmla="*/ 1154967 w 4594152"/>
              <a:gd name="connsiteY5" fmla="*/ 288395 h 1262770"/>
              <a:gd name="connsiteX0" fmla="*/ 1154967 w 4594152"/>
              <a:gd name="connsiteY0" fmla="*/ 317977 h 1292352"/>
              <a:gd name="connsiteX1" fmla="*/ 2618082 w 4594152"/>
              <a:gd name="connsiteY1" fmla="*/ 389997 h 1292352"/>
              <a:gd name="connsiteX2" fmla="*/ 3746452 w 4594152"/>
              <a:gd name="connsiteY2" fmla="*/ 389137 h 1292352"/>
              <a:gd name="connsiteX3" fmla="*/ 4594152 w 4594152"/>
              <a:gd name="connsiteY3" fmla="*/ 225214 h 1292352"/>
              <a:gd name="connsiteX4" fmla="*/ 0 w 4594152"/>
              <a:gd name="connsiteY4" fmla="*/ 1292352 h 1292352"/>
              <a:gd name="connsiteX5" fmla="*/ 1154967 w 4594152"/>
              <a:gd name="connsiteY5" fmla="*/ 317977 h 1292352"/>
              <a:gd name="connsiteX0" fmla="*/ 1141420 w 4594152"/>
              <a:gd name="connsiteY0" fmla="*/ 320676 h 1283573"/>
              <a:gd name="connsiteX1" fmla="*/ 2618082 w 4594152"/>
              <a:gd name="connsiteY1" fmla="*/ 381218 h 1283573"/>
              <a:gd name="connsiteX2" fmla="*/ 3746452 w 4594152"/>
              <a:gd name="connsiteY2" fmla="*/ 380358 h 1283573"/>
              <a:gd name="connsiteX3" fmla="*/ 4594152 w 4594152"/>
              <a:gd name="connsiteY3" fmla="*/ 216435 h 1283573"/>
              <a:gd name="connsiteX4" fmla="*/ 0 w 4594152"/>
              <a:gd name="connsiteY4" fmla="*/ 1283573 h 1283573"/>
              <a:gd name="connsiteX5" fmla="*/ 1141420 w 4594152"/>
              <a:gd name="connsiteY5" fmla="*/ 320676 h 1283573"/>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64657 h 1127554"/>
              <a:gd name="connsiteX1" fmla="*/ 2618082 w 4594152"/>
              <a:gd name="connsiteY1" fmla="*/ 225199 h 1127554"/>
              <a:gd name="connsiteX2" fmla="*/ 3351997 w 4594152"/>
              <a:gd name="connsiteY2" fmla="*/ 500372 h 1127554"/>
              <a:gd name="connsiteX3" fmla="*/ 4594152 w 4594152"/>
              <a:gd name="connsiteY3" fmla="*/ 60416 h 1127554"/>
              <a:gd name="connsiteX4" fmla="*/ 0 w 4594152"/>
              <a:gd name="connsiteY4" fmla="*/ 1127554 h 1127554"/>
              <a:gd name="connsiteX5" fmla="*/ 1141420 w 4594152"/>
              <a:gd name="connsiteY5" fmla="*/ 164657 h 1127554"/>
              <a:gd name="connsiteX0" fmla="*/ 1141420 w 4594152"/>
              <a:gd name="connsiteY0" fmla="*/ 173348 h 1136245"/>
              <a:gd name="connsiteX1" fmla="*/ 2618082 w 4594152"/>
              <a:gd name="connsiteY1" fmla="*/ 233890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38501 w 4594152"/>
              <a:gd name="connsiteY1" fmla="*/ 367855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80643 w 4594152"/>
              <a:gd name="connsiteY1" fmla="*/ 239062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55619 w 4594152"/>
              <a:gd name="connsiteY1" fmla="*/ 236993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346379 h 1309276"/>
              <a:gd name="connsiteX1" fmla="*/ 2655619 w 4594152"/>
              <a:gd name="connsiteY1" fmla="*/ 410024 h 1309276"/>
              <a:gd name="connsiteX2" fmla="*/ 4428709 w 4594152"/>
              <a:gd name="connsiteY2" fmla="*/ 0 h 1309276"/>
              <a:gd name="connsiteX3" fmla="*/ 4594152 w 4594152"/>
              <a:gd name="connsiteY3" fmla="*/ 242138 h 1309276"/>
              <a:gd name="connsiteX4" fmla="*/ 0 w 4594152"/>
              <a:gd name="connsiteY4" fmla="*/ 1309276 h 1309276"/>
              <a:gd name="connsiteX5" fmla="*/ 1141420 w 4594152"/>
              <a:gd name="connsiteY5" fmla="*/ 346379 h 1309276"/>
              <a:gd name="connsiteX0" fmla="*/ 1141420 w 4883436"/>
              <a:gd name="connsiteY0" fmla="*/ 365268 h 1328165"/>
              <a:gd name="connsiteX1" fmla="*/ 2655619 w 4883436"/>
              <a:gd name="connsiteY1" fmla="*/ 428913 h 1328165"/>
              <a:gd name="connsiteX2" fmla="*/ 4428709 w 4883436"/>
              <a:gd name="connsiteY2" fmla="*/ 18889 h 1328165"/>
              <a:gd name="connsiteX3" fmla="*/ 4411361 w 4883436"/>
              <a:gd name="connsiteY3" fmla="*/ 89225 h 1328165"/>
              <a:gd name="connsiteX4" fmla="*/ 4594152 w 4883436"/>
              <a:gd name="connsiteY4" fmla="*/ 261027 h 1328165"/>
              <a:gd name="connsiteX5" fmla="*/ 0 w 4883436"/>
              <a:gd name="connsiteY5" fmla="*/ 1328165 h 1328165"/>
              <a:gd name="connsiteX6" fmla="*/ 1141420 w 4883436"/>
              <a:gd name="connsiteY6" fmla="*/ 365268 h 1328165"/>
              <a:gd name="connsiteX0" fmla="*/ 1141420 w 4941962"/>
              <a:gd name="connsiteY0" fmla="*/ 368616 h 1331513"/>
              <a:gd name="connsiteX1" fmla="*/ 2655619 w 4941962"/>
              <a:gd name="connsiteY1" fmla="*/ 432261 h 1331513"/>
              <a:gd name="connsiteX2" fmla="*/ 4428709 w 4941962"/>
              <a:gd name="connsiteY2" fmla="*/ 22237 h 1331513"/>
              <a:gd name="connsiteX3" fmla="*/ 4650365 w 4941962"/>
              <a:gd name="connsiteY3" fmla="*/ 71940 h 1331513"/>
              <a:gd name="connsiteX4" fmla="*/ 4594152 w 4941962"/>
              <a:gd name="connsiteY4" fmla="*/ 264375 h 1331513"/>
              <a:gd name="connsiteX5" fmla="*/ 0 w 4941962"/>
              <a:gd name="connsiteY5" fmla="*/ 1331513 h 1331513"/>
              <a:gd name="connsiteX6" fmla="*/ 1141420 w 4941962"/>
              <a:gd name="connsiteY6" fmla="*/ 368616 h 1331513"/>
              <a:gd name="connsiteX0" fmla="*/ 1141420 w 4952229"/>
              <a:gd name="connsiteY0" fmla="*/ 353321 h 1316218"/>
              <a:gd name="connsiteX1" fmla="*/ 2655619 w 4952229"/>
              <a:gd name="connsiteY1" fmla="*/ 416966 h 1316218"/>
              <a:gd name="connsiteX2" fmla="*/ 4428709 w 4952229"/>
              <a:gd name="connsiteY2" fmla="*/ 6942 h 1316218"/>
              <a:gd name="connsiteX3" fmla="*/ 4594152 w 4952229"/>
              <a:gd name="connsiteY3" fmla="*/ 249080 h 1316218"/>
              <a:gd name="connsiteX4" fmla="*/ 0 w 4952229"/>
              <a:gd name="connsiteY4" fmla="*/ 1316218 h 1316218"/>
              <a:gd name="connsiteX5" fmla="*/ 1141420 w 4952229"/>
              <a:gd name="connsiteY5" fmla="*/ 353321 h 1316218"/>
              <a:gd name="connsiteX0" fmla="*/ 1141420 w 4958877"/>
              <a:gd name="connsiteY0" fmla="*/ 276198 h 1239095"/>
              <a:gd name="connsiteX1" fmla="*/ 2655619 w 4958877"/>
              <a:gd name="connsiteY1" fmla="*/ 339843 h 1239095"/>
              <a:gd name="connsiteX2" fmla="*/ 4451334 w 4958877"/>
              <a:gd name="connsiteY2" fmla="*/ 22570 h 1239095"/>
              <a:gd name="connsiteX3" fmla="*/ 4594152 w 4958877"/>
              <a:gd name="connsiteY3" fmla="*/ 171957 h 1239095"/>
              <a:gd name="connsiteX4" fmla="*/ 0 w 4958877"/>
              <a:gd name="connsiteY4" fmla="*/ 1239095 h 1239095"/>
              <a:gd name="connsiteX5" fmla="*/ 1141420 w 4958877"/>
              <a:gd name="connsiteY5" fmla="*/ 276198 h 1239095"/>
              <a:gd name="connsiteX0" fmla="*/ 1141420 w 4917260"/>
              <a:gd name="connsiteY0" fmla="*/ 253628 h 1216525"/>
              <a:gd name="connsiteX1" fmla="*/ 2655619 w 4917260"/>
              <a:gd name="connsiteY1" fmla="*/ 317273 h 1216525"/>
              <a:gd name="connsiteX2" fmla="*/ 4451334 w 4917260"/>
              <a:gd name="connsiteY2" fmla="*/ 0 h 1216525"/>
              <a:gd name="connsiteX3" fmla="*/ 4594152 w 4917260"/>
              <a:gd name="connsiteY3" fmla="*/ 149387 h 1216525"/>
              <a:gd name="connsiteX4" fmla="*/ 0 w 4917260"/>
              <a:gd name="connsiteY4" fmla="*/ 1216525 h 1216525"/>
              <a:gd name="connsiteX5" fmla="*/ 1141420 w 4917260"/>
              <a:gd name="connsiteY5" fmla="*/ 253628 h 1216525"/>
              <a:gd name="connsiteX0" fmla="*/ 1141420 w 4594152"/>
              <a:gd name="connsiteY0" fmla="*/ 253628 h 1216525"/>
              <a:gd name="connsiteX1" fmla="*/ 2655619 w 4594152"/>
              <a:gd name="connsiteY1" fmla="*/ 317273 h 1216525"/>
              <a:gd name="connsiteX2" fmla="*/ 4451334 w 4594152"/>
              <a:gd name="connsiteY2" fmla="*/ 0 h 1216525"/>
              <a:gd name="connsiteX3" fmla="*/ 4594152 w 4594152"/>
              <a:gd name="connsiteY3" fmla="*/ 149387 h 1216525"/>
              <a:gd name="connsiteX4" fmla="*/ 0 w 4594152"/>
              <a:gd name="connsiteY4" fmla="*/ 1216525 h 1216525"/>
              <a:gd name="connsiteX5" fmla="*/ 1141420 w 4594152"/>
              <a:gd name="connsiteY5" fmla="*/ 253628 h 1216525"/>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73686 h 1236583"/>
              <a:gd name="connsiteX1" fmla="*/ 2655619 w 4594566"/>
              <a:gd name="connsiteY1" fmla="*/ 337331 h 1236583"/>
              <a:gd name="connsiteX2" fmla="*/ 4452993 w 4594566"/>
              <a:gd name="connsiteY2" fmla="*/ 0 h 1236583"/>
              <a:gd name="connsiteX3" fmla="*/ 4594566 w 4594566"/>
              <a:gd name="connsiteY3" fmla="*/ 164430 h 1236583"/>
              <a:gd name="connsiteX4" fmla="*/ 0 w 4594566"/>
              <a:gd name="connsiteY4" fmla="*/ 1236583 h 1236583"/>
              <a:gd name="connsiteX5" fmla="*/ 1141420 w 4594566"/>
              <a:gd name="connsiteY5" fmla="*/ 273686 h 1236583"/>
              <a:gd name="connsiteX0" fmla="*/ 1141420 w 4594566"/>
              <a:gd name="connsiteY0" fmla="*/ 266786 h 1229683"/>
              <a:gd name="connsiteX1" fmla="*/ 2655619 w 4594566"/>
              <a:gd name="connsiteY1" fmla="*/ 330431 h 1229683"/>
              <a:gd name="connsiteX2" fmla="*/ 4444849 w 4594566"/>
              <a:gd name="connsiteY2" fmla="*/ 0 h 1229683"/>
              <a:gd name="connsiteX3" fmla="*/ 4594566 w 4594566"/>
              <a:gd name="connsiteY3" fmla="*/ 157530 h 1229683"/>
              <a:gd name="connsiteX4" fmla="*/ 0 w 4594566"/>
              <a:gd name="connsiteY4" fmla="*/ 1229683 h 1229683"/>
              <a:gd name="connsiteX5" fmla="*/ 1141420 w 4594566"/>
              <a:gd name="connsiteY5" fmla="*/ 266786 h 1229683"/>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44108 h 1207005"/>
              <a:gd name="connsiteX1" fmla="*/ 2655619 w 4576094"/>
              <a:gd name="connsiteY1" fmla="*/ 307753 h 1207005"/>
              <a:gd name="connsiteX2" fmla="*/ 4454081 w 4576094"/>
              <a:gd name="connsiteY2" fmla="*/ 0 h 1207005"/>
              <a:gd name="connsiteX3" fmla="*/ 4576094 w 4576094"/>
              <a:gd name="connsiteY3" fmla="*/ 113050 h 1207005"/>
              <a:gd name="connsiteX4" fmla="*/ 0 w 4576094"/>
              <a:gd name="connsiteY4" fmla="*/ 1207005 h 1207005"/>
              <a:gd name="connsiteX5" fmla="*/ 1141420 w 4576094"/>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099161 w 4570789"/>
              <a:gd name="connsiteY0" fmla="*/ 248016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099161 w 4570789"/>
              <a:gd name="connsiteY5" fmla="*/ 248016 h 1207005"/>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0232"/>
              <a:gd name="connsiteY0" fmla="*/ 248016 h 1204980"/>
              <a:gd name="connsiteX1" fmla="*/ 4478582 w 4590232"/>
              <a:gd name="connsiteY1" fmla="*/ 0 h 1204980"/>
              <a:gd name="connsiteX2" fmla="*/ 4590232 w 4590232"/>
              <a:gd name="connsiteY2" fmla="*/ 125864 h 1204980"/>
              <a:gd name="connsiteX3" fmla="*/ 0 w 4590232"/>
              <a:gd name="connsiteY3" fmla="*/ 1204980 h 1204980"/>
              <a:gd name="connsiteX4" fmla="*/ 1123662 w 4590232"/>
              <a:gd name="connsiteY4" fmla="*/ 248016 h 120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232" h="1204980">
                <a:moveTo>
                  <a:pt x="1123662" y="248016"/>
                </a:moveTo>
                <a:cubicBezTo>
                  <a:pt x="2358656" y="213148"/>
                  <a:pt x="3754023" y="647999"/>
                  <a:pt x="4478582" y="0"/>
                </a:cubicBezTo>
                <a:cubicBezTo>
                  <a:pt x="4728122" y="281494"/>
                  <a:pt x="4384810" y="-99670"/>
                  <a:pt x="4590232" y="125864"/>
                </a:cubicBezTo>
                <a:cubicBezTo>
                  <a:pt x="3768549" y="1796416"/>
                  <a:pt x="1303206" y="432259"/>
                  <a:pt x="0" y="1204980"/>
                </a:cubicBezTo>
                <a:lnTo>
                  <a:pt x="1123662" y="2480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509620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ast innehåll utan vå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a:xfrm>
            <a:off x="976544" y="256330"/>
            <a:ext cx="10377256" cy="572883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lumMod val="50000"/>
                  </a:schemeClr>
                </a:solidFill>
              </a:defRPr>
            </a:lvl1pPr>
          </a:lstStyle>
          <a:p>
            <a:fld id="{C8F3B1B8-7661-44B1-9B3C-99F897C28A07}" type="datetimeFigureOut">
              <a:rPr lang="en-SE" smtClean="0"/>
              <a:pPr/>
              <a:t>01/23/2024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lumMod val="50000"/>
                  </a:schemeClr>
                </a:solidFill>
              </a:defRPr>
            </a:lvl1pPr>
          </a:lstStyle>
          <a:p>
            <a:fld id="{06A27B9A-A3F5-49AC-812A-48CF3A1D9232}" type="slidenum">
              <a:rPr lang="en-SE" smtClean="0"/>
              <a:pPr/>
              <a:t>‹#›</a:t>
            </a:fld>
            <a:endParaRPr lang="en-SE"/>
          </a:p>
        </p:txBody>
      </p:sp>
    </p:spTree>
    <p:extLst>
      <p:ext uri="{BB962C8B-B14F-4D97-AF65-F5344CB8AC3E}">
        <p14:creationId xmlns:p14="http://schemas.microsoft.com/office/powerpoint/2010/main" val="26548311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entrerad rubrik vit">
    <p:bg>
      <p:bgPr>
        <a:solidFill>
          <a:schemeClr val="bg1"/>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F3CBA5C-6B22-4F0C-87D7-6509807D9829}"/>
              </a:ext>
            </a:extLst>
          </p:cNvPr>
          <p:cNvSpPr>
            <a:spLocks noGrp="1"/>
          </p:cNvSpPr>
          <p:nvPr>
            <p:ph type="dt" sz="half" idx="10"/>
          </p:nvPr>
        </p:nvSpPr>
        <p:spPr/>
        <p:txBody>
          <a:bodyPr/>
          <a:lstStyle/>
          <a:p>
            <a:fld id="{C8F3B1B8-7661-44B1-9B3C-99F897C28A07}" type="datetimeFigureOut">
              <a:rPr lang="en-SE" smtClean="0"/>
              <a:t>01/23/2024</a:t>
            </a:fld>
            <a:endParaRPr lang="en-SE"/>
          </a:p>
        </p:txBody>
      </p:sp>
      <p:sp>
        <p:nvSpPr>
          <p:cNvPr id="3" name="Platshållare för sidfot 2">
            <a:extLst>
              <a:ext uri="{FF2B5EF4-FFF2-40B4-BE49-F238E27FC236}">
                <a16:creationId xmlns:a16="http://schemas.microsoft.com/office/drawing/2014/main" id="{33616548-D38B-4C25-855D-10FE2C8D9906}"/>
              </a:ext>
            </a:extLst>
          </p:cNvPr>
          <p:cNvSpPr>
            <a:spLocks noGrp="1"/>
          </p:cNvSpPr>
          <p:nvPr>
            <p:ph type="ftr" sz="quarter" idx="11"/>
          </p:nvPr>
        </p:nvSpPr>
        <p:spPr/>
        <p:txBody>
          <a:bodyPr/>
          <a:lstStyle/>
          <a:p>
            <a:endParaRPr lang="en-SE"/>
          </a:p>
        </p:txBody>
      </p:sp>
      <p:sp>
        <p:nvSpPr>
          <p:cNvPr id="4" name="Platshållare för bildnummer 3">
            <a:extLst>
              <a:ext uri="{FF2B5EF4-FFF2-40B4-BE49-F238E27FC236}">
                <a16:creationId xmlns:a16="http://schemas.microsoft.com/office/drawing/2014/main" id="{3C82FB50-8AB3-44C9-8EFA-35B8AB43855D}"/>
              </a:ext>
            </a:extLst>
          </p:cNvPr>
          <p:cNvSpPr>
            <a:spLocks noGrp="1"/>
          </p:cNvSpPr>
          <p:nvPr>
            <p:ph type="sldNum" sz="quarter" idx="12"/>
          </p:nvPr>
        </p:nvSpPr>
        <p:spPr/>
        <p:txBody>
          <a:bodyPr/>
          <a:lstStyle/>
          <a:p>
            <a:fld id="{06A27B9A-A3F5-49AC-812A-48CF3A1D9232}" type="slidenum">
              <a:rPr lang="en-SE" smtClean="0"/>
              <a:t>‹#›</a:t>
            </a:fld>
            <a:endParaRPr lang="en-SE"/>
          </a:p>
        </p:txBody>
      </p:sp>
      <p:sp>
        <p:nvSpPr>
          <p:cNvPr id="10" name="Rubrik 9">
            <a:extLst>
              <a:ext uri="{FF2B5EF4-FFF2-40B4-BE49-F238E27FC236}">
                <a16:creationId xmlns:a16="http://schemas.microsoft.com/office/drawing/2014/main" id="{533A9F7A-B4FC-42AB-ADF3-A6AFD6D024A3}"/>
              </a:ext>
            </a:extLst>
          </p:cNvPr>
          <p:cNvSpPr>
            <a:spLocks noGrp="1"/>
          </p:cNvSpPr>
          <p:nvPr>
            <p:ph type="title"/>
          </p:nvPr>
        </p:nvSpPr>
        <p:spPr>
          <a:xfrm>
            <a:off x="976545" y="2486892"/>
            <a:ext cx="9472472" cy="1343623"/>
          </a:xfrm>
        </p:spPr>
        <p:txBody>
          <a:bodyPr/>
          <a:lstStyle>
            <a:lvl1pPr algn="ctr">
              <a:defRPr>
                <a:solidFill>
                  <a:schemeClr val="tx1"/>
                </a:solidFill>
              </a:defRPr>
            </a:lvl1pPr>
          </a:lstStyle>
          <a:p>
            <a:r>
              <a:rPr lang="sv-SE"/>
              <a:t>Klicka här för att ändra mall för rubrikformat</a:t>
            </a:r>
            <a:endParaRPr lang="en-SE"/>
          </a:p>
        </p:txBody>
      </p:sp>
    </p:spTree>
    <p:extLst>
      <p:ext uri="{BB962C8B-B14F-4D97-AF65-F5344CB8AC3E}">
        <p14:creationId xmlns:p14="http://schemas.microsoft.com/office/powerpoint/2010/main" val="27076807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entrerad rubrik grön">
    <p:bg>
      <p:bgPr>
        <a:solidFill>
          <a:schemeClr val="accent1"/>
        </a:solidFill>
        <a:effectLst/>
      </p:bgPr>
    </p:bg>
    <p:spTree>
      <p:nvGrpSpPr>
        <p:cNvPr id="1" name=""/>
        <p:cNvGrpSpPr/>
        <p:nvPr/>
      </p:nvGrpSpPr>
      <p:grpSpPr>
        <a:xfrm>
          <a:off x="0" y="0"/>
          <a:ext cx="0" cy="0"/>
          <a:chOff x="0" y="0"/>
          <a:chExt cx="0" cy="0"/>
        </a:xfrm>
      </p:grpSpPr>
      <p:sp>
        <p:nvSpPr>
          <p:cNvPr id="8" name="Våg 8">
            <a:extLst>
              <a:ext uri="{FF2B5EF4-FFF2-40B4-BE49-F238E27FC236}">
                <a16:creationId xmlns:a16="http://schemas.microsoft.com/office/drawing/2014/main" id="{5E99FEB3-7F08-4A91-B379-A1A54DA2236A}"/>
              </a:ext>
            </a:extLst>
          </p:cNvPr>
          <p:cNvSpPr/>
          <p:nvPr userDrawn="1"/>
        </p:nvSpPr>
        <p:spPr>
          <a:xfrm rot="19183567" flipV="1">
            <a:off x="7840675" y="5236183"/>
            <a:ext cx="4590232" cy="1204980"/>
          </a:xfrm>
          <a:custGeom>
            <a:avLst/>
            <a:gdLst>
              <a:gd name="connsiteX0" fmla="*/ 0 w 3787856"/>
              <a:gd name="connsiteY0" fmla="*/ 94325 h 754602"/>
              <a:gd name="connsiteX1" fmla="*/ 3787856 w 3787856"/>
              <a:gd name="connsiteY1" fmla="*/ 94325 h 754602"/>
              <a:gd name="connsiteX2" fmla="*/ 3787856 w 3787856"/>
              <a:gd name="connsiteY2" fmla="*/ 660277 h 754602"/>
              <a:gd name="connsiteX3" fmla="*/ 0 w 3787856"/>
              <a:gd name="connsiteY3" fmla="*/ 660277 h 754602"/>
              <a:gd name="connsiteX4" fmla="*/ 0 w 3787856"/>
              <a:gd name="connsiteY4" fmla="*/ 94325 h 754602"/>
              <a:gd name="connsiteX0" fmla="*/ 0 w 4285510"/>
              <a:gd name="connsiteY0" fmla="*/ 90765 h 656717"/>
              <a:gd name="connsiteX1" fmla="*/ 3787856 w 4285510"/>
              <a:gd name="connsiteY1" fmla="*/ 90765 h 656717"/>
              <a:gd name="connsiteX2" fmla="*/ 4285510 w 4285510"/>
              <a:gd name="connsiteY2" fmla="*/ 351422 h 656717"/>
              <a:gd name="connsiteX3" fmla="*/ 0 w 4285510"/>
              <a:gd name="connsiteY3" fmla="*/ 656717 h 656717"/>
              <a:gd name="connsiteX4" fmla="*/ 0 w 4285510"/>
              <a:gd name="connsiteY4" fmla="*/ 90765 h 656717"/>
              <a:gd name="connsiteX0" fmla="*/ 0 w 4285510"/>
              <a:gd name="connsiteY0" fmla="*/ 90765 h 816744"/>
              <a:gd name="connsiteX1" fmla="*/ 3787856 w 4285510"/>
              <a:gd name="connsiteY1" fmla="*/ 90765 h 816744"/>
              <a:gd name="connsiteX2" fmla="*/ 4285510 w 4285510"/>
              <a:gd name="connsiteY2" fmla="*/ 351422 h 816744"/>
              <a:gd name="connsiteX3" fmla="*/ 0 w 4285510"/>
              <a:gd name="connsiteY3" fmla="*/ 656717 h 816744"/>
              <a:gd name="connsiteX4" fmla="*/ 0 w 4285510"/>
              <a:gd name="connsiteY4" fmla="*/ 90765 h 816744"/>
              <a:gd name="connsiteX0" fmla="*/ 0 w 4635556"/>
              <a:gd name="connsiteY0" fmla="*/ 204485 h 770437"/>
              <a:gd name="connsiteX1" fmla="*/ 3787856 w 4635556"/>
              <a:gd name="connsiteY1" fmla="*/ 204485 h 770437"/>
              <a:gd name="connsiteX2" fmla="*/ 4635556 w 4635556"/>
              <a:gd name="connsiteY2" fmla="*/ 40562 h 770437"/>
              <a:gd name="connsiteX3" fmla="*/ 0 w 4635556"/>
              <a:gd name="connsiteY3" fmla="*/ 770437 h 770437"/>
              <a:gd name="connsiteX4" fmla="*/ 0 w 4635556"/>
              <a:gd name="connsiteY4" fmla="*/ 204485 h 770437"/>
              <a:gd name="connsiteX0" fmla="*/ 0 w 4635556"/>
              <a:gd name="connsiteY0" fmla="*/ 204485 h 907887"/>
              <a:gd name="connsiteX1" fmla="*/ 3787856 w 4635556"/>
              <a:gd name="connsiteY1" fmla="*/ 204485 h 907887"/>
              <a:gd name="connsiteX2" fmla="*/ 4635556 w 4635556"/>
              <a:gd name="connsiteY2" fmla="*/ 40562 h 907887"/>
              <a:gd name="connsiteX3" fmla="*/ 0 w 4635556"/>
              <a:gd name="connsiteY3" fmla="*/ 770437 h 907887"/>
              <a:gd name="connsiteX4" fmla="*/ 0 w 4635556"/>
              <a:gd name="connsiteY4" fmla="*/ 204485 h 907887"/>
              <a:gd name="connsiteX0" fmla="*/ 0 w 4635556"/>
              <a:gd name="connsiteY0" fmla="*/ 244333 h 947735"/>
              <a:gd name="connsiteX1" fmla="*/ 3787856 w 4635556"/>
              <a:gd name="connsiteY1" fmla="*/ 244333 h 947735"/>
              <a:gd name="connsiteX2" fmla="*/ 4635556 w 4635556"/>
              <a:gd name="connsiteY2" fmla="*/ 80410 h 947735"/>
              <a:gd name="connsiteX3" fmla="*/ 0 w 4635556"/>
              <a:gd name="connsiteY3" fmla="*/ 810285 h 947735"/>
              <a:gd name="connsiteX4" fmla="*/ 0 w 4635556"/>
              <a:gd name="connsiteY4" fmla="*/ 244333 h 947735"/>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14143 w 4649699"/>
              <a:gd name="connsiteY0" fmla="*/ 244333 h 1147548"/>
              <a:gd name="connsiteX1" fmla="*/ 418891 w 4649699"/>
              <a:gd name="connsiteY1" fmla="*/ 165867 h 1147548"/>
              <a:gd name="connsiteX2" fmla="*/ 3801999 w 4649699"/>
              <a:gd name="connsiteY2" fmla="*/ 244333 h 1147548"/>
              <a:gd name="connsiteX3" fmla="*/ 4649699 w 4649699"/>
              <a:gd name="connsiteY3" fmla="*/ 80410 h 1147548"/>
              <a:gd name="connsiteX4" fmla="*/ 55547 w 4649699"/>
              <a:gd name="connsiteY4" fmla="*/ 1147548 h 1147548"/>
              <a:gd name="connsiteX5" fmla="*/ 14143 w 4649699"/>
              <a:gd name="connsiteY5" fmla="*/ 244333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1248140 w 4953138"/>
              <a:gd name="connsiteY1" fmla="*/ 66285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373458 h 1347833"/>
              <a:gd name="connsiteX1" fmla="*/ 2597096 w 4594152"/>
              <a:gd name="connsiteY1" fmla="*/ 242179 h 1347833"/>
              <a:gd name="connsiteX2" fmla="*/ 3746452 w 4594152"/>
              <a:gd name="connsiteY2" fmla="*/ 444618 h 1347833"/>
              <a:gd name="connsiteX3" fmla="*/ 4594152 w 4594152"/>
              <a:gd name="connsiteY3" fmla="*/ 280695 h 1347833"/>
              <a:gd name="connsiteX4" fmla="*/ 0 w 4594152"/>
              <a:gd name="connsiteY4" fmla="*/ 1347833 h 1347833"/>
              <a:gd name="connsiteX5" fmla="*/ 1154967 w 4594152"/>
              <a:gd name="connsiteY5" fmla="*/ 373458 h 1347833"/>
              <a:gd name="connsiteX0" fmla="*/ 1154967 w 4594152"/>
              <a:gd name="connsiteY0" fmla="*/ 288395 h 1262770"/>
              <a:gd name="connsiteX1" fmla="*/ 2631728 w 4594152"/>
              <a:gd name="connsiteY1" fmla="*/ 500119 h 1262770"/>
              <a:gd name="connsiteX2" fmla="*/ 3746452 w 4594152"/>
              <a:gd name="connsiteY2" fmla="*/ 359555 h 1262770"/>
              <a:gd name="connsiteX3" fmla="*/ 4594152 w 4594152"/>
              <a:gd name="connsiteY3" fmla="*/ 195632 h 1262770"/>
              <a:gd name="connsiteX4" fmla="*/ 0 w 4594152"/>
              <a:gd name="connsiteY4" fmla="*/ 1262770 h 1262770"/>
              <a:gd name="connsiteX5" fmla="*/ 1154967 w 4594152"/>
              <a:gd name="connsiteY5" fmla="*/ 288395 h 1262770"/>
              <a:gd name="connsiteX0" fmla="*/ 1154967 w 4594152"/>
              <a:gd name="connsiteY0" fmla="*/ 317977 h 1292352"/>
              <a:gd name="connsiteX1" fmla="*/ 2618082 w 4594152"/>
              <a:gd name="connsiteY1" fmla="*/ 389997 h 1292352"/>
              <a:gd name="connsiteX2" fmla="*/ 3746452 w 4594152"/>
              <a:gd name="connsiteY2" fmla="*/ 389137 h 1292352"/>
              <a:gd name="connsiteX3" fmla="*/ 4594152 w 4594152"/>
              <a:gd name="connsiteY3" fmla="*/ 225214 h 1292352"/>
              <a:gd name="connsiteX4" fmla="*/ 0 w 4594152"/>
              <a:gd name="connsiteY4" fmla="*/ 1292352 h 1292352"/>
              <a:gd name="connsiteX5" fmla="*/ 1154967 w 4594152"/>
              <a:gd name="connsiteY5" fmla="*/ 317977 h 1292352"/>
              <a:gd name="connsiteX0" fmla="*/ 1141420 w 4594152"/>
              <a:gd name="connsiteY0" fmla="*/ 320676 h 1283573"/>
              <a:gd name="connsiteX1" fmla="*/ 2618082 w 4594152"/>
              <a:gd name="connsiteY1" fmla="*/ 381218 h 1283573"/>
              <a:gd name="connsiteX2" fmla="*/ 3746452 w 4594152"/>
              <a:gd name="connsiteY2" fmla="*/ 380358 h 1283573"/>
              <a:gd name="connsiteX3" fmla="*/ 4594152 w 4594152"/>
              <a:gd name="connsiteY3" fmla="*/ 216435 h 1283573"/>
              <a:gd name="connsiteX4" fmla="*/ 0 w 4594152"/>
              <a:gd name="connsiteY4" fmla="*/ 1283573 h 1283573"/>
              <a:gd name="connsiteX5" fmla="*/ 1141420 w 4594152"/>
              <a:gd name="connsiteY5" fmla="*/ 320676 h 1283573"/>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64657 h 1127554"/>
              <a:gd name="connsiteX1" fmla="*/ 2618082 w 4594152"/>
              <a:gd name="connsiteY1" fmla="*/ 225199 h 1127554"/>
              <a:gd name="connsiteX2" fmla="*/ 3351997 w 4594152"/>
              <a:gd name="connsiteY2" fmla="*/ 500372 h 1127554"/>
              <a:gd name="connsiteX3" fmla="*/ 4594152 w 4594152"/>
              <a:gd name="connsiteY3" fmla="*/ 60416 h 1127554"/>
              <a:gd name="connsiteX4" fmla="*/ 0 w 4594152"/>
              <a:gd name="connsiteY4" fmla="*/ 1127554 h 1127554"/>
              <a:gd name="connsiteX5" fmla="*/ 1141420 w 4594152"/>
              <a:gd name="connsiteY5" fmla="*/ 164657 h 1127554"/>
              <a:gd name="connsiteX0" fmla="*/ 1141420 w 4594152"/>
              <a:gd name="connsiteY0" fmla="*/ 173348 h 1136245"/>
              <a:gd name="connsiteX1" fmla="*/ 2618082 w 4594152"/>
              <a:gd name="connsiteY1" fmla="*/ 233890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38501 w 4594152"/>
              <a:gd name="connsiteY1" fmla="*/ 367855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80643 w 4594152"/>
              <a:gd name="connsiteY1" fmla="*/ 239062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55619 w 4594152"/>
              <a:gd name="connsiteY1" fmla="*/ 236993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346379 h 1309276"/>
              <a:gd name="connsiteX1" fmla="*/ 2655619 w 4594152"/>
              <a:gd name="connsiteY1" fmla="*/ 410024 h 1309276"/>
              <a:gd name="connsiteX2" fmla="*/ 4428709 w 4594152"/>
              <a:gd name="connsiteY2" fmla="*/ 0 h 1309276"/>
              <a:gd name="connsiteX3" fmla="*/ 4594152 w 4594152"/>
              <a:gd name="connsiteY3" fmla="*/ 242138 h 1309276"/>
              <a:gd name="connsiteX4" fmla="*/ 0 w 4594152"/>
              <a:gd name="connsiteY4" fmla="*/ 1309276 h 1309276"/>
              <a:gd name="connsiteX5" fmla="*/ 1141420 w 4594152"/>
              <a:gd name="connsiteY5" fmla="*/ 346379 h 1309276"/>
              <a:gd name="connsiteX0" fmla="*/ 1141420 w 4883436"/>
              <a:gd name="connsiteY0" fmla="*/ 365268 h 1328165"/>
              <a:gd name="connsiteX1" fmla="*/ 2655619 w 4883436"/>
              <a:gd name="connsiteY1" fmla="*/ 428913 h 1328165"/>
              <a:gd name="connsiteX2" fmla="*/ 4428709 w 4883436"/>
              <a:gd name="connsiteY2" fmla="*/ 18889 h 1328165"/>
              <a:gd name="connsiteX3" fmla="*/ 4411361 w 4883436"/>
              <a:gd name="connsiteY3" fmla="*/ 89225 h 1328165"/>
              <a:gd name="connsiteX4" fmla="*/ 4594152 w 4883436"/>
              <a:gd name="connsiteY4" fmla="*/ 261027 h 1328165"/>
              <a:gd name="connsiteX5" fmla="*/ 0 w 4883436"/>
              <a:gd name="connsiteY5" fmla="*/ 1328165 h 1328165"/>
              <a:gd name="connsiteX6" fmla="*/ 1141420 w 4883436"/>
              <a:gd name="connsiteY6" fmla="*/ 365268 h 1328165"/>
              <a:gd name="connsiteX0" fmla="*/ 1141420 w 4941962"/>
              <a:gd name="connsiteY0" fmla="*/ 368616 h 1331513"/>
              <a:gd name="connsiteX1" fmla="*/ 2655619 w 4941962"/>
              <a:gd name="connsiteY1" fmla="*/ 432261 h 1331513"/>
              <a:gd name="connsiteX2" fmla="*/ 4428709 w 4941962"/>
              <a:gd name="connsiteY2" fmla="*/ 22237 h 1331513"/>
              <a:gd name="connsiteX3" fmla="*/ 4650365 w 4941962"/>
              <a:gd name="connsiteY3" fmla="*/ 71940 h 1331513"/>
              <a:gd name="connsiteX4" fmla="*/ 4594152 w 4941962"/>
              <a:gd name="connsiteY4" fmla="*/ 264375 h 1331513"/>
              <a:gd name="connsiteX5" fmla="*/ 0 w 4941962"/>
              <a:gd name="connsiteY5" fmla="*/ 1331513 h 1331513"/>
              <a:gd name="connsiteX6" fmla="*/ 1141420 w 4941962"/>
              <a:gd name="connsiteY6" fmla="*/ 368616 h 1331513"/>
              <a:gd name="connsiteX0" fmla="*/ 1141420 w 4952229"/>
              <a:gd name="connsiteY0" fmla="*/ 353321 h 1316218"/>
              <a:gd name="connsiteX1" fmla="*/ 2655619 w 4952229"/>
              <a:gd name="connsiteY1" fmla="*/ 416966 h 1316218"/>
              <a:gd name="connsiteX2" fmla="*/ 4428709 w 4952229"/>
              <a:gd name="connsiteY2" fmla="*/ 6942 h 1316218"/>
              <a:gd name="connsiteX3" fmla="*/ 4594152 w 4952229"/>
              <a:gd name="connsiteY3" fmla="*/ 249080 h 1316218"/>
              <a:gd name="connsiteX4" fmla="*/ 0 w 4952229"/>
              <a:gd name="connsiteY4" fmla="*/ 1316218 h 1316218"/>
              <a:gd name="connsiteX5" fmla="*/ 1141420 w 4952229"/>
              <a:gd name="connsiteY5" fmla="*/ 353321 h 1316218"/>
              <a:gd name="connsiteX0" fmla="*/ 1141420 w 4958877"/>
              <a:gd name="connsiteY0" fmla="*/ 276198 h 1239095"/>
              <a:gd name="connsiteX1" fmla="*/ 2655619 w 4958877"/>
              <a:gd name="connsiteY1" fmla="*/ 339843 h 1239095"/>
              <a:gd name="connsiteX2" fmla="*/ 4451334 w 4958877"/>
              <a:gd name="connsiteY2" fmla="*/ 22570 h 1239095"/>
              <a:gd name="connsiteX3" fmla="*/ 4594152 w 4958877"/>
              <a:gd name="connsiteY3" fmla="*/ 171957 h 1239095"/>
              <a:gd name="connsiteX4" fmla="*/ 0 w 4958877"/>
              <a:gd name="connsiteY4" fmla="*/ 1239095 h 1239095"/>
              <a:gd name="connsiteX5" fmla="*/ 1141420 w 4958877"/>
              <a:gd name="connsiteY5" fmla="*/ 276198 h 1239095"/>
              <a:gd name="connsiteX0" fmla="*/ 1141420 w 4917260"/>
              <a:gd name="connsiteY0" fmla="*/ 253628 h 1216525"/>
              <a:gd name="connsiteX1" fmla="*/ 2655619 w 4917260"/>
              <a:gd name="connsiteY1" fmla="*/ 317273 h 1216525"/>
              <a:gd name="connsiteX2" fmla="*/ 4451334 w 4917260"/>
              <a:gd name="connsiteY2" fmla="*/ 0 h 1216525"/>
              <a:gd name="connsiteX3" fmla="*/ 4594152 w 4917260"/>
              <a:gd name="connsiteY3" fmla="*/ 149387 h 1216525"/>
              <a:gd name="connsiteX4" fmla="*/ 0 w 4917260"/>
              <a:gd name="connsiteY4" fmla="*/ 1216525 h 1216525"/>
              <a:gd name="connsiteX5" fmla="*/ 1141420 w 4917260"/>
              <a:gd name="connsiteY5" fmla="*/ 253628 h 1216525"/>
              <a:gd name="connsiteX0" fmla="*/ 1141420 w 4594152"/>
              <a:gd name="connsiteY0" fmla="*/ 253628 h 1216525"/>
              <a:gd name="connsiteX1" fmla="*/ 2655619 w 4594152"/>
              <a:gd name="connsiteY1" fmla="*/ 317273 h 1216525"/>
              <a:gd name="connsiteX2" fmla="*/ 4451334 w 4594152"/>
              <a:gd name="connsiteY2" fmla="*/ 0 h 1216525"/>
              <a:gd name="connsiteX3" fmla="*/ 4594152 w 4594152"/>
              <a:gd name="connsiteY3" fmla="*/ 149387 h 1216525"/>
              <a:gd name="connsiteX4" fmla="*/ 0 w 4594152"/>
              <a:gd name="connsiteY4" fmla="*/ 1216525 h 1216525"/>
              <a:gd name="connsiteX5" fmla="*/ 1141420 w 4594152"/>
              <a:gd name="connsiteY5" fmla="*/ 253628 h 1216525"/>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73686 h 1236583"/>
              <a:gd name="connsiteX1" fmla="*/ 2655619 w 4594566"/>
              <a:gd name="connsiteY1" fmla="*/ 337331 h 1236583"/>
              <a:gd name="connsiteX2" fmla="*/ 4452993 w 4594566"/>
              <a:gd name="connsiteY2" fmla="*/ 0 h 1236583"/>
              <a:gd name="connsiteX3" fmla="*/ 4594566 w 4594566"/>
              <a:gd name="connsiteY3" fmla="*/ 164430 h 1236583"/>
              <a:gd name="connsiteX4" fmla="*/ 0 w 4594566"/>
              <a:gd name="connsiteY4" fmla="*/ 1236583 h 1236583"/>
              <a:gd name="connsiteX5" fmla="*/ 1141420 w 4594566"/>
              <a:gd name="connsiteY5" fmla="*/ 273686 h 1236583"/>
              <a:gd name="connsiteX0" fmla="*/ 1141420 w 4594566"/>
              <a:gd name="connsiteY0" fmla="*/ 266786 h 1229683"/>
              <a:gd name="connsiteX1" fmla="*/ 2655619 w 4594566"/>
              <a:gd name="connsiteY1" fmla="*/ 330431 h 1229683"/>
              <a:gd name="connsiteX2" fmla="*/ 4444849 w 4594566"/>
              <a:gd name="connsiteY2" fmla="*/ 0 h 1229683"/>
              <a:gd name="connsiteX3" fmla="*/ 4594566 w 4594566"/>
              <a:gd name="connsiteY3" fmla="*/ 157530 h 1229683"/>
              <a:gd name="connsiteX4" fmla="*/ 0 w 4594566"/>
              <a:gd name="connsiteY4" fmla="*/ 1229683 h 1229683"/>
              <a:gd name="connsiteX5" fmla="*/ 1141420 w 4594566"/>
              <a:gd name="connsiteY5" fmla="*/ 266786 h 1229683"/>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44108 h 1207005"/>
              <a:gd name="connsiteX1" fmla="*/ 2655619 w 4576094"/>
              <a:gd name="connsiteY1" fmla="*/ 307753 h 1207005"/>
              <a:gd name="connsiteX2" fmla="*/ 4454081 w 4576094"/>
              <a:gd name="connsiteY2" fmla="*/ 0 h 1207005"/>
              <a:gd name="connsiteX3" fmla="*/ 4576094 w 4576094"/>
              <a:gd name="connsiteY3" fmla="*/ 113050 h 1207005"/>
              <a:gd name="connsiteX4" fmla="*/ 0 w 4576094"/>
              <a:gd name="connsiteY4" fmla="*/ 1207005 h 1207005"/>
              <a:gd name="connsiteX5" fmla="*/ 1141420 w 4576094"/>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099161 w 4570789"/>
              <a:gd name="connsiteY0" fmla="*/ 248016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099161 w 4570789"/>
              <a:gd name="connsiteY5" fmla="*/ 248016 h 1207005"/>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0232"/>
              <a:gd name="connsiteY0" fmla="*/ 248016 h 1204980"/>
              <a:gd name="connsiteX1" fmla="*/ 4478582 w 4590232"/>
              <a:gd name="connsiteY1" fmla="*/ 0 h 1204980"/>
              <a:gd name="connsiteX2" fmla="*/ 4590232 w 4590232"/>
              <a:gd name="connsiteY2" fmla="*/ 125864 h 1204980"/>
              <a:gd name="connsiteX3" fmla="*/ 0 w 4590232"/>
              <a:gd name="connsiteY3" fmla="*/ 1204980 h 1204980"/>
              <a:gd name="connsiteX4" fmla="*/ 1123662 w 4590232"/>
              <a:gd name="connsiteY4" fmla="*/ 248016 h 120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232" h="1204980">
                <a:moveTo>
                  <a:pt x="1123662" y="248016"/>
                </a:moveTo>
                <a:cubicBezTo>
                  <a:pt x="2358656" y="213148"/>
                  <a:pt x="3754023" y="647999"/>
                  <a:pt x="4478582" y="0"/>
                </a:cubicBezTo>
                <a:cubicBezTo>
                  <a:pt x="4728122" y="281494"/>
                  <a:pt x="4384810" y="-99670"/>
                  <a:pt x="4590232" y="125864"/>
                </a:cubicBezTo>
                <a:cubicBezTo>
                  <a:pt x="3768549" y="1796416"/>
                  <a:pt x="1303206" y="432259"/>
                  <a:pt x="0" y="1204980"/>
                </a:cubicBezTo>
                <a:lnTo>
                  <a:pt x="1123662" y="248016"/>
                </a:lnTo>
                <a:close/>
              </a:path>
            </a:pathLst>
          </a:cu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SE"/>
          </a:p>
        </p:txBody>
      </p:sp>
      <p:sp>
        <p:nvSpPr>
          <p:cNvPr id="2" name="Platshållare för datum 1">
            <a:extLst>
              <a:ext uri="{FF2B5EF4-FFF2-40B4-BE49-F238E27FC236}">
                <a16:creationId xmlns:a16="http://schemas.microsoft.com/office/drawing/2014/main" id="{5F3CBA5C-6B22-4F0C-87D7-6509807D9829}"/>
              </a:ext>
            </a:extLst>
          </p:cNvPr>
          <p:cNvSpPr>
            <a:spLocks noGrp="1"/>
          </p:cNvSpPr>
          <p:nvPr>
            <p:ph type="dt" sz="half" idx="10"/>
          </p:nvPr>
        </p:nvSpPr>
        <p:spPr/>
        <p:txBody>
          <a:bodyPr/>
          <a:lstStyle>
            <a:lvl1pPr>
              <a:defRPr>
                <a:solidFill>
                  <a:schemeClr val="bg1"/>
                </a:solidFill>
              </a:defRPr>
            </a:lvl1pPr>
          </a:lstStyle>
          <a:p>
            <a:fld id="{C8F3B1B8-7661-44B1-9B3C-99F897C28A07}" type="datetimeFigureOut">
              <a:rPr lang="en-SE" smtClean="0"/>
              <a:pPr/>
              <a:t>01/23/2024</a:t>
            </a:fld>
            <a:endParaRPr lang="en-SE"/>
          </a:p>
        </p:txBody>
      </p:sp>
      <p:sp>
        <p:nvSpPr>
          <p:cNvPr id="3" name="Platshållare för sidfot 2">
            <a:extLst>
              <a:ext uri="{FF2B5EF4-FFF2-40B4-BE49-F238E27FC236}">
                <a16:creationId xmlns:a16="http://schemas.microsoft.com/office/drawing/2014/main" id="{33616548-D38B-4C25-855D-10FE2C8D9906}"/>
              </a:ext>
            </a:extLst>
          </p:cNvPr>
          <p:cNvSpPr>
            <a:spLocks noGrp="1"/>
          </p:cNvSpPr>
          <p:nvPr>
            <p:ph type="ftr" sz="quarter" idx="11"/>
          </p:nvPr>
        </p:nvSpPr>
        <p:spPr/>
        <p:txBody>
          <a:bodyPr/>
          <a:lstStyle>
            <a:lvl1pPr>
              <a:defRPr>
                <a:solidFill>
                  <a:schemeClr val="bg1"/>
                </a:solidFill>
              </a:defRPr>
            </a:lvl1pPr>
          </a:lstStyle>
          <a:p>
            <a:endParaRPr lang="en-SE"/>
          </a:p>
        </p:txBody>
      </p:sp>
      <p:sp>
        <p:nvSpPr>
          <p:cNvPr id="4" name="Platshållare för bildnummer 3">
            <a:extLst>
              <a:ext uri="{FF2B5EF4-FFF2-40B4-BE49-F238E27FC236}">
                <a16:creationId xmlns:a16="http://schemas.microsoft.com/office/drawing/2014/main" id="{3C82FB50-8AB3-44C9-8EFA-35B8AB43855D}"/>
              </a:ext>
            </a:extLst>
          </p:cNvPr>
          <p:cNvSpPr>
            <a:spLocks noGrp="1"/>
          </p:cNvSpPr>
          <p:nvPr>
            <p:ph type="sldNum" sz="quarter" idx="12"/>
          </p:nvPr>
        </p:nvSpPr>
        <p:spPr/>
        <p:txBody>
          <a:bodyPr/>
          <a:lstStyle>
            <a:lvl1pPr>
              <a:defRPr>
                <a:solidFill>
                  <a:schemeClr val="bg1"/>
                </a:solidFill>
              </a:defRPr>
            </a:lvl1pPr>
          </a:lstStyle>
          <a:p>
            <a:fld id="{06A27B9A-A3F5-49AC-812A-48CF3A1D9232}" type="slidenum">
              <a:rPr lang="en-SE" smtClean="0"/>
              <a:pPr/>
              <a:t>‹#›</a:t>
            </a:fld>
            <a:endParaRPr lang="en-SE"/>
          </a:p>
        </p:txBody>
      </p:sp>
      <p:sp>
        <p:nvSpPr>
          <p:cNvPr id="10" name="Rubrik 9">
            <a:extLst>
              <a:ext uri="{FF2B5EF4-FFF2-40B4-BE49-F238E27FC236}">
                <a16:creationId xmlns:a16="http://schemas.microsoft.com/office/drawing/2014/main" id="{533A9F7A-B4FC-42AB-ADF3-A6AFD6D024A3}"/>
              </a:ext>
            </a:extLst>
          </p:cNvPr>
          <p:cNvSpPr>
            <a:spLocks noGrp="1"/>
          </p:cNvSpPr>
          <p:nvPr>
            <p:ph type="title"/>
          </p:nvPr>
        </p:nvSpPr>
        <p:spPr>
          <a:xfrm>
            <a:off x="976545" y="2486892"/>
            <a:ext cx="9472472" cy="1343623"/>
          </a:xfrm>
        </p:spPr>
        <p:txBody>
          <a:bodyPr/>
          <a:lstStyle>
            <a:lvl1pPr algn="ctr">
              <a:defRPr>
                <a:solidFill>
                  <a:schemeClr val="bg1"/>
                </a:solidFill>
              </a:defRPr>
            </a:lvl1pPr>
          </a:lstStyle>
          <a:p>
            <a:r>
              <a:rPr lang="sv-SE"/>
              <a:t>Klicka här för att ändra mall för rubrikformat</a:t>
            </a:r>
            <a:endParaRPr lang="en-SE"/>
          </a:p>
        </p:txBody>
      </p:sp>
      <p:pic>
        <p:nvPicPr>
          <p:cNvPr id="6" name="Bildobjekt 5">
            <a:extLst>
              <a:ext uri="{FF2B5EF4-FFF2-40B4-BE49-F238E27FC236}">
                <a16:creationId xmlns:a16="http://schemas.microsoft.com/office/drawing/2014/main" id="{AF1B6B6C-889B-4B91-8529-104AF4A6DA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8756" y="6230413"/>
            <a:ext cx="1711637" cy="365125"/>
          </a:xfrm>
          <a:prstGeom prst="rect">
            <a:avLst/>
          </a:prstGeom>
        </p:spPr>
      </p:pic>
    </p:spTree>
    <p:extLst>
      <p:ext uri="{BB962C8B-B14F-4D97-AF65-F5344CB8AC3E}">
        <p14:creationId xmlns:p14="http://schemas.microsoft.com/office/powerpoint/2010/main" val="3797072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entrerad rubrik grå">
    <p:bg>
      <p:bgPr>
        <a:solidFill>
          <a:schemeClr val="bg1">
            <a:lumMod val="95000"/>
          </a:schemeClr>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F3CBA5C-6B22-4F0C-87D7-6509807D9829}"/>
              </a:ext>
            </a:extLst>
          </p:cNvPr>
          <p:cNvSpPr>
            <a:spLocks noGrp="1"/>
          </p:cNvSpPr>
          <p:nvPr>
            <p:ph type="dt" sz="half" idx="10"/>
          </p:nvPr>
        </p:nvSpPr>
        <p:spPr/>
        <p:txBody>
          <a:bodyPr/>
          <a:lstStyle/>
          <a:p>
            <a:fld id="{C8F3B1B8-7661-44B1-9B3C-99F897C28A07}" type="datetimeFigureOut">
              <a:rPr lang="en-SE" smtClean="0"/>
              <a:t>01/23/2024</a:t>
            </a:fld>
            <a:endParaRPr lang="en-SE"/>
          </a:p>
        </p:txBody>
      </p:sp>
      <p:sp>
        <p:nvSpPr>
          <p:cNvPr id="3" name="Platshållare för sidfot 2">
            <a:extLst>
              <a:ext uri="{FF2B5EF4-FFF2-40B4-BE49-F238E27FC236}">
                <a16:creationId xmlns:a16="http://schemas.microsoft.com/office/drawing/2014/main" id="{33616548-D38B-4C25-855D-10FE2C8D9906}"/>
              </a:ext>
            </a:extLst>
          </p:cNvPr>
          <p:cNvSpPr>
            <a:spLocks noGrp="1"/>
          </p:cNvSpPr>
          <p:nvPr>
            <p:ph type="ftr" sz="quarter" idx="11"/>
          </p:nvPr>
        </p:nvSpPr>
        <p:spPr/>
        <p:txBody>
          <a:bodyPr/>
          <a:lstStyle/>
          <a:p>
            <a:endParaRPr lang="en-SE"/>
          </a:p>
        </p:txBody>
      </p:sp>
      <p:sp>
        <p:nvSpPr>
          <p:cNvPr id="4" name="Platshållare för bildnummer 3">
            <a:extLst>
              <a:ext uri="{FF2B5EF4-FFF2-40B4-BE49-F238E27FC236}">
                <a16:creationId xmlns:a16="http://schemas.microsoft.com/office/drawing/2014/main" id="{3C82FB50-8AB3-44C9-8EFA-35B8AB43855D}"/>
              </a:ext>
            </a:extLst>
          </p:cNvPr>
          <p:cNvSpPr>
            <a:spLocks noGrp="1"/>
          </p:cNvSpPr>
          <p:nvPr>
            <p:ph type="sldNum" sz="quarter" idx="12"/>
          </p:nvPr>
        </p:nvSpPr>
        <p:spPr/>
        <p:txBody>
          <a:bodyPr/>
          <a:lstStyle/>
          <a:p>
            <a:fld id="{06A27B9A-A3F5-49AC-812A-48CF3A1D9232}" type="slidenum">
              <a:rPr lang="en-SE" smtClean="0"/>
              <a:t>‹#›</a:t>
            </a:fld>
            <a:endParaRPr lang="en-SE"/>
          </a:p>
        </p:txBody>
      </p:sp>
      <p:sp>
        <p:nvSpPr>
          <p:cNvPr id="10" name="Rubrik 9">
            <a:extLst>
              <a:ext uri="{FF2B5EF4-FFF2-40B4-BE49-F238E27FC236}">
                <a16:creationId xmlns:a16="http://schemas.microsoft.com/office/drawing/2014/main" id="{533A9F7A-B4FC-42AB-ADF3-A6AFD6D024A3}"/>
              </a:ext>
            </a:extLst>
          </p:cNvPr>
          <p:cNvSpPr>
            <a:spLocks noGrp="1"/>
          </p:cNvSpPr>
          <p:nvPr>
            <p:ph type="title"/>
          </p:nvPr>
        </p:nvSpPr>
        <p:spPr>
          <a:xfrm>
            <a:off x="976545" y="2486892"/>
            <a:ext cx="9472472" cy="1343623"/>
          </a:xfrm>
        </p:spPr>
        <p:txBody>
          <a:bodyPr/>
          <a:lstStyle>
            <a:lvl1pPr algn="ctr">
              <a:defRPr>
                <a:solidFill>
                  <a:schemeClr val="tx1"/>
                </a:solidFill>
              </a:defRPr>
            </a:lvl1pPr>
          </a:lstStyle>
          <a:p>
            <a:r>
              <a:rPr lang="sv-SE"/>
              <a:t>Klicka här för att ändra mall för rubrikformat</a:t>
            </a:r>
            <a:endParaRPr lang="en-SE"/>
          </a:p>
        </p:txBody>
      </p:sp>
    </p:spTree>
    <p:extLst>
      <p:ext uri="{BB962C8B-B14F-4D97-AF65-F5344CB8AC3E}">
        <p14:creationId xmlns:p14="http://schemas.microsoft.com/office/powerpoint/2010/main" val="10520995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foto">
    <p:bg>
      <p:bgPr>
        <a:solidFill>
          <a:schemeClr val="accent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1EB8C76-923B-41FD-8B29-ED892677F009}"/>
              </a:ext>
            </a:extLst>
          </p:cNvPr>
          <p:cNvSpPr>
            <a:spLocks noGrp="1"/>
          </p:cNvSpPr>
          <p:nvPr>
            <p:ph type="pic" sz="quarter" idx="10" hasCustomPrompt="1"/>
          </p:nvPr>
        </p:nvSpPr>
        <p:spPr>
          <a:xfrm>
            <a:off x="0" y="0"/>
            <a:ext cx="12192000" cy="6858000"/>
          </a:xfrm>
        </p:spPr>
        <p:txBody>
          <a:bodyPr/>
          <a:lstStyle>
            <a:lvl1pPr marL="0" indent="0">
              <a:buNone/>
              <a:defRPr>
                <a:solidFill>
                  <a:schemeClr val="bg1"/>
                </a:solidFill>
              </a:defRPr>
            </a:lvl1pPr>
          </a:lstStyle>
          <a:p>
            <a:r>
              <a:rPr lang="sv-SE"/>
              <a:t>Klicka på ikonen för att infoga ett foto</a:t>
            </a:r>
            <a:endParaRPr lang="en-SE"/>
          </a:p>
        </p:txBody>
      </p:sp>
      <p:sp>
        <p:nvSpPr>
          <p:cNvPr id="2" name="Rubrik 1">
            <a:extLst>
              <a:ext uri="{FF2B5EF4-FFF2-40B4-BE49-F238E27FC236}">
                <a16:creationId xmlns:a16="http://schemas.microsoft.com/office/drawing/2014/main" id="{9CB75503-8D24-4545-9CE9-AE57D18B49C8}"/>
              </a:ext>
            </a:extLst>
          </p:cNvPr>
          <p:cNvSpPr>
            <a:spLocks noGrp="1"/>
          </p:cNvSpPr>
          <p:nvPr>
            <p:ph type="ctrTitle"/>
          </p:nvPr>
        </p:nvSpPr>
        <p:spPr>
          <a:xfrm>
            <a:off x="941374" y="2166840"/>
            <a:ext cx="10412426" cy="1262160"/>
          </a:xfrm>
        </p:spPr>
        <p:txBody>
          <a:bodyPr anchor="t" anchorCtr="0">
            <a:noAutofit/>
          </a:bodyPr>
          <a:lstStyle>
            <a:lvl1pPr algn="l">
              <a:defRPr sz="4800" b="1">
                <a:solidFill>
                  <a:schemeClr val="bg1"/>
                </a:solidFill>
              </a:defRPr>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85432E2B-63E0-4C36-BF55-75D0914635D6}"/>
              </a:ext>
            </a:extLst>
          </p:cNvPr>
          <p:cNvSpPr>
            <a:spLocks noGrp="1"/>
          </p:cNvSpPr>
          <p:nvPr>
            <p:ph type="subTitle" idx="1"/>
          </p:nvPr>
        </p:nvSpPr>
        <p:spPr>
          <a:xfrm>
            <a:off x="941374" y="380118"/>
            <a:ext cx="10412426" cy="1371600"/>
          </a:xfrm>
        </p:spPr>
        <p:txBody>
          <a:bodyPr anchor="b" anchorCtr="0">
            <a:noAutofit/>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SE"/>
          </a:p>
        </p:txBody>
      </p:sp>
      <p:sp>
        <p:nvSpPr>
          <p:cNvPr id="10" name="Platshållare för bild 8">
            <a:extLst>
              <a:ext uri="{FF2B5EF4-FFF2-40B4-BE49-F238E27FC236}">
                <a16:creationId xmlns:a16="http://schemas.microsoft.com/office/drawing/2014/main" id="{D63C224C-7D36-42C5-A531-E2DDBB8F3913}"/>
              </a:ext>
            </a:extLst>
          </p:cNvPr>
          <p:cNvSpPr>
            <a:spLocks noGrp="1"/>
          </p:cNvSpPr>
          <p:nvPr>
            <p:ph type="pic" sz="quarter" idx="11" hasCustomPrompt="1"/>
          </p:nvPr>
        </p:nvSpPr>
        <p:spPr>
          <a:xfrm>
            <a:off x="399600" y="6231600"/>
            <a:ext cx="1713600" cy="363600"/>
          </a:xfrm>
          <a:blipFill>
            <a:blip r:embed="rId2"/>
            <a:stretch>
              <a:fillRect/>
            </a:stretch>
          </a:blipFill>
        </p:spPr>
        <p:txBody>
          <a:bodyPr/>
          <a:lstStyle>
            <a:lvl1pPr marL="0" indent="0">
              <a:buNone/>
              <a:defRPr/>
            </a:lvl1pPr>
          </a:lstStyle>
          <a:p>
            <a:r>
              <a:rPr lang="sv-SE"/>
              <a:t>    </a:t>
            </a:r>
            <a:endParaRPr lang="en-SE"/>
          </a:p>
        </p:txBody>
      </p:sp>
      <p:sp>
        <p:nvSpPr>
          <p:cNvPr id="7" name="Platshållare för datum 1">
            <a:extLst>
              <a:ext uri="{FF2B5EF4-FFF2-40B4-BE49-F238E27FC236}">
                <a16:creationId xmlns:a16="http://schemas.microsoft.com/office/drawing/2014/main" id="{21114F9C-985F-4996-AF4D-8B8FE4BFECFA}"/>
              </a:ext>
            </a:extLst>
          </p:cNvPr>
          <p:cNvSpPr>
            <a:spLocks noGrp="1"/>
          </p:cNvSpPr>
          <p:nvPr>
            <p:ph type="dt" sz="half" idx="12"/>
          </p:nvPr>
        </p:nvSpPr>
        <p:spPr>
          <a:xfrm>
            <a:off x="2778711" y="6320838"/>
            <a:ext cx="1047565" cy="365125"/>
          </a:xfrm>
        </p:spPr>
        <p:txBody>
          <a:bodyPr/>
          <a:lstStyle>
            <a:lvl1pPr>
              <a:defRPr>
                <a:solidFill>
                  <a:schemeClr val="bg1"/>
                </a:solidFill>
              </a:defRPr>
            </a:lvl1pPr>
          </a:lstStyle>
          <a:p>
            <a:fld id="{C8F3B1B8-7661-44B1-9B3C-99F897C28A07}" type="datetimeFigureOut">
              <a:rPr lang="en-SE" smtClean="0"/>
              <a:pPr/>
              <a:t>01/23/2024</a:t>
            </a:fld>
            <a:endParaRPr lang="en-SE"/>
          </a:p>
        </p:txBody>
      </p:sp>
      <p:sp>
        <p:nvSpPr>
          <p:cNvPr id="8" name="Platshållare för sidfot 2">
            <a:extLst>
              <a:ext uri="{FF2B5EF4-FFF2-40B4-BE49-F238E27FC236}">
                <a16:creationId xmlns:a16="http://schemas.microsoft.com/office/drawing/2014/main" id="{CD64460E-A267-494E-AFBB-4FF6DB7A41A7}"/>
              </a:ext>
            </a:extLst>
          </p:cNvPr>
          <p:cNvSpPr>
            <a:spLocks noGrp="1"/>
          </p:cNvSpPr>
          <p:nvPr>
            <p:ph type="ftr" sz="quarter" idx="13"/>
          </p:nvPr>
        </p:nvSpPr>
        <p:spPr>
          <a:xfrm>
            <a:off x="3872272" y="6320838"/>
            <a:ext cx="3513600" cy="365125"/>
          </a:xfrm>
        </p:spPr>
        <p:txBody>
          <a:bodyPr/>
          <a:lstStyle>
            <a:lvl1pPr>
              <a:defRPr>
                <a:solidFill>
                  <a:schemeClr val="bg1"/>
                </a:solidFill>
              </a:defRPr>
            </a:lvl1pPr>
          </a:lstStyle>
          <a:p>
            <a:endParaRPr lang="en-SE"/>
          </a:p>
        </p:txBody>
      </p:sp>
      <p:sp>
        <p:nvSpPr>
          <p:cNvPr id="9" name="Platshållare för bildnummer 3">
            <a:extLst>
              <a:ext uri="{FF2B5EF4-FFF2-40B4-BE49-F238E27FC236}">
                <a16:creationId xmlns:a16="http://schemas.microsoft.com/office/drawing/2014/main" id="{6668AEC5-9EEA-499B-BA8C-A071D2E8CEC3}"/>
              </a:ext>
            </a:extLst>
          </p:cNvPr>
          <p:cNvSpPr>
            <a:spLocks noGrp="1"/>
          </p:cNvSpPr>
          <p:nvPr>
            <p:ph type="sldNum" sz="quarter" idx="14"/>
          </p:nvPr>
        </p:nvSpPr>
        <p:spPr>
          <a:xfrm>
            <a:off x="10156054" y="6320838"/>
            <a:ext cx="1197746" cy="365125"/>
          </a:xfrm>
        </p:spPr>
        <p:txBody>
          <a:bodyPr/>
          <a:lstStyle>
            <a:lvl1pPr>
              <a:defRPr>
                <a:solidFill>
                  <a:schemeClr val="bg1"/>
                </a:solidFill>
              </a:defRPr>
            </a:lvl1pPr>
          </a:lstStyle>
          <a:p>
            <a:fld id="{06A27B9A-A3F5-49AC-812A-48CF3A1D9232}" type="slidenum">
              <a:rPr lang="en-SE" smtClean="0"/>
              <a:pPr/>
              <a:t>‹#›</a:t>
            </a:fld>
            <a:endParaRPr lang="en-SE"/>
          </a:p>
        </p:txBody>
      </p:sp>
    </p:spTree>
    <p:extLst>
      <p:ext uri="{BB962C8B-B14F-4D97-AF65-F5344CB8AC3E}">
        <p14:creationId xmlns:p14="http://schemas.microsoft.com/office/powerpoint/2010/main" val="2137174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lutsbild">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49F202E2-807E-4A74-B0D3-83BBC027A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9409" y="2580614"/>
            <a:ext cx="6803066" cy="1451224"/>
          </a:xfrm>
          <a:prstGeom prst="rect">
            <a:avLst/>
          </a:prstGeom>
        </p:spPr>
      </p:pic>
      <p:sp>
        <p:nvSpPr>
          <p:cNvPr id="8" name="Platshållare för text 7">
            <a:extLst>
              <a:ext uri="{FF2B5EF4-FFF2-40B4-BE49-F238E27FC236}">
                <a16:creationId xmlns:a16="http://schemas.microsoft.com/office/drawing/2014/main" id="{B95F8280-AB87-42D8-B040-DF215E348D4B}"/>
              </a:ext>
            </a:extLst>
          </p:cNvPr>
          <p:cNvSpPr>
            <a:spLocks noGrp="1"/>
          </p:cNvSpPr>
          <p:nvPr>
            <p:ph type="body" sz="quarter" idx="10" hasCustomPrompt="1"/>
          </p:nvPr>
        </p:nvSpPr>
        <p:spPr>
          <a:xfrm>
            <a:off x="7526351" y="4632082"/>
            <a:ext cx="4316399" cy="169274"/>
          </a:xfrm>
        </p:spPr>
        <p:txBody>
          <a:bodyPr tIns="0" bIns="0"/>
          <a:lstStyle>
            <a:lvl1pPr marL="0" indent="0" algn="r">
              <a:buNone/>
              <a:defRPr sz="1200" b="1">
                <a:solidFill>
                  <a:schemeClr val="bg1"/>
                </a:solidFill>
              </a:defRPr>
            </a:lvl1pPr>
          </a:lstStyle>
          <a:p>
            <a:pPr lvl="0"/>
            <a:r>
              <a:rPr lang="sv-SE"/>
              <a:t>Klicka och skriv namn</a:t>
            </a:r>
            <a:endParaRPr lang="en-SE"/>
          </a:p>
        </p:txBody>
      </p:sp>
      <p:sp>
        <p:nvSpPr>
          <p:cNvPr id="11" name="Platshållare för text 7">
            <a:extLst>
              <a:ext uri="{FF2B5EF4-FFF2-40B4-BE49-F238E27FC236}">
                <a16:creationId xmlns:a16="http://schemas.microsoft.com/office/drawing/2014/main" id="{DF69A535-A104-485A-B21A-D4B995878008}"/>
              </a:ext>
            </a:extLst>
          </p:cNvPr>
          <p:cNvSpPr>
            <a:spLocks noGrp="1"/>
          </p:cNvSpPr>
          <p:nvPr>
            <p:ph type="body" sz="quarter" idx="11" hasCustomPrompt="1"/>
          </p:nvPr>
        </p:nvSpPr>
        <p:spPr>
          <a:xfrm>
            <a:off x="7526351" y="4810234"/>
            <a:ext cx="4316399" cy="169274"/>
          </a:xfrm>
        </p:spPr>
        <p:txBody>
          <a:bodyPr tIns="0" bIns="0"/>
          <a:lstStyle>
            <a:lvl1pPr marL="0" indent="0" algn="r">
              <a:buNone/>
              <a:defRPr sz="1200" b="0">
                <a:solidFill>
                  <a:schemeClr val="bg1"/>
                </a:solidFill>
              </a:defRPr>
            </a:lvl1pPr>
          </a:lstStyle>
          <a:p>
            <a:pPr lvl="0"/>
            <a:r>
              <a:rPr lang="sv-SE"/>
              <a:t>Klicka och skriv titel</a:t>
            </a:r>
            <a:endParaRPr lang="en-SE"/>
          </a:p>
        </p:txBody>
      </p:sp>
      <p:sp>
        <p:nvSpPr>
          <p:cNvPr id="13" name="Platshållare för text 7">
            <a:extLst>
              <a:ext uri="{FF2B5EF4-FFF2-40B4-BE49-F238E27FC236}">
                <a16:creationId xmlns:a16="http://schemas.microsoft.com/office/drawing/2014/main" id="{9B006066-191F-43FC-A98E-792CCF8DAD94}"/>
              </a:ext>
            </a:extLst>
          </p:cNvPr>
          <p:cNvSpPr>
            <a:spLocks noGrp="1"/>
          </p:cNvSpPr>
          <p:nvPr>
            <p:ph type="body" sz="quarter" idx="12" hasCustomPrompt="1"/>
          </p:nvPr>
        </p:nvSpPr>
        <p:spPr>
          <a:xfrm>
            <a:off x="7527828" y="5007024"/>
            <a:ext cx="4316399" cy="169274"/>
          </a:xfrm>
        </p:spPr>
        <p:txBody>
          <a:bodyPr tIns="0" bIns="0"/>
          <a:lstStyle>
            <a:lvl1pPr marL="0" indent="0" algn="r">
              <a:buNone/>
              <a:defRPr sz="1200" b="0">
                <a:solidFill>
                  <a:schemeClr val="bg1"/>
                </a:solidFill>
              </a:defRPr>
            </a:lvl1pPr>
          </a:lstStyle>
          <a:p>
            <a:pPr lvl="0"/>
            <a:r>
              <a:rPr lang="sv-SE"/>
              <a:t>Klicka och skriv telefon</a:t>
            </a:r>
            <a:endParaRPr lang="en-SE"/>
          </a:p>
        </p:txBody>
      </p:sp>
      <p:sp>
        <p:nvSpPr>
          <p:cNvPr id="14" name="Platshållare för text 7">
            <a:extLst>
              <a:ext uri="{FF2B5EF4-FFF2-40B4-BE49-F238E27FC236}">
                <a16:creationId xmlns:a16="http://schemas.microsoft.com/office/drawing/2014/main" id="{D7CEC3B0-7203-444F-96A5-F0D0F6D1EE9D}"/>
              </a:ext>
            </a:extLst>
          </p:cNvPr>
          <p:cNvSpPr>
            <a:spLocks noGrp="1"/>
          </p:cNvSpPr>
          <p:nvPr>
            <p:ph type="body" sz="quarter" idx="13" hasCustomPrompt="1"/>
          </p:nvPr>
        </p:nvSpPr>
        <p:spPr>
          <a:xfrm>
            <a:off x="7529303" y="5203814"/>
            <a:ext cx="4316399" cy="169274"/>
          </a:xfrm>
        </p:spPr>
        <p:txBody>
          <a:bodyPr tIns="0" bIns="0"/>
          <a:lstStyle>
            <a:lvl1pPr marL="0" indent="0" algn="r">
              <a:buNone/>
              <a:defRPr sz="1200" b="0">
                <a:solidFill>
                  <a:schemeClr val="bg1"/>
                </a:solidFill>
              </a:defRPr>
            </a:lvl1pPr>
          </a:lstStyle>
          <a:p>
            <a:pPr lvl="0"/>
            <a:r>
              <a:rPr lang="sv-SE"/>
              <a:t>Klicka och skriv e-post</a:t>
            </a:r>
            <a:endParaRPr lang="en-SE"/>
          </a:p>
        </p:txBody>
      </p:sp>
      <p:sp>
        <p:nvSpPr>
          <p:cNvPr id="19" name="textruta 18">
            <a:extLst>
              <a:ext uri="{FF2B5EF4-FFF2-40B4-BE49-F238E27FC236}">
                <a16:creationId xmlns:a16="http://schemas.microsoft.com/office/drawing/2014/main" id="{9F39B73F-C30B-46A3-BD84-47B91098BD6B}"/>
              </a:ext>
            </a:extLst>
          </p:cNvPr>
          <p:cNvSpPr txBox="1"/>
          <p:nvPr userDrawn="1"/>
        </p:nvSpPr>
        <p:spPr>
          <a:xfrm>
            <a:off x="9472475" y="5617501"/>
            <a:ext cx="2370275" cy="276999"/>
          </a:xfrm>
          <a:prstGeom prst="rect">
            <a:avLst/>
          </a:prstGeom>
          <a:noFill/>
        </p:spPr>
        <p:txBody>
          <a:bodyPr wrap="square" rtlCol="0">
            <a:spAutoFit/>
          </a:bodyPr>
          <a:lstStyle/>
          <a:p>
            <a:pPr algn="r"/>
            <a:r>
              <a:rPr lang="sv-SE" sz="1200" b="1">
                <a:solidFill>
                  <a:schemeClr val="bg1"/>
                </a:solidFill>
                <a:latin typeface="+mj-lt"/>
              </a:rPr>
              <a:t>Besök oss på</a:t>
            </a:r>
          </a:p>
        </p:txBody>
      </p:sp>
      <p:sp>
        <p:nvSpPr>
          <p:cNvPr id="2" name="textruta 1">
            <a:extLst>
              <a:ext uri="{FF2B5EF4-FFF2-40B4-BE49-F238E27FC236}">
                <a16:creationId xmlns:a16="http://schemas.microsoft.com/office/drawing/2014/main" id="{77E6D34A-D4D7-433E-96E1-EEBAC9ABE392}"/>
              </a:ext>
            </a:extLst>
          </p:cNvPr>
          <p:cNvSpPr txBox="1"/>
          <p:nvPr userDrawn="1"/>
        </p:nvSpPr>
        <p:spPr>
          <a:xfrm>
            <a:off x="7526351" y="5894500"/>
            <a:ext cx="4316399" cy="196790"/>
          </a:xfrm>
          <a:prstGeom prst="rect">
            <a:avLst/>
          </a:prstGeom>
        </p:spPr>
        <p:txBody>
          <a:bodyPr vert="horz" lIns="91440" tIns="0" rIns="91440" bIns="0" rtlCol="0">
            <a:noAutofit/>
          </a:bodyPr>
          <a:lstStyle>
            <a:lvl1pPr lvl="0" indent="0" algn="r">
              <a:lnSpc>
                <a:spcPct val="90000"/>
              </a:lnSpc>
              <a:spcBef>
                <a:spcPts val="1000"/>
              </a:spcBef>
              <a:buFont typeface="Arial" panose="020B0604020202020204" pitchFamily="34" charset="0"/>
              <a:buNone/>
              <a:defRPr sz="1200" b="0">
                <a:solidFill>
                  <a:schemeClr val="bg1"/>
                </a:solidFill>
                <a:latin typeface="+mj-lt"/>
              </a:defRPr>
            </a:lvl1pPr>
            <a:lvl2pPr marL="541338" indent="-284163">
              <a:lnSpc>
                <a:spcPct val="90000"/>
              </a:lnSpc>
              <a:spcBef>
                <a:spcPts val="500"/>
              </a:spcBef>
              <a:buFont typeface="Arial" panose="020B0604020202020204" pitchFamily="34" charset="0"/>
              <a:buChar char="•"/>
              <a:defRPr sz="2000">
                <a:latin typeface="+mj-lt"/>
              </a:defRPr>
            </a:lvl2pPr>
            <a:lvl3pPr marL="808038" indent="-249238">
              <a:lnSpc>
                <a:spcPct val="90000"/>
              </a:lnSpc>
              <a:spcBef>
                <a:spcPts val="500"/>
              </a:spcBef>
              <a:buFont typeface="Arial" panose="020B0604020202020204" pitchFamily="34" charset="0"/>
              <a:buChar char="•"/>
              <a:defRPr>
                <a:latin typeface="+mj-lt"/>
              </a:defRPr>
            </a:lvl3pPr>
            <a:lvl4pPr marL="1074738" indent="-249238">
              <a:lnSpc>
                <a:spcPct val="90000"/>
              </a:lnSpc>
              <a:spcBef>
                <a:spcPts val="500"/>
              </a:spcBef>
              <a:buFont typeface="Arial" panose="020B0604020202020204" pitchFamily="34" charset="0"/>
              <a:buChar char="•"/>
              <a:defRPr>
                <a:latin typeface="+mj-lt"/>
              </a:defRPr>
            </a:lvl4pPr>
            <a:lvl5pPr marL="1339850" indent="-247650">
              <a:lnSpc>
                <a:spcPct val="90000"/>
              </a:lnSpc>
              <a:spcBef>
                <a:spcPts val="500"/>
              </a:spcBef>
              <a:buFont typeface="Arial" panose="020B0604020202020204" pitchFamily="34" charset="0"/>
              <a:buChar char="•"/>
              <a:defRPr>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sv-SE"/>
              <a:t>www.energimyndigheten.se</a:t>
            </a:r>
            <a:endParaRPr lang="en-SE"/>
          </a:p>
        </p:txBody>
      </p:sp>
    </p:spTree>
    <p:extLst>
      <p:ext uri="{BB962C8B-B14F-4D97-AF65-F5344CB8AC3E}">
        <p14:creationId xmlns:p14="http://schemas.microsoft.com/office/powerpoint/2010/main" val="20745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60A13A-DB3F-4AD5-B6AF-BDA0278A0A39}" type="datetimeFigureOut">
              <a:rPr lang="sv-SE" smtClean="0"/>
              <a:t>2024-01-23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853718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rIns="288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ubrik 6"/>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0772AB80-E3F7-43B6-99B8-2CCF2C5AB7C1}" type="datetime1">
              <a:rPr lang="sv-SE" smtClean="0"/>
              <a:t>2024-01-23</a:t>
            </a:fld>
            <a:endParaRPr lang="sv-SE"/>
          </a:p>
        </p:txBody>
      </p:sp>
      <p:sp>
        <p:nvSpPr>
          <p:cNvPr id="5" name="Platshållare för sidfot 4"/>
          <p:cNvSpPr>
            <a:spLocks noGrp="1"/>
          </p:cNvSpPr>
          <p:nvPr>
            <p:ph type="ftr" sz="quarter" idx="11"/>
          </p:nvPr>
        </p:nvSpPr>
        <p:spPr/>
        <p:txBody>
          <a:bodyPr/>
          <a:lstStyle/>
          <a:p>
            <a:r>
              <a:rPr lang="en-US"/>
              <a:t>Ministry of the Environment and Energy Sweden</a:t>
            </a:r>
            <a:endParaRPr lang="sv-SE"/>
          </a:p>
        </p:txBody>
      </p:sp>
      <p:sp>
        <p:nvSpPr>
          <p:cNvPr id="6" name="Platshållare för bildnummer 5"/>
          <p:cNvSpPr>
            <a:spLocks noGrp="1"/>
          </p:cNvSpPr>
          <p:nvPr>
            <p:ph type="sldNum" sz="quarter" idx="12"/>
          </p:nvPr>
        </p:nvSpPr>
        <p:spPr/>
        <p:txBody>
          <a:bodyPr/>
          <a:lstStyle/>
          <a:p>
            <a:fld id="{9C3D4D15-3887-47F3-AC8F-B99C7C44B5C5}" type="slidenum">
              <a:rPr lang="sv-SE" smtClean="0"/>
              <a:pPr/>
              <a:t>‹#›</a:t>
            </a:fld>
            <a:endParaRPr lang="sv-SE"/>
          </a:p>
        </p:txBody>
      </p:sp>
    </p:spTree>
    <p:extLst>
      <p:ext uri="{BB962C8B-B14F-4D97-AF65-F5344CB8AC3E}">
        <p14:creationId xmlns:p14="http://schemas.microsoft.com/office/powerpoint/2010/main" val="1927273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p>
        </p:txBody>
      </p:sp>
      <p:sp>
        <p:nvSpPr>
          <p:cNvPr id="3" name="Platshållare för bildnummer 2"/>
          <p:cNvSpPr>
            <a:spLocks noGrp="1"/>
          </p:cNvSpPr>
          <p:nvPr>
            <p:ph type="sldNum" sz="quarter" idx="11"/>
          </p:nvPr>
        </p:nvSpPr>
        <p:spPr/>
        <p:txBody>
          <a:bodyPr/>
          <a:lstStyle>
            <a:lvl1pPr>
              <a:defRPr/>
            </a:lvl1pPr>
          </a:lstStyle>
          <a:p>
            <a:fld id="{DF92CFF1-EA48-489B-A3DA-ECB9E3DC7D2A}" type="slidenum">
              <a:rPr lang="sv-SE"/>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56327" name="Rectangle 7"/>
          <p:cNvSpPr>
            <a:spLocks noGrp="1" noChangeArrowheads="1"/>
          </p:cNvSpPr>
          <p:nvPr>
            <p:ph type="ctrTitle"/>
          </p:nvPr>
        </p:nvSpPr>
        <p:spPr>
          <a:xfrm>
            <a:off x="4266000" y="332656"/>
            <a:ext cx="7620000" cy="2055812"/>
          </a:xfrm>
        </p:spPr>
        <p:txBody>
          <a:bodyPr anchor="b"/>
          <a:lstStyle>
            <a:lvl1pPr>
              <a:defRPr b="0">
                <a:latin typeface="+mj-lt"/>
              </a:defRPr>
            </a:lvl1pPr>
          </a:lstStyle>
          <a:p>
            <a:r>
              <a:rPr lang="sv-SE"/>
              <a:t>Klicka här för att ändra format på bakgrundsrubriken</a:t>
            </a:r>
          </a:p>
        </p:txBody>
      </p:sp>
      <p:sp>
        <p:nvSpPr>
          <p:cNvPr id="56328" name="Rectangle 8"/>
          <p:cNvSpPr>
            <a:spLocks noGrp="1" noChangeArrowheads="1"/>
          </p:cNvSpPr>
          <p:nvPr>
            <p:ph type="subTitle" idx="1"/>
          </p:nvPr>
        </p:nvSpPr>
        <p:spPr>
          <a:xfrm>
            <a:off x="4267200" y="2667000"/>
            <a:ext cx="7620000" cy="2971800"/>
          </a:xfrm>
        </p:spPr>
        <p:txBody>
          <a:bodyPr/>
          <a:lstStyle>
            <a:lvl1pPr marL="0" indent="0">
              <a:buFontTx/>
              <a:buNone/>
              <a:defRPr/>
            </a:lvl1pPr>
          </a:lstStyle>
          <a:p>
            <a:r>
              <a:rPr lang="sv-SE"/>
              <a:t>Klicka här för att ändra format på underrubrik i bakgrunden</a:t>
            </a:r>
          </a:p>
        </p:txBody>
      </p:sp>
      <p:sp>
        <p:nvSpPr>
          <p:cNvPr id="56329" name="Rectangle 9"/>
          <p:cNvSpPr>
            <a:spLocks noGrp="1" noChangeArrowheads="1"/>
          </p:cNvSpPr>
          <p:nvPr>
            <p:ph type="dt" sz="half" idx="2"/>
          </p:nvPr>
        </p:nvSpPr>
        <p:spPr/>
        <p:txBody>
          <a:bodyPr/>
          <a:lstStyle>
            <a:lvl1pPr>
              <a:defRPr/>
            </a:lvl1pPr>
          </a:lstStyle>
          <a:p>
            <a:endParaRPr lang="sv-SE"/>
          </a:p>
        </p:txBody>
      </p:sp>
      <p:sp>
        <p:nvSpPr>
          <p:cNvPr id="56330" name="Rectangle 10"/>
          <p:cNvSpPr>
            <a:spLocks noGrp="1" noChangeArrowheads="1"/>
          </p:cNvSpPr>
          <p:nvPr>
            <p:ph type="sldNum" sz="quarter" idx="4"/>
          </p:nvPr>
        </p:nvSpPr>
        <p:spPr/>
        <p:txBody>
          <a:bodyPr/>
          <a:lstStyle>
            <a:lvl1pPr>
              <a:defRPr/>
            </a:lvl1pPr>
          </a:lstStyle>
          <a:p>
            <a:fld id="{E6A16ED3-43AA-42FD-B03D-1C542D37AD70}" type="slidenum">
              <a:rPr lang="sv-SE"/>
              <a:pPr/>
              <a:t>‹#›</a:t>
            </a:fld>
            <a:endParaRPr lang="sv-SE"/>
          </a:p>
        </p:txBody>
      </p:sp>
      <p:pic>
        <p:nvPicPr>
          <p:cNvPr id="8" name="Picture 12" descr="ligg"/>
          <p:cNvPicPr>
            <a:picLocks noChangeAspect="1" noChangeArrowheads="1"/>
          </p:cNvPicPr>
          <p:nvPr userDrawn="1"/>
        </p:nvPicPr>
        <p:blipFill>
          <a:blip r:embed="rId2" cstate="print"/>
          <a:srcRect/>
          <a:stretch>
            <a:fillRect/>
          </a:stretch>
        </p:blipFill>
        <p:spPr bwMode="auto">
          <a:xfrm>
            <a:off x="323850" y="6253163"/>
            <a:ext cx="1619250" cy="344487"/>
          </a:xfrm>
          <a:prstGeom prst="rect">
            <a:avLst/>
          </a:prstGeom>
          <a:noFill/>
        </p:spPr>
      </p:pic>
      <p:sp>
        <p:nvSpPr>
          <p:cNvPr id="9" name="Rectangle 11"/>
          <p:cNvSpPr>
            <a:spLocks noChangeArrowheads="1"/>
          </p:cNvSpPr>
          <p:nvPr userDrawn="1"/>
        </p:nvSpPr>
        <p:spPr bwMode="auto">
          <a:xfrm>
            <a:off x="-1" y="0"/>
            <a:ext cx="4068000" cy="2268000"/>
          </a:xfrm>
          <a:prstGeom prst="rect">
            <a:avLst/>
          </a:prstGeom>
          <a:solidFill>
            <a:schemeClr val="accent1"/>
          </a:solidFill>
          <a:ln w="9525">
            <a:noFill/>
            <a:miter lim="800000"/>
            <a:headEnd/>
            <a:tailEnd/>
          </a:ln>
          <a:effectLst/>
        </p:spPr>
        <p:txBody>
          <a:bodyPr wrap="none"/>
          <a:lstStyle/>
          <a:p>
            <a:pPr algn="r">
              <a:lnSpc>
                <a:spcPts val="1400"/>
              </a:lnSpc>
            </a:pPr>
            <a:r>
              <a:rPr lang="sv-SE" sz="1000"/>
              <a:t> </a:t>
            </a:r>
            <a:endParaRPr lang="sv-SE" sz="2400">
              <a:latin typeface="Times New Roman" pitchFamily="18" charset="0"/>
            </a:endParaRPr>
          </a:p>
        </p:txBody>
      </p:sp>
    </p:spTree>
  </p:cSld>
  <p:clrMapOvr>
    <a:masterClrMapping/>
  </p:clrMapOvr>
  <p:extLst>
    <p:ext uri="{DCECCB84-F9BA-43D5-87BE-67443E8EF086}">
      <p15:sldGuideLst xmlns:p15="http://schemas.microsoft.com/office/powerpoint/2012/main">
        <p15:guide id="1" orient="horz" pos="143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endParaRPr lang="sv-SE"/>
          </a:p>
        </p:txBody>
      </p:sp>
      <p:sp>
        <p:nvSpPr>
          <p:cNvPr id="5" name="Platshållare för bildnummer 4"/>
          <p:cNvSpPr>
            <a:spLocks noGrp="1"/>
          </p:cNvSpPr>
          <p:nvPr>
            <p:ph type="sldNum" sz="quarter" idx="11"/>
          </p:nvPr>
        </p:nvSpPr>
        <p:spPr/>
        <p:txBody>
          <a:bodyPr/>
          <a:lstStyle>
            <a:lvl1pPr>
              <a:defRPr/>
            </a:lvl1pPr>
          </a:lstStyle>
          <a:p>
            <a:fld id="{4B022CF4-6C19-4A3A-BC03-E4C52FDFA96C}" type="slidenum">
              <a:rPr lang="sv-SE"/>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94800" y="403200"/>
            <a:ext cx="10800000" cy="1152000"/>
          </a:xfrm>
        </p:spPr>
        <p:txBody>
          <a:bodyPr/>
          <a:lstStyle/>
          <a:p>
            <a:r>
              <a:rPr lang="sv-SE"/>
              <a:t>Klicka här för att ändra format</a:t>
            </a:r>
          </a:p>
        </p:txBody>
      </p:sp>
      <p:sp>
        <p:nvSpPr>
          <p:cNvPr id="3" name="Platshållare för innehåll 2"/>
          <p:cNvSpPr>
            <a:spLocks noGrp="1"/>
          </p:cNvSpPr>
          <p:nvPr>
            <p:ph sz="half" idx="1"/>
          </p:nvPr>
        </p:nvSpPr>
        <p:spPr>
          <a:xfrm>
            <a:off x="694800" y="1773238"/>
            <a:ext cx="52920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203950" y="1773238"/>
            <a:ext cx="53064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p>
        </p:txBody>
      </p:sp>
      <p:sp>
        <p:nvSpPr>
          <p:cNvPr id="6" name="Platshållare för bildnummer 5"/>
          <p:cNvSpPr>
            <a:spLocks noGrp="1"/>
          </p:cNvSpPr>
          <p:nvPr>
            <p:ph type="sldNum" sz="quarter" idx="11"/>
          </p:nvPr>
        </p:nvSpPr>
        <p:spPr/>
        <p:txBody>
          <a:bodyPr/>
          <a:lstStyle>
            <a:lvl1pPr>
              <a:defRPr/>
            </a:lvl1pPr>
          </a:lstStyle>
          <a:p>
            <a:fld id="{81A842FB-563A-4F48-97E8-6486700E14E5}" type="slidenum">
              <a:rPr lang="sv-SE"/>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endParaRPr lang="sv-SE"/>
          </a:p>
        </p:txBody>
      </p:sp>
      <p:sp>
        <p:nvSpPr>
          <p:cNvPr id="4" name="Platshållare för bildnummer 3"/>
          <p:cNvSpPr>
            <a:spLocks noGrp="1"/>
          </p:cNvSpPr>
          <p:nvPr>
            <p:ph type="sldNum" sz="quarter" idx="11"/>
          </p:nvPr>
        </p:nvSpPr>
        <p:spPr/>
        <p:txBody>
          <a:bodyPr/>
          <a:lstStyle>
            <a:lvl1pPr>
              <a:defRPr/>
            </a:lvl1pPr>
          </a:lstStyle>
          <a:p>
            <a:fld id="{3208601C-223C-4704-9DD8-968F10FCE3EF}" type="slidenum">
              <a:rPr lang="sv-SE"/>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3.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4.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94800" y="403200"/>
            <a:ext cx="10800000" cy="115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a:t>Klicka här för att ändra format på bakgrundsrubriken</a:t>
            </a:r>
          </a:p>
        </p:txBody>
      </p:sp>
      <p:sp>
        <p:nvSpPr>
          <p:cNvPr id="1027" name="Rectangle 3"/>
          <p:cNvSpPr>
            <a:spLocks noGrp="1" noChangeArrowheads="1"/>
          </p:cNvSpPr>
          <p:nvPr>
            <p:ph type="body" idx="1"/>
          </p:nvPr>
        </p:nvSpPr>
        <p:spPr bwMode="auto">
          <a:xfrm>
            <a:off x="694800" y="1773238"/>
            <a:ext cx="10800000" cy="4176712"/>
          </a:xfrm>
          <a:prstGeom prst="rect">
            <a:avLst/>
          </a:prstGeom>
          <a:solidFill>
            <a:schemeClr val="accent1">
              <a:alpha val="20000"/>
            </a:schemeClr>
          </a:solidFill>
          <a:ln w="9525">
            <a:noFill/>
            <a:miter lim="800000"/>
            <a:headEnd/>
            <a:tailEnd/>
          </a:ln>
          <a:effectLst/>
        </p:spPr>
        <p:txBody>
          <a:bodyPr vert="horz" wrap="square" lIns="180000" tIns="180000" rIns="180000" bIns="10800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040" name="Rectangle 16"/>
          <p:cNvSpPr>
            <a:spLocks noGrp="1" noChangeArrowheads="1"/>
          </p:cNvSpPr>
          <p:nvPr>
            <p:ph type="dt" sz="half" idx="2"/>
          </p:nvPr>
        </p:nvSpPr>
        <p:spPr bwMode="auto">
          <a:xfrm>
            <a:off x="4265084" y="6164263"/>
            <a:ext cx="25400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400"/>
            </a:lvl1pPr>
          </a:lstStyle>
          <a:p>
            <a:endParaRPr lang="sv-SE"/>
          </a:p>
        </p:txBody>
      </p:sp>
      <p:sp>
        <p:nvSpPr>
          <p:cNvPr id="1041" name="Rectangle 17"/>
          <p:cNvSpPr>
            <a:spLocks noGrp="1" noChangeArrowheads="1"/>
          </p:cNvSpPr>
          <p:nvPr>
            <p:ph type="sldNum" sz="quarter" idx="4"/>
          </p:nvPr>
        </p:nvSpPr>
        <p:spPr bwMode="auto">
          <a:xfrm>
            <a:off x="9499600" y="6164263"/>
            <a:ext cx="23622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lvl1pPr>
          </a:lstStyle>
          <a:p>
            <a:fld id="{679C96E5-2C98-4EAF-A68C-B4C04A74483A}" type="slidenum">
              <a:rPr lang="sv-SE"/>
              <a:pPr/>
              <a:t>‹#›</a:t>
            </a:fld>
            <a:endParaRPr lang="sv-SE"/>
          </a:p>
        </p:txBody>
      </p:sp>
      <p:pic>
        <p:nvPicPr>
          <p:cNvPr id="7" name="Picture 12" descr="ligg"/>
          <p:cNvPicPr>
            <a:picLocks noChangeAspect="1" noChangeArrowheads="1"/>
          </p:cNvPicPr>
          <p:nvPr userDrawn="1"/>
        </p:nvPicPr>
        <p:blipFill>
          <a:blip r:embed="rId7" cstate="print"/>
          <a:srcRect/>
          <a:stretch>
            <a:fillRect/>
          </a:stretch>
        </p:blipFill>
        <p:spPr bwMode="auto">
          <a:xfrm>
            <a:off x="323850" y="6253163"/>
            <a:ext cx="1619250" cy="344487"/>
          </a:xfrm>
          <a:prstGeom prst="rect">
            <a:avLst/>
          </a:prstGeom>
          <a:noFill/>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683" r:id="rId4"/>
    <p:sldLayoutId id="2147483688" r:id="rId5"/>
  </p:sldLayoutIdLst>
  <p:txStyles>
    <p:titleStyle>
      <a:lvl1pPr algn="l" rtl="0" eaLnBrk="1" fontAlgn="base" hangingPunct="1">
        <a:lnSpc>
          <a:spcPts val="4600"/>
        </a:lnSpc>
        <a:spcBef>
          <a:spcPct val="0"/>
        </a:spcBef>
        <a:spcAft>
          <a:spcPct val="0"/>
        </a:spcAft>
        <a:defRPr sz="4000" b="0">
          <a:solidFill>
            <a:schemeClr val="tx2"/>
          </a:solidFill>
          <a:latin typeface="+mj-lt"/>
          <a:ea typeface="+mj-ea"/>
          <a:cs typeface="+mj-cs"/>
        </a:defRPr>
      </a:lvl1pPr>
      <a:lvl2pPr algn="l" rtl="0" eaLnBrk="1" fontAlgn="base" hangingPunct="1">
        <a:lnSpc>
          <a:spcPts val="4000"/>
        </a:lnSpc>
        <a:spcBef>
          <a:spcPct val="0"/>
        </a:spcBef>
        <a:spcAft>
          <a:spcPct val="0"/>
        </a:spcAft>
        <a:defRPr sz="3600" b="1">
          <a:solidFill>
            <a:schemeClr val="tx2"/>
          </a:solidFill>
          <a:latin typeface="Arial" charset="0"/>
        </a:defRPr>
      </a:lvl2pPr>
      <a:lvl3pPr algn="l" rtl="0" eaLnBrk="1" fontAlgn="base" hangingPunct="1">
        <a:lnSpc>
          <a:spcPts val="4000"/>
        </a:lnSpc>
        <a:spcBef>
          <a:spcPct val="0"/>
        </a:spcBef>
        <a:spcAft>
          <a:spcPct val="0"/>
        </a:spcAft>
        <a:defRPr sz="3600" b="1">
          <a:solidFill>
            <a:schemeClr val="tx2"/>
          </a:solidFill>
          <a:latin typeface="Arial" charset="0"/>
        </a:defRPr>
      </a:lvl3pPr>
      <a:lvl4pPr algn="l" rtl="0" eaLnBrk="1" fontAlgn="base" hangingPunct="1">
        <a:lnSpc>
          <a:spcPts val="4000"/>
        </a:lnSpc>
        <a:spcBef>
          <a:spcPct val="0"/>
        </a:spcBef>
        <a:spcAft>
          <a:spcPct val="0"/>
        </a:spcAft>
        <a:defRPr sz="3600" b="1">
          <a:solidFill>
            <a:schemeClr val="tx2"/>
          </a:solidFill>
          <a:latin typeface="Arial" charset="0"/>
        </a:defRPr>
      </a:lvl4pPr>
      <a:lvl5pPr algn="l" rtl="0" eaLnBrk="1" fontAlgn="base" hangingPunct="1">
        <a:lnSpc>
          <a:spcPts val="4000"/>
        </a:lnSpc>
        <a:spcBef>
          <a:spcPct val="0"/>
        </a:spcBef>
        <a:spcAft>
          <a:spcPct val="0"/>
        </a:spcAft>
        <a:defRPr sz="3600" b="1">
          <a:solidFill>
            <a:schemeClr val="tx2"/>
          </a:solidFill>
          <a:latin typeface="Arial" charset="0"/>
        </a:defRPr>
      </a:lvl5pPr>
      <a:lvl6pPr marL="457200" algn="l" rtl="0" eaLnBrk="1" fontAlgn="base" hangingPunct="1">
        <a:lnSpc>
          <a:spcPts val="4000"/>
        </a:lnSpc>
        <a:spcBef>
          <a:spcPct val="0"/>
        </a:spcBef>
        <a:spcAft>
          <a:spcPct val="0"/>
        </a:spcAft>
        <a:defRPr sz="3600" b="1">
          <a:solidFill>
            <a:schemeClr val="tx2"/>
          </a:solidFill>
          <a:latin typeface="Arial" charset="0"/>
        </a:defRPr>
      </a:lvl6pPr>
      <a:lvl7pPr marL="914400" algn="l" rtl="0" eaLnBrk="1" fontAlgn="base" hangingPunct="1">
        <a:lnSpc>
          <a:spcPts val="4000"/>
        </a:lnSpc>
        <a:spcBef>
          <a:spcPct val="0"/>
        </a:spcBef>
        <a:spcAft>
          <a:spcPct val="0"/>
        </a:spcAft>
        <a:defRPr sz="3600" b="1">
          <a:solidFill>
            <a:schemeClr val="tx2"/>
          </a:solidFill>
          <a:latin typeface="Arial" charset="0"/>
        </a:defRPr>
      </a:lvl7pPr>
      <a:lvl8pPr marL="1371600" algn="l" rtl="0" eaLnBrk="1" fontAlgn="base" hangingPunct="1">
        <a:lnSpc>
          <a:spcPts val="4000"/>
        </a:lnSpc>
        <a:spcBef>
          <a:spcPct val="0"/>
        </a:spcBef>
        <a:spcAft>
          <a:spcPct val="0"/>
        </a:spcAft>
        <a:defRPr sz="3600" b="1">
          <a:solidFill>
            <a:schemeClr val="tx2"/>
          </a:solidFill>
          <a:latin typeface="Arial" charset="0"/>
        </a:defRPr>
      </a:lvl8pPr>
      <a:lvl9pPr marL="1828800" algn="l" rtl="0" eaLnBrk="1" fontAlgn="base" hangingPunct="1">
        <a:lnSpc>
          <a:spcPts val="4000"/>
        </a:lnSpc>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40000"/>
        </a:spcBef>
        <a:spcAft>
          <a:spcPct val="0"/>
        </a:spcAft>
        <a:buChar char="•"/>
        <a:defRPr sz="2800">
          <a:solidFill>
            <a:schemeClr val="tx1"/>
          </a:solidFill>
          <a:latin typeface="+mn-lt"/>
          <a:ea typeface="+mn-ea"/>
          <a:cs typeface="+mn-cs"/>
        </a:defRPr>
      </a:lvl1pPr>
      <a:lvl2pPr marL="698500" indent="-354013" algn="l" rtl="0" eaLnBrk="1" fontAlgn="base" hangingPunct="1">
        <a:spcBef>
          <a:spcPct val="40000"/>
        </a:spcBef>
        <a:spcAft>
          <a:spcPct val="0"/>
        </a:spcAft>
        <a:buChar char="–"/>
        <a:defRPr sz="2600">
          <a:solidFill>
            <a:schemeClr val="tx1"/>
          </a:solidFill>
          <a:latin typeface="+mn-lt"/>
        </a:defRPr>
      </a:lvl2pPr>
      <a:lvl3pPr marL="963613" indent="-263525" algn="l" rtl="0" eaLnBrk="1" fontAlgn="base" hangingPunct="1">
        <a:spcBef>
          <a:spcPct val="40000"/>
        </a:spcBef>
        <a:spcAft>
          <a:spcPct val="0"/>
        </a:spcAft>
        <a:buChar char="•"/>
        <a:defRPr sz="2400">
          <a:solidFill>
            <a:schemeClr val="tx1"/>
          </a:solidFill>
          <a:latin typeface="+mn-lt"/>
        </a:defRPr>
      </a:lvl3pPr>
      <a:lvl4pPr marL="1214438" indent="-249238" algn="l" rtl="0" eaLnBrk="1" fontAlgn="base" hangingPunct="1">
        <a:spcBef>
          <a:spcPct val="40000"/>
        </a:spcBef>
        <a:spcAft>
          <a:spcPct val="0"/>
        </a:spcAft>
        <a:buChar char="-"/>
        <a:defRPr sz="2200">
          <a:solidFill>
            <a:schemeClr val="tx1"/>
          </a:solidFill>
          <a:latin typeface="+mn-lt"/>
        </a:defRPr>
      </a:lvl4pPr>
      <a:lvl5pPr marL="2057400" indent="-228600" algn="l" rtl="0" eaLnBrk="1" fontAlgn="base" hangingPunct="1">
        <a:spcBef>
          <a:spcPct val="20000"/>
        </a:spcBef>
        <a:spcAft>
          <a:spcPct val="0"/>
        </a:spcAft>
        <a:buChar char="»"/>
        <a:defRPr sz="1000">
          <a:solidFill>
            <a:schemeClr val="tx1"/>
          </a:solidFill>
          <a:latin typeface="+mn-lt"/>
        </a:defRPr>
      </a:lvl5pPr>
      <a:lvl6pPr marL="2514600" indent="-228600" algn="l" rtl="0" eaLnBrk="1" fontAlgn="base" hangingPunct="1">
        <a:spcBef>
          <a:spcPct val="20000"/>
        </a:spcBef>
        <a:spcAft>
          <a:spcPct val="0"/>
        </a:spcAft>
        <a:buChar char="»"/>
        <a:defRPr sz="1000">
          <a:solidFill>
            <a:schemeClr val="tx1"/>
          </a:solidFill>
          <a:latin typeface="+mn-lt"/>
        </a:defRPr>
      </a:lvl6pPr>
      <a:lvl7pPr marL="2971800" indent="-228600" algn="l" rtl="0" eaLnBrk="1" fontAlgn="base" hangingPunct="1">
        <a:spcBef>
          <a:spcPct val="20000"/>
        </a:spcBef>
        <a:spcAft>
          <a:spcPct val="0"/>
        </a:spcAft>
        <a:buChar char="»"/>
        <a:defRPr sz="1000">
          <a:solidFill>
            <a:schemeClr val="tx1"/>
          </a:solidFill>
          <a:latin typeface="+mn-lt"/>
        </a:defRPr>
      </a:lvl7pPr>
      <a:lvl8pPr marL="3429000" indent="-228600" algn="l" rtl="0" eaLnBrk="1" fontAlgn="base" hangingPunct="1">
        <a:spcBef>
          <a:spcPct val="20000"/>
        </a:spcBef>
        <a:spcAft>
          <a:spcPct val="0"/>
        </a:spcAft>
        <a:buChar char="»"/>
        <a:defRPr sz="1000">
          <a:solidFill>
            <a:schemeClr val="tx1"/>
          </a:solidFill>
          <a:latin typeface="+mn-lt"/>
        </a:defRPr>
      </a:lvl8pPr>
      <a:lvl9pPr marL="3886200" indent="-228600" algn="l" rtl="0" eaLnBrk="1" fontAlgn="base" hangingPunct="1">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94800" y="403200"/>
            <a:ext cx="10800000" cy="115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a:t>Klicka här för att ändra format på bakgrundsrubriken</a:t>
            </a:r>
          </a:p>
        </p:txBody>
      </p:sp>
      <p:sp>
        <p:nvSpPr>
          <p:cNvPr id="51203" name="Rectangle 3"/>
          <p:cNvSpPr>
            <a:spLocks noGrp="1" noChangeArrowheads="1"/>
          </p:cNvSpPr>
          <p:nvPr>
            <p:ph type="body" idx="1"/>
          </p:nvPr>
        </p:nvSpPr>
        <p:spPr bwMode="auto">
          <a:xfrm>
            <a:off x="694800" y="1773238"/>
            <a:ext cx="10800000" cy="41767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1205" name="Rectangle 5"/>
          <p:cNvSpPr>
            <a:spLocks noGrp="1" noChangeArrowheads="1"/>
          </p:cNvSpPr>
          <p:nvPr>
            <p:ph type="dt" sz="half" idx="2"/>
          </p:nvPr>
        </p:nvSpPr>
        <p:spPr bwMode="auto">
          <a:xfrm>
            <a:off x="4265084" y="6164263"/>
            <a:ext cx="25400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400"/>
            </a:lvl1pPr>
          </a:lstStyle>
          <a:p>
            <a:endParaRPr lang="sv-SE"/>
          </a:p>
        </p:txBody>
      </p:sp>
      <p:sp>
        <p:nvSpPr>
          <p:cNvPr id="51206" name="Rectangle 6"/>
          <p:cNvSpPr>
            <a:spLocks noGrp="1" noChangeArrowheads="1"/>
          </p:cNvSpPr>
          <p:nvPr>
            <p:ph type="sldNum" sz="quarter" idx="4"/>
          </p:nvPr>
        </p:nvSpPr>
        <p:spPr bwMode="auto">
          <a:xfrm>
            <a:off x="9499600" y="6164263"/>
            <a:ext cx="23622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400"/>
            </a:lvl1pPr>
          </a:lstStyle>
          <a:p>
            <a:fld id="{4FB244A4-5FAB-41E7-8F13-75565648FC8E}" type="slidenum">
              <a:rPr lang="sv-SE"/>
              <a:pPr/>
              <a:t>‹#›</a:t>
            </a:fld>
            <a:endParaRPr lang="sv-SE"/>
          </a:p>
        </p:txBody>
      </p:sp>
      <p:pic>
        <p:nvPicPr>
          <p:cNvPr id="7" name="Picture 12" descr="ligg"/>
          <p:cNvPicPr>
            <a:picLocks noChangeAspect="1" noChangeArrowheads="1"/>
          </p:cNvPicPr>
          <p:nvPr userDrawn="1"/>
        </p:nvPicPr>
        <p:blipFill>
          <a:blip r:embed="rId9" cstate="print"/>
          <a:srcRect/>
          <a:stretch>
            <a:fillRect/>
          </a:stretch>
        </p:blipFill>
        <p:spPr bwMode="auto">
          <a:xfrm>
            <a:off x="323850" y="6253163"/>
            <a:ext cx="1619250" cy="344487"/>
          </a:xfrm>
          <a:prstGeom prst="rect">
            <a:avLst/>
          </a:prstGeom>
          <a:noFill/>
        </p:spPr>
      </p:pic>
    </p:spTree>
  </p:cSld>
  <p:clrMap bg1="lt1" tx1="dk1" bg2="lt2" tx2="dk2" accent1="accent1" accent2="accent2" accent3="accent3" accent4="accent4" accent5="accent5" accent6="accent6" hlink="hlink" folHlink="folHlink"/>
  <p:sldLayoutIdLst>
    <p:sldLayoutId id="2147483694" r:id="rId1"/>
    <p:sldLayoutId id="2147483680" r:id="rId2"/>
    <p:sldLayoutId id="2147483691" r:id="rId3"/>
    <p:sldLayoutId id="2147483684" r:id="rId4"/>
    <p:sldLayoutId id="2147483687" r:id="rId5"/>
    <p:sldLayoutId id="2147483689" r:id="rId6"/>
    <p:sldLayoutId id="2147483696" r:id="rId7"/>
  </p:sldLayoutIdLst>
  <p:txStyles>
    <p:titleStyle>
      <a:lvl1pPr algn="l" rtl="0" fontAlgn="base">
        <a:lnSpc>
          <a:spcPts val="4600"/>
        </a:lnSpc>
        <a:spcBef>
          <a:spcPct val="0"/>
        </a:spcBef>
        <a:spcAft>
          <a:spcPct val="0"/>
        </a:spcAft>
        <a:defRPr sz="4000" b="0">
          <a:solidFill>
            <a:schemeClr val="tx2"/>
          </a:solidFill>
          <a:latin typeface="+mj-lt"/>
          <a:ea typeface="+mj-ea"/>
          <a:cs typeface="+mj-cs"/>
        </a:defRPr>
      </a:lvl1pPr>
      <a:lvl2pPr algn="l" rtl="0" fontAlgn="base">
        <a:lnSpc>
          <a:spcPts val="4000"/>
        </a:lnSpc>
        <a:spcBef>
          <a:spcPct val="0"/>
        </a:spcBef>
        <a:spcAft>
          <a:spcPct val="0"/>
        </a:spcAft>
        <a:defRPr sz="3600" b="1">
          <a:solidFill>
            <a:schemeClr val="tx2"/>
          </a:solidFill>
          <a:latin typeface="Arial" charset="0"/>
        </a:defRPr>
      </a:lvl2pPr>
      <a:lvl3pPr algn="l" rtl="0" fontAlgn="base">
        <a:lnSpc>
          <a:spcPts val="4000"/>
        </a:lnSpc>
        <a:spcBef>
          <a:spcPct val="0"/>
        </a:spcBef>
        <a:spcAft>
          <a:spcPct val="0"/>
        </a:spcAft>
        <a:defRPr sz="3600" b="1">
          <a:solidFill>
            <a:schemeClr val="tx2"/>
          </a:solidFill>
          <a:latin typeface="Arial" charset="0"/>
        </a:defRPr>
      </a:lvl3pPr>
      <a:lvl4pPr algn="l" rtl="0" fontAlgn="base">
        <a:lnSpc>
          <a:spcPts val="4000"/>
        </a:lnSpc>
        <a:spcBef>
          <a:spcPct val="0"/>
        </a:spcBef>
        <a:spcAft>
          <a:spcPct val="0"/>
        </a:spcAft>
        <a:defRPr sz="3600" b="1">
          <a:solidFill>
            <a:schemeClr val="tx2"/>
          </a:solidFill>
          <a:latin typeface="Arial" charset="0"/>
        </a:defRPr>
      </a:lvl4pPr>
      <a:lvl5pPr algn="l" rtl="0" fontAlgn="base">
        <a:lnSpc>
          <a:spcPts val="4000"/>
        </a:lnSpc>
        <a:spcBef>
          <a:spcPct val="0"/>
        </a:spcBef>
        <a:spcAft>
          <a:spcPct val="0"/>
        </a:spcAft>
        <a:defRPr sz="3600" b="1">
          <a:solidFill>
            <a:schemeClr val="tx2"/>
          </a:solidFill>
          <a:latin typeface="Arial" charset="0"/>
        </a:defRPr>
      </a:lvl5pPr>
      <a:lvl6pPr marL="457200" algn="l" rtl="0" fontAlgn="base">
        <a:lnSpc>
          <a:spcPts val="4000"/>
        </a:lnSpc>
        <a:spcBef>
          <a:spcPct val="0"/>
        </a:spcBef>
        <a:spcAft>
          <a:spcPct val="0"/>
        </a:spcAft>
        <a:defRPr sz="3600" b="1">
          <a:solidFill>
            <a:schemeClr val="tx2"/>
          </a:solidFill>
          <a:latin typeface="Arial" charset="0"/>
        </a:defRPr>
      </a:lvl6pPr>
      <a:lvl7pPr marL="914400" algn="l" rtl="0" fontAlgn="base">
        <a:lnSpc>
          <a:spcPts val="4000"/>
        </a:lnSpc>
        <a:spcBef>
          <a:spcPct val="0"/>
        </a:spcBef>
        <a:spcAft>
          <a:spcPct val="0"/>
        </a:spcAft>
        <a:defRPr sz="3600" b="1">
          <a:solidFill>
            <a:schemeClr val="tx2"/>
          </a:solidFill>
          <a:latin typeface="Arial" charset="0"/>
        </a:defRPr>
      </a:lvl7pPr>
      <a:lvl8pPr marL="1371600" algn="l" rtl="0" fontAlgn="base">
        <a:lnSpc>
          <a:spcPts val="4000"/>
        </a:lnSpc>
        <a:spcBef>
          <a:spcPct val="0"/>
        </a:spcBef>
        <a:spcAft>
          <a:spcPct val="0"/>
        </a:spcAft>
        <a:defRPr sz="3600" b="1">
          <a:solidFill>
            <a:schemeClr val="tx2"/>
          </a:solidFill>
          <a:latin typeface="Arial" charset="0"/>
        </a:defRPr>
      </a:lvl8pPr>
      <a:lvl9pPr marL="1828800" algn="l" rtl="0" fontAlgn="base">
        <a:lnSpc>
          <a:spcPts val="4000"/>
        </a:lnSpc>
        <a:spcBef>
          <a:spcPct val="0"/>
        </a:spcBef>
        <a:spcAft>
          <a:spcPct val="0"/>
        </a:spcAft>
        <a:defRPr sz="3600" b="1">
          <a:solidFill>
            <a:schemeClr val="tx2"/>
          </a:solidFill>
          <a:latin typeface="Arial" charset="0"/>
        </a:defRPr>
      </a:lvl9pPr>
    </p:titleStyle>
    <p:bodyStyle>
      <a:lvl1pPr marL="342900" indent="-342900" algn="l" rtl="0" fontAlgn="base">
        <a:spcBef>
          <a:spcPct val="40000"/>
        </a:spcBef>
        <a:spcAft>
          <a:spcPct val="0"/>
        </a:spcAft>
        <a:buChar char="•"/>
        <a:defRPr sz="2800">
          <a:solidFill>
            <a:schemeClr val="tx1"/>
          </a:solidFill>
          <a:latin typeface="+mn-lt"/>
          <a:ea typeface="+mn-ea"/>
          <a:cs typeface="+mn-cs"/>
        </a:defRPr>
      </a:lvl1pPr>
      <a:lvl2pPr marL="698500" indent="-354013" algn="l" rtl="0" fontAlgn="base">
        <a:spcBef>
          <a:spcPct val="40000"/>
        </a:spcBef>
        <a:spcAft>
          <a:spcPct val="0"/>
        </a:spcAft>
        <a:buChar char="–"/>
        <a:defRPr sz="2600">
          <a:solidFill>
            <a:schemeClr val="tx1"/>
          </a:solidFill>
          <a:latin typeface="+mn-lt"/>
        </a:defRPr>
      </a:lvl2pPr>
      <a:lvl3pPr marL="963613" indent="-263525" algn="l" rtl="0" fontAlgn="base">
        <a:spcBef>
          <a:spcPct val="40000"/>
        </a:spcBef>
        <a:spcAft>
          <a:spcPct val="0"/>
        </a:spcAft>
        <a:buChar char="•"/>
        <a:defRPr sz="2400">
          <a:solidFill>
            <a:schemeClr val="tx1"/>
          </a:solidFill>
          <a:latin typeface="+mn-lt"/>
        </a:defRPr>
      </a:lvl3pPr>
      <a:lvl4pPr marL="1214438" indent="-249238" algn="l" rtl="0" fontAlgn="base">
        <a:spcBef>
          <a:spcPct val="40000"/>
        </a:spcBef>
        <a:spcAft>
          <a:spcPct val="0"/>
        </a:spcAft>
        <a:buChar char="-"/>
        <a:defRPr sz="2200">
          <a:solidFill>
            <a:schemeClr val="tx1"/>
          </a:solidFill>
          <a:latin typeface="+mn-lt"/>
        </a:defRPr>
      </a:lvl4pPr>
      <a:lvl5pPr marL="2057400" indent="-228600" algn="l" rtl="0" fontAlgn="base">
        <a:spcBef>
          <a:spcPct val="20000"/>
        </a:spcBef>
        <a:spcAft>
          <a:spcPct val="0"/>
        </a:spcAft>
        <a:buChar char="»"/>
        <a:defRPr sz="1000">
          <a:solidFill>
            <a:schemeClr val="tx1"/>
          </a:solidFill>
          <a:latin typeface="+mn-lt"/>
        </a:defRPr>
      </a:lvl5pPr>
      <a:lvl6pPr marL="2514600" indent="-228600" algn="l" rtl="0" fontAlgn="base">
        <a:spcBef>
          <a:spcPct val="20000"/>
        </a:spcBef>
        <a:spcAft>
          <a:spcPct val="0"/>
        </a:spcAft>
        <a:buChar char="»"/>
        <a:defRPr sz="1000">
          <a:solidFill>
            <a:schemeClr val="tx1"/>
          </a:solidFill>
          <a:latin typeface="+mn-lt"/>
        </a:defRPr>
      </a:lvl6pPr>
      <a:lvl7pPr marL="2971800" indent="-228600" algn="l" rtl="0" fontAlgn="base">
        <a:spcBef>
          <a:spcPct val="20000"/>
        </a:spcBef>
        <a:spcAft>
          <a:spcPct val="0"/>
        </a:spcAft>
        <a:buChar char="»"/>
        <a:defRPr sz="1000">
          <a:solidFill>
            <a:schemeClr val="tx1"/>
          </a:solidFill>
          <a:latin typeface="+mn-lt"/>
        </a:defRPr>
      </a:lvl7pPr>
      <a:lvl8pPr marL="3429000" indent="-228600" algn="l" rtl="0" fontAlgn="base">
        <a:spcBef>
          <a:spcPct val="20000"/>
        </a:spcBef>
        <a:spcAft>
          <a:spcPct val="0"/>
        </a:spcAft>
        <a:buChar char="»"/>
        <a:defRPr sz="1000">
          <a:solidFill>
            <a:schemeClr val="tx1"/>
          </a:solidFill>
          <a:latin typeface="+mn-lt"/>
        </a:defRPr>
      </a:lvl8pPr>
      <a:lvl9pPr marL="3886200" indent="-228600" algn="l" rtl="0" fontAlgn="base">
        <a:spcBef>
          <a:spcPct val="20000"/>
        </a:spcBef>
        <a:spcAft>
          <a:spcPct val="0"/>
        </a:spcAft>
        <a:buChar char="»"/>
        <a:defRPr sz="1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0A13A-DB3F-4AD5-B6AF-BDA0278A0A39}" type="datetimeFigureOut">
              <a:rPr lang="sv-SE" smtClean="0"/>
              <a:t>2024-01-23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F05B-BAF9-488D-83DE-20A7CCFAC190}" type="slidenum">
              <a:rPr lang="sv-SE" smtClean="0"/>
              <a:t>‹#›</a:t>
            </a:fld>
            <a:endParaRPr lang="sv-SE"/>
          </a:p>
        </p:txBody>
      </p:sp>
    </p:spTree>
    <p:extLst>
      <p:ext uri="{BB962C8B-B14F-4D97-AF65-F5344CB8AC3E}">
        <p14:creationId xmlns:p14="http://schemas.microsoft.com/office/powerpoint/2010/main" val="3707285536"/>
      </p:ext>
    </p:extLst>
  </p:cSld>
  <p:clrMap bg1="lt1" tx1="dk1" bg2="lt2" tx2="dk2" accent1="accent1" accent2="accent2" accent3="accent3" accent4="accent4" accent5="accent5" accent6="accent6" hlink="hlink" folHlink="folHlink"/>
  <p:sldLayoutIdLst>
    <p:sldLayoutId id="2147483682" r:id="rId1"/>
    <p:sldLayoutId id="2147483685" r:id="rId2"/>
    <p:sldLayoutId id="2147483651" r:id="rId3"/>
    <p:sldLayoutId id="2147483690" r:id="rId4"/>
    <p:sldLayoutId id="2147483653" r:id="rId5"/>
    <p:sldLayoutId id="2147483692" r:id="rId6"/>
    <p:sldLayoutId id="2147483697" r:id="rId7"/>
    <p:sldLayoutId id="2147483656" r:id="rId8"/>
    <p:sldLayoutId id="2147483657" r:id="rId9"/>
    <p:sldLayoutId id="2147483658" r:id="rId10"/>
    <p:sldLayoutId id="2147483659"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54E08A1-391C-46CB-83E8-09110290C2A2}"/>
              </a:ext>
            </a:extLst>
          </p:cNvPr>
          <p:cNvSpPr>
            <a:spLocks noGrp="1"/>
          </p:cNvSpPr>
          <p:nvPr>
            <p:ph type="title"/>
          </p:nvPr>
        </p:nvSpPr>
        <p:spPr>
          <a:xfrm>
            <a:off x="976544" y="648071"/>
            <a:ext cx="10377255" cy="1296139"/>
          </a:xfrm>
          <a:prstGeom prst="rect">
            <a:avLst/>
          </a:prstGeom>
        </p:spPr>
        <p:txBody>
          <a:bodyPr vert="horz" lIns="91440" tIns="45720" rIns="91440" bIns="45720" rtlCol="0" anchor="t" anchorCtr="0">
            <a:noAutofit/>
          </a:body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75710234-491F-4842-B7AD-3F2A7A4EF403}"/>
              </a:ext>
            </a:extLst>
          </p:cNvPr>
          <p:cNvSpPr>
            <a:spLocks noGrp="1"/>
          </p:cNvSpPr>
          <p:nvPr>
            <p:ph type="body" idx="1"/>
          </p:nvPr>
        </p:nvSpPr>
        <p:spPr>
          <a:xfrm>
            <a:off x="976544" y="2221907"/>
            <a:ext cx="10377256" cy="3499053"/>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14C501B-1F6C-4632-B813-CE587FEACB14}"/>
              </a:ext>
            </a:extLst>
          </p:cNvPr>
          <p:cNvSpPr>
            <a:spLocks noGrp="1"/>
          </p:cNvSpPr>
          <p:nvPr>
            <p:ph type="dt" sz="half" idx="2"/>
          </p:nvPr>
        </p:nvSpPr>
        <p:spPr>
          <a:xfrm>
            <a:off x="2778711" y="6320838"/>
            <a:ext cx="1047565"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C8F3B1B8-7661-44B1-9B3C-99F897C28A07}" type="datetimeFigureOut">
              <a:rPr lang="en-SE" smtClean="0"/>
              <a:pPr/>
              <a:t>01/23/2024</a:t>
            </a:fld>
            <a:endParaRPr lang="en-SE"/>
          </a:p>
        </p:txBody>
      </p:sp>
      <p:sp>
        <p:nvSpPr>
          <p:cNvPr id="5" name="Platshållare för sidfot 4">
            <a:extLst>
              <a:ext uri="{FF2B5EF4-FFF2-40B4-BE49-F238E27FC236}">
                <a16:creationId xmlns:a16="http://schemas.microsoft.com/office/drawing/2014/main" id="{C7BCD825-F76E-4132-9CB2-5C6C7F6E6B23}"/>
              </a:ext>
            </a:extLst>
          </p:cNvPr>
          <p:cNvSpPr>
            <a:spLocks noGrp="1"/>
          </p:cNvSpPr>
          <p:nvPr>
            <p:ph type="ftr" sz="quarter" idx="3"/>
          </p:nvPr>
        </p:nvSpPr>
        <p:spPr>
          <a:xfrm>
            <a:off x="3872272" y="6320838"/>
            <a:ext cx="351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8F3CBBD1-A88B-46CD-999F-6B3041913C45}"/>
              </a:ext>
            </a:extLst>
          </p:cNvPr>
          <p:cNvSpPr>
            <a:spLocks noGrp="1"/>
          </p:cNvSpPr>
          <p:nvPr>
            <p:ph type="sldNum" sz="quarter" idx="4"/>
          </p:nvPr>
        </p:nvSpPr>
        <p:spPr>
          <a:xfrm>
            <a:off x="10156054" y="6320838"/>
            <a:ext cx="1197746"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06A27B9A-A3F5-49AC-812A-48CF3A1D9232}" type="slidenum">
              <a:rPr lang="en-SE" smtClean="0"/>
              <a:pPr/>
              <a:t>‹#›</a:t>
            </a:fld>
            <a:endParaRPr lang="en-SE"/>
          </a:p>
        </p:txBody>
      </p:sp>
      <p:pic>
        <p:nvPicPr>
          <p:cNvPr id="16" name="Bildobjekt 15">
            <a:extLst>
              <a:ext uri="{FF2B5EF4-FFF2-40B4-BE49-F238E27FC236}">
                <a16:creationId xmlns:a16="http://schemas.microsoft.com/office/drawing/2014/main" id="{F3700E3B-6BFE-4CC8-BBDB-98E220CDB8A9}"/>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398756" y="6234119"/>
            <a:ext cx="1723008" cy="367551"/>
          </a:xfrm>
          <a:prstGeom prst="rect">
            <a:avLst/>
          </a:prstGeom>
        </p:spPr>
      </p:pic>
    </p:spTree>
    <p:extLst>
      <p:ext uri="{BB962C8B-B14F-4D97-AF65-F5344CB8AC3E}">
        <p14:creationId xmlns:p14="http://schemas.microsoft.com/office/powerpoint/2010/main" val="13008940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70" r:id="rId4"/>
    <p:sldLayoutId id="2147483650" r:id="rId5"/>
    <p:sldLayoutId id="2147483666" r:id="rId6"/>
    <p:sldLayoutId id="2147483671" r:id="rId7"/>
    <p:sldLayoutId id="2147483661" r:id="rId8"/>
    <p:sldLayoutId id="2147483667" r:id="rId9"/>
    <p:sldLayoutId id="2147483672" r:id="rId10"/>
    <p:sldLayoutId id="2147483652" r:id="rId11"/>
    <p:sldLayoutId id="2147483668" r:id="rId12"/>
    <p:sldLayoutId id="2147483662" r:id="rId13"/>
    <p:sldLayoutId id="2147483669" r:id="rId14"/>
    <p:sldLayoutId id="2147483654" r:id="rId15"/>
    <p:sldLayoutId id="2147483676" r:id="rId16"/>
    <p:sldLayoutId id="2147483677" r:id="rId17"/>
    <p:sldLayoutId id="2147483674" r:id="rId18"/>
    <p:sldLayoutId id="2147483673" r:id="rId19"/>
    <p:sldLayoutId id="2147483655" r:id="rId20"/>
    <p:sldLayoutId id="2147483675" r:id="rId21"/>
    <p:sldLayoutId id="2147483663" r:id="rId22"/>
    <p:sldLayoutId id="2147483678" r:id="rId23"/>
    <p:sldLayoutId id="2147483679" r:id="rId24"/>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emf"/><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energimyndigheten.se/forskning-och-innovation/sok-stod-och-rapportera/soka-stod/?currentTab=1#mainheading"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hyperlink" Target="http://minasidor.energimyndigheten.se/" TargetMode="Externa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hyperlink" Target="https://www.energimyndigheten.se/forskning-och-innovation/sok-stod-och-rapportera/soka-stod/?currentTab=1#mainheadin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minasidor.energimyndigheten.se/" TargetMode="Externa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linkedin.com/company/energimyndigheten/" TargetMode="External"/><Relationship Id="rId7" Type="http://schemas.openxmlformats.org/officeDocument/2006/relationships/hyperlink" Target="https://www.youtube.com/user/Energimyndighet" TargetMode="External"/><Relationship Id="rId12" Type="http://schemas.openxmlformats.org/officeDocument/2006/relationships/hyperlink" Target="mailto:skiss@energimyndigheten.se"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hyperlink" Target="mailto:pilotochdemo@energimyndigheten.se" TargetMode="External"/><Relationship Id="rId5" Type="http://schemas.openxmlformats.org/officeDocument/2006/relationships/hyperlink" Target="https://www.facebook.com/energimyndigheten" TargetMode="External"/><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hyperlink" Target="https://www.instagram.com/energimyndighet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DA5EA163-EE04-C94A-B654-B15BAEE728BA}"/>
              </a:ext>
            </a:extLst>
          </p:cNvPr>
          <p:cNvPicPr>
            <a:picLocks noChangeAspect="1"/>
          </p:cNvPicPr>
          <p:nvPr/>
        </p:nvPicPr>
        <p:blipFill rotWithShape="1">
          <a:blip r:embed="rId3">
            <a:alphaModFix/>
          </a:blip>
          <a:srcRect l="3338" r="7673" b="14868"/>
          <a:stretch/>
        </p:blipFill>
        <p:spPr>
          <a:xfrm>
            <a:off x="794" y="0"/>
            <a:ext cx="12191206" cy="6858000"/>
          </a:xfrm>
          <a:prstGeom prst="rect">
            <a:avLst/>
          </a:prstGeom>
        </p:spPr>
      </p:pic>
      <p:sp>
        <p:nvSpPr>
          <p:cNvPr id="14" name="Rektangel 13">
            <a:extLst>
              <a:ext uri="{FF2B5EF4-FFF2-40B4-BE49-F238E27FC236}">
                <a16:creationId xmlns:a16="http://schemas.microsoft.com/office/drawing/2014/main" id="{D0D00025-1755-5D40-86B1-75E1295DBAF4}"/>
              </a:ext>
            </a:extLst>
          </p:cNvPr>
          <p:cNvSpPr/>
          <p:nvPr/>
        </p:nvSpPr>
        <p:spPr>
          <a:xfrm>
            <a:off x="4067695" y="0"/>
            <a:ext cx="8123909" cy="2277687"/>
          </a:xfrm>
          <a:prstGeom prst="rect">
            <a:avLst/>
          </a:prstGeom>
          <a:solidFill>
            <a:srgbClr val="00687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a:p>
        </p:txBody>
      </p:sp>
      <p:sp>
        <p:nvSpPr>
          <p:cNvPr id="15" name="Rektangel 14">
            <a:extLst>
              <a:ext uri="{FF2B5EF4-FFF2-40B4-BE49-F238E27FC236}">
                <a16:creationId xmlns:a16="http://schemas.microsoft.com/office/drawing/2014/main" id="{D05378BF-7D43-4B4A-AFC8-F708B82B04A2}"/>
              </a:ext>
            </a:extLst>
          </p:cNvPr>
          <p:cNvSpPr/>
          <p:nvPr/>
        </p:nvSpPr>
        <p:spPr>
          <a:xfrm>
            <a:off x="0" y="2277687"/>
            <a:ext cx="4067297" cy="4580090"/>
          </a:xfrm>
          <a:prstGeom prst="rect">
            <a:avLst/>
          </a:prstGeom>
          <a:solidFill>
            <a:srgbClr val="00687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a:p>
        </p:txBody>
      </p:sp>
      <p:sp>
        <p:nvSpPr>
          <p:cNvPr id="5" name="Rubrik 1"/>
          <p:cNvSpPr txBox="1">
            <a:spLocks/>
          </p:cNvSpPr>
          <p:nvPr/>
        </p:nvSpPr>
        <p:spPr>
          <a:xfrm>
            <a:off x="-1559" y="3992119"/>
            <a:ext cx="4073097" cy="1192298"/>
          </a:xfrm>
          <a:prstGeom prst="rect">
            <a:avLst/>
          </a:prstGeom>
        </p:spPr>
        <p:txBody>
          <a:bodyPr vert="horz" lIns="45720" tIns="22860" rIns="45720" bIns="2286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v-SE" sz="1800">
                <a:solidFill>
                  <a:schemeClr val="bg1"/>
                </a:solidFill>
                <a:latin typeface="Arial"/>
                <a:ea typeface="Arial" charset="0"/>
                <a:cs typeface="Arial"/>
              </a:rPr>
              <a:t>Utlysning inom </a:t>
            </a:r>
            <a:br>
              <a:rPr lang="sv-SE" sz="1800">
                <a:solidFill>
                  <a:schemeClr val="bg1"/>
                </a:solidFill>
                <a:latin typeface="Arial"/>
                <a:ea typeface="Arial" charset="0"/>
                <a:cs typeface="Arial"/>
              </a:rPr>
            </a:br>
            <a:r>
              <a:rPr lang="sv-SE" sz="1800">
                <a:solidFill>
                  <a:schemeClr val="bg1"/>
                </a:solidFill>
                <a:latin typeface="Arial"/>
                <a:ea typeface="Arial" charset="0"/>
                <a:cs typeface="Arial"/>
              </a:rPr>
              <a:t>Energimyndighetens program</a:t>
            </a:r>
          </a:p>
          <a:p>
            <a:r>
              <a:rPr lang="sv-SE" sz="1800">
                <a:solidFill>
                  <a:schemeClr val="bg1"/>
                </a:solidFill>
                <a:latin typeface="Arial"/>
                <a:ea typeface="Arial" charset="0"/>
                <a:cs typeface="Arial"/>
              </a:rPr>
              <a:t> Större pilot och demonstrationsprojekt</a:t>
            </a:r>
          </a:p>
          <a:p>
            <a:r>
              <a:rPr lang="sv-SE" sz="1800">
                <a:solidFill>
                  <a:schemeClr val="bg1"/>
                </a:solidFill>
                <a:latin typeface="Arial"/>
                <a:ea typeface="Arial" charset="0"/>
                <a:cs typeface="Arial"/>
              </a:rPr>
              <a:t>för energi- och klimatomställning</a:t>
            </a:r>
          </a:p>
        </p:txBody>
      </p:sp>
      <p:pic>
        <p:nvPicPr>
          <p:cNvPr id="12" name="Bildobjekt 11">
            <a:extLst>
              <a:ext uri="{FF2B5EF4-FFF2-40B4-BE49-F238E27FC236}">
                <a16:creationId xmlns:a16="http://schemas.microsoft.com/office/drawing/2014/main" id="{7266B182-518A-9B4B-98B9-E5CA03EA4FE7}"/>
              </a:ext>
            </a:extLst>
          </p:cNvPr>
          <p:cNvPicPr>
            <a:picLocks noChangeAspect="1"/>
          </p:cNvPicPr>
          <p:nvPr/>
        </p:nvPicPr>
        <p:blipFill>
          <a:blip r:embed="rId4"/>
          <a:stretch>
            <a:fillRect/>
          </a:stretch>
        </p:blipFill>
        <p:spPr>
          <a:xfrm>
            <a:off x="8687076" y="5374599"/>
            <a:ext cx="3821844" cy="1794143"/>
          </a:xfrm>
          <a:prstGeom prst="rect">
            <a:avLst/>
          </a:prstGeom>
        </p:spPr>
      </p:pic>
      <p:sp>
        <p:nvSpPr>
          <p:cNvPr id="11" name="Text Box 4">
            <a:extLst>
              <a:ext uri="{FF2B5EF4-FFF2-40B4-BE49-F238E27FC236}">
                <a16:creationId xmlns:a16="http://schemas.microsoft.com/office/drawing/2014/main" id="{0E854855-9475-CB4F-989B-122B84474A10}"/>
              </a:ext>
            </a:extLst>
          </p:cNvPr>
          <p:cNvSpPr txBox="1">
            <a:spLocks noChangeArrowheads="1"/>
          </p:cNvSpPr>
          <p:nvPr/>
        </p:nvSpPr>
        <p:spPr bwMode="auto">
          <a:xfrm>
            <a:off x="4067295" y="-225"/>
            <a:ext cx="8124705" cy="2167427"/>
          </a:xfrm>
          <a:prstGeom prst="rect">
            <a:avLst/>
          </a:prstGeom>
          <a:noFill/>
          <a:ln>
            <a:noFill/>
          </a:ln>
          <a:effectLst/>
          <a:extLst>
            <a:ext uri="{909E8E84-426E-40dd-AFC4-6F175D3DCCD1}">
              <a14:hiddenFill xmlns="" xmlns:a14="http://schemas.microsoft.com/office/drawing/2010/main">
                <a:solidFill>
                  <a:schemeClr val="accent1">
                    <a:alpha val="20000"/>
                  </a:schemeClr>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t" anchorCtr="0">
            <a:noAutofit/>
          </a:bodyPr>
          <a:lstStyle>
            <a:lvl1pPr marL="342900" indent="-342900" eaLnBrk="0" hangingPunct="0">
              <a:defRPr sz="2200">
                <a:solidFill>
                  <a:schemeClr val="tx1"/>
                </a:solidFill>
                <a:latin typeface="Arial" charset="0"/>
                <a:ea typeface="ＭＳ Ｐゴシック" charset="0"/>
              </a:defRPr>
            </a:lvl1pPr>
            <a:lvl2pPr marL="742950" indent="-285750" eaLnBrk="0" hangingPunct="0">
              <a:defRPr sz="2200">
                <a:solidFill>
                  <a:schemeClr val="tx1"/>
                </a:solidFill>
                <a:latin typeface="Arial" charset="0"/>
                <a:ea typeface="ＭＳ Ｐゴシック" charset="0"/>
              </a:defRPr>
            </a:lvl2pPr>
            <a:lvl3pPr marL="1143000" indent="-228600" eaLnBrk="0" hangingPunct="0">
              <a:defRPr sz="2200">
                <a:solidFill>
                  <a:schemeClr val="tx1"/>
                </a:solidFill>
                <a:latin typeface="Arial" charset="0"/>
                <a:ea typeface="ＭＳ Ｐゴシック" charset="0"/>
              </a:defRPr>
            </a:lvl3pPr>
            <a:lvl4pPr marL="1600200" indent="-228600" eaLnBrk="0" hangingPunct="0">
              <a:defRPr sz="2200">
                <a:solidFill>
                  <a:schemeClr val="tx1"/>
                </a:solidFill>
                <a:latin typeface="Arial" charset="0"/>
                <a:ea typeface="ＭＳ Ｐゴシック" charset="0"/>
              </a:defRPr>
            </a:lvl4pPr>
            <a:lvl5pPr marL="2057400" indent="-228600" eaLnBrk="0" hangingPunct="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marL="0" indent="0">
              <a:lnSpc>
                <a:spcPts val="2120"/>
              </a:lnSpc>
            </a:pPr>
            <a:endParaRPr lang="sv-SE" sz="1800" i="1">
              <a:solidFill>
                <a:schemeClr val="bg1"/>
              </a:solidFill>
            </a:endParaRPr>
          </a:p>
          <a:p>
            <a:pPr marL="0" indent="0" algn="ctr">
              <a:lnSpc>
                <a:spcPts val="2120"/>
              </a:lnSpc>
            </a:pPr>
            <a:r>
              <a:rPr lang="sv-SE" sz="2400">
                <a:solidFill>
                  <a:schemeClr val="bg1"/>
                </a:solidFill>
                <a:latin typeface="Arial"/>
                <a:ea typeface="ＭＳ Ｐゴシック"/>
                <a:cs typeface="Arial"/>
              </a:rPr>
              <a:t>Informationsmöte utlysning Pilot och demonstration 2024</a:t>
            </a:r>
          </a:p>
          <a:p>
            <a:pPr marL="0" indent="0" algn="ctr">
              <a:lnSpc>
                <a:spcPts val="2120"/>
              </a:lnSpc>
            </a:pPr>
            <a:r>
              <a:rPr lang="sv-SE" sz="2000" i="1">
                <a:solidFill>
                  <a:schemeClr val="accent6">
                    <a:lumMod val="60000"/>
                    <a:lumOff val="40000"/>
                  </a:schemeClr>
                </a:solidFill>
                <a:latin typeface="Arial"/>
                <a:ea typeface="ＭＳ Ｐゴシック"/>
                <a:cs typeface="Arial"/>
              </a:rPr>
              <a:t>Presentationen börjar 2024-01-19 </a:t>
            </a:r>
            <a:r>
              <a:rPr lang="sv-SE" sz="2000" i="1" err="1">
                <a:solidFill>
                  <a:schemeClr val="accent6">
                    <a:lumMod val="60000"/>
                    <a:lumOff val="40000"/>
                  </a:schemeClr>
                </a:solidFill>
                <a:latin typeface="Arial"/>
                <a:ea typeface="ＭＳ Ｐゴシック"/>
                <a:cs typeface="Arial"/>
              </a:rPr>
              <a:t>kl</a:t>
            </a:r>
            <a:r>
              <a:rPr lang="sv-SE" sz="2000" i="1">
                <a:solidFill>
                  <a:schemeClr val="accent6">
                    <a:lumMod val="60000"/>
                    <a:lumOff val="40000"/>
                  </a:schemeClr>
                </a:solidFill>
                <a:latin typeface="Arial"/>
                <a:ea typeface="ＭＳ Ｐゴシック"/>
                <a:cs typeface="Arial"/>
              </a:rPr>
              <a:t> 13:00</a:t>
            </a:r>
          </a:p>
          <a:p>
            <a:pPr marL="0" indent="0">
              <a:lnSpc>
                <a:spcPts val="2120"/>
              </a:lnSpc>
            </a:pPr>
            <a:endParaRPr lang="sv-SE" sz="2000" b="1" i="1">
              <a:solidFill>
                <a:schemeClr val="bg1"/>
              </a:solidFill>
              <a:latin typeface="Arial"/>
              <a:ea typeface="ＭＳ Ｐゴシック"/>
              <a:cs typeface="Arial"/>
            </a:endParaRPr>
          </a:p>
          <a:p>
            <a:pPr marL="0" indent="0">
              <a:lnSpc>
                <a:spcPts val="2120"/>
              </a:lnSpc>
            </a:pPr>
            <a:endParaRPr lang="sv-SE" sz="2000" b="1" i="1">
              <a:solidFill>
                <a:schemeClr val="bg1"/>
              </a:solidFill>
              <a:latin typeface="Arial"/>
              <a:ea typeface="ＭＳ Ｐゴシック"/>
              <a:cs typeface="Arial"/>
            </a:endParaRPr>
          </a:p>
          <a:p>
            <a:pPr marL="0" indent="0">
              <a:lnSpc>
                <a:spcPts val="2120"/>
              </a:lnSpc>
            </a:pPr>
            <a:r>
              <a:rPr lang="sv-SE" sz="2000" b="1" i="1">
                <a:solidFill>
                  <a:schemeClr val="bg1"/>
                </a:solidFill>
                <a:latin typeface="Arial"/>
                <a:ea typeface="ＭＳ Ｐゴシック"/>
                <a:cs typeface="Arial"/>
              </a:rPr>
              <a:t>   Mats Larsson                                  Peter Kasche</a:t>
            </a:r>
          </a:p>
          <a:p>
            <a:pPr marL="0" indent="0">
              <a:lnSpc>
                <a:spcPts val="2120"/>
              </a:lnSpc>
            </a:pPr>
            <a:endParaRPr lang="sv-SE" sz="2000" b="1" i="1">
              <a:solidFill>
                <a:schemeClr val="bg1"/>
              </a:solidFill>
              <a:latin typeface="Arial"/>
              <a:ea typeface="ＭＳ Ｐゴシック"/>
              <a:cs typeface="Arial"/>
            </a:endParaRPr>
          </a:p>
          <a:p>
            <a:pPr>
              <a:lnSpc>
                <a:spcPts val="2120"/>
              </a:lnSpc>
            </a:pPr>
            <a:endParaRPr lang="sv-SE" sz="2000" b="1" i="1">
              <a:solidFill>
                <a:schemeClr val="bg1"/>
              </a:solidFill>
              <a:latin typeface="Arial"/>
              <a:ea typeface="ＭＳ Ｐゴシック"/>
              <a:cs typeface="Arial"/>
            </a:endParaRPr>
          </a:p>
          <a:p>
            <a:pPr>
              <a:lnSpc>
                <a:spcPts val="2120"/>
              </a:lnSpc>
            </a:pPr>
            <a:endParaRPr lang="sv-SE" sz="1800" i="1">
              <a:solidFill>
                <a:schemeClr val="bg1"/>
              </a:solidFill>
            </a:endParaRPr>
          </a:p>
          <a:p>
            <a:pPr>
              <a:lnSpc>
                <a:spcPts val="2120"/>
              </a:lnSpc>
            </a:pPr>
            <a:endParaRPr lang="sv-SE" sz="1800" i="1">
              <a:solidFill>
                <a:schemeClr val="bg1"/>
              </a:solidFill>
            </a:endParaRPr>
          </a:p>
        </p:txBody>
      </p:sp>
      <p:pic>
        <p:nvPicPr>
          <p:cNvPr id="2" name="Picture 1">
            <a:extLst>
              <a:ext uri="{FF2B5EF4-FFF2-40B4-BE49-F238E27FC236}">
                <a16:creationId xmlns:a16="http://schemas.microsoft.com/office/drawing/2014/main" id="{D718FE78-BE16-AA3C-C270-826F207BBDD5}"/>
              </a:ext>
            </a:extLst>
          </p:cNvPr>
          <p:cNvPicPr>
            <a:picLocks noChangeAspect="1"/>
          </p:cNvPicPr>
          <p:nvPr/>
        </p:nvPicPr>
        <p:blipFill>
          <a:blip r:embed="rId5"/>
          <a:stretch>
            <a:fillRect/>
          </a:stretch>
        </p:blipFill>
        <p:spPr>
          <a:xfrm>
            <a:off x="6023113" y="929159"/>
            <a:ext cx="1716157" cy="1183056"/>
          </a:xfrm>
          <a:prstGeom prst="rect">
            <a:avLst/>
          </a:prstGeom>
        </p:spPr>
      </p:pic>
      <p:pic>
        <p:nvPicPr>
          <p:cNvPr id="4" name="Picture 3">
            <a:extLst>
              <a:ext uri="{FF2B5EF4-FFF2-40B4-BE49-F238E27FC236}">
                <a16:creationId xmlns:a16="http://schemas.microsoft.com/office/drawing/2014/main" id="{CEAFA8B2-5C26-7364-F369-DBD17ECCCE12}"/>
              </a:ext>
            </a:extLst>
          </p:cNvPr>
          <p:cNvPicPr>
            <a:picLocks noChangeAspect="1"/>
          </p:cNvPicPr>
          <p:nvPr/>
        </p:nvPicPr>
        <p:blipFill>
          <a:blip r:embed="rId6"/>
          <a:stretch>
            <a:fillRect/>
          </a:stretch>
        </p:blipFill>
        <p:spPr>
          <a:xfrm>
            <a:off x="10065026" y="876021"/>
            <a:ext cx="1484245" cy="1236322"/>
          </a:xfrm>
          <a:prstGeom prst="rect">
            <a:avLst/>
          </a:prstGeom>
        </p:spPr>
      </p:pic>
    </p:spTree>
    <p:extLst>
      <p:ext uri="{BB962C8B-B14F-4D97-AF65-F5344CB8AC3E}">
        <p14:creationId xmlns:p14="http://schemas.microsoft.com/office/powerpoint/2010/main" val="1542237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0F29E6-4912-475B-A25D-32925A472D0E}"/>
              </a:ext>
            </a:extLst>
          </p:cNvPr>
          <p:cNvSpPr>
            <a:spLocks noGrp="1"/>
          </p:cNvSpPr>
          <p:nvPr>
            <p:ph type="title"/>
          </p:nvPr>
        </p:nvSpPr>
        <p:spPr>
          <a:xfrm>
            <a:off x="694800" y="403200"/>
            <a:ext cx="10800000" cy="1152000"/>
          </a:xfrm>
        </p:spPr>
        <p:txBody>
          <a:bodyPr wrap="square" anchor="t">
            <a:normAutofit/>
          </a:bodyPr>
          <a:lstStyle/>
          <a:p>
            <a:r>
              <a:rPr lang="sv-SE"/>
              <a:t>Vem kan söka?</a:t>
            </a:r>
          </a:p>
        </p:txBody>
      </p:sp>
      <p:pic>
        <p:nvPicPr>
          <p:cNvPr id="7" name="Platshållare för innehåll 4">
            <a:extLst>
              <a:ext uri="{FF2B5EF4-FFF2-40B4-BE49-F238E27FC236}">
                <a16:creationId xmlns:a16="http://schemas.microsoft.com/office/drawing/2014/main" id="{D9A42076-2CF5-4F17-81F8-425BB84B7E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136087" y="4007267"/>
            <a:ext cx="7648545" cy="2447533"/>
          </a:xfrm>
          <a:prstGeom prst="rect">
            <a:avLst/>
          </a:prstGeom>
          <a:noFill/>
          <a:ln w="9525">
            <a:noFill/>
            <a:miter lim="800000"/>
            <a:headEnd/>
            <a:tailEnd/>
          </a:ln>
          <a:effectLst/>
        </p:spPr>
      </p:pic>
      <p:sp>
        <p:nvSpPr>
          <p:cNvPr id="3" name="textruta 2">
            <a:extLst>
              <a:ext uri="{FF2B5EF4-FFF2-40B4-BE49-F238E27FC236}">
                <a16:creationId xmlns:a16="http://schemas.microsoft.com/office/drawing/2014/main" id="{DC2D4430-198B-456A-A62C-62EABBB51329}"/>
              </a:ext>
            </a:extLst>
          </p:cNvPr>
          <p:cNvSpPr txBox="1"/>
          <p:nvPr/>
        </p:nvSpPr>
        <p:spPr>
          <a:xfrm>
            <a:off x="694800" y="1340768"/>
            <a:ext cx="10081120" cy="2462213"/>
          </a:xfrm>
          <a:prstGeom prst="rect">
            <a:avLst/>
          </a:prstGeom>
          <a:noFill/>
        </p:spPr>
        <p:txBody>
          <a:bodyPr wrap="square" rtlCol="0">
            <a:spAutoFit/>
          </a:bodyPr>
          <a:lstStyle/>
          <a:p>
            <a:pPr marL="457200" indent="-457200">
              <a:buFont typeface="Arial" panose="020B0604020202020204" pitchFamily="34" charset="0"/>
              <a:buChar char="•"/>
            </a:pPr>
            <a:r>
              <a:rPr lang="sv-SE"/>
              <a:t>Företag</a:t>
            </a:r>
          </a:p>
          <a:p>
            <a:pPr marL="457200" indent="-457200">
              <a:buFont typeface="Arial" panose="020B0604020202020204" pitchFamily="34" charset="0"/>
              <a:buChar char="•"/>
            </a:pPr>
            <a:endParaRPr lang="sv-SE"/>
          </a:p>
          <a:p>
            <a:pPr marL="457200" indent="-457200">
              <a:buFont typeface="Arial" panose="020B0604020202020204" pitchFamily="34" charset="0"/>
              <a:buChar char="•"/>
            </a:pPr>
            <a:r>
              <a:rPr lang="sv-SE"/>
              <a:t>Kommuner och andra offentliga organisationer</a:t>
            </a:r>
          </a:p>
          <a:p>
            <a:pPr marL="457200" indent="-457200">
              <a:buFont typeface="Arial" panose="020B0604020202020204" pitchFamily="34" charset="0"/>
              <a:buChar char="•"/>
            </a:pPr>
            <a:endParaRPr lang="sv-SE"/>
          </a:p>
          <a:p>
            <a:pPr marL="457200" indent="-457200">
              <a:buFont typeface="Arial" panose="020B0604020202020204" pitchFamily="34" charset="0"/>
              <a:buChar char="•"/>
            </a:pPr>
            <a:r>
              <a:rPr lang="sv-SE"/>
              <a:t>Universitet och högskolors samhällsvetenskapliga, humanistiska tekniska och naturvetenskapliga discipliner, forskningsinstitut samt andra forskningsorganisationer och civilsamhället</a:t>
            </a:r>
          </a:p>
        </p:txBody>
      </p:sp>
    </p:spTree>
    <p:extLst>
      <p:ext uri="{BB962C8B-B14F-4D97-AF65-F5344CB8AC3E}">
        <p14:creationId xmlns:p14="http://schemas.microsoft.com/office/powerpoint/2010/main" val="2573941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0F29E6-4912-475B-A25D-32925A472D0E}"/>
              </a:ext>
            </a:extLst>
          </p:cNvPr>
          <p:cNvSpPr>
            <a:spLocks noGrp="1"/>
          </p:cNvSpPr>
          <p:nvPr>
            <p:ph type="title"/>
          </p:nvPr>
        </p:nvSpPr>
        <p:spPr>
          <a:xfrm>
            <a:off x="694800" y="403200"/>
            <a:ext cx="10800000" cy="1152000"/>
          </a:xfrm>
        </p:spPr>
        <p:txBody>
          <a:bodyPr wrap="square" anchor="t">
            <a:normAutofit fontScale="90000"/>
          </a:bodyPr>
          <a:lstStyle/>
          <a:p>
            <a:r>
              <a:rPr lang="sv-SE" sz="4000" b="1">
                <a:solidFill>
                  <a:schemeClr val="tx1"/>
                </a:solidFill>
                <a:latin typeface="Arial"/>
                <a:cs typeface="Arial"/>
              </a:rPr>
              <a:t>Större pilot- och demonstrationsprojekt för energi- och klimatomställning</a:t>
            </a:r>
          </a:p>
        </p:txBody>
      </p:sp>
      <p:sp>
        <p:nvSpPr>
          <p:cNvPr id="3" name="textruta 2">
            <a:extLst>
              <a:ext uri="{FF2B5EF4-FFF2-40B4-BE49-F238E27FC236}">
                <a16:creationId xmlns:a16="http://schemas.microsoft.com/office/drawing/2014/main" id="{95350ED7-DD6F-4D14-B4D8-49E89B8BA661}"/>
              </a:ext>
            </a:extLst>
          </p:cNvPr>
          <p:cNvSpPr txBox="1"/>
          <p:nvPr/>
        </p:nvSpPr>
        <p:spPr>
          <a:xfrm>
            <a:off x="674600" y="1772816"/>
            <a:ext cx="10513768" cy="4247317"/>
          </a:xfrm>
          <a:prstGeom prst="rect">
            <a:avLst/>
          </a:prstGeom>
          <a:noFill/>
        </p:spPr>
        <p:txBody>
          <a:bodyPr wrap="square" rtlCol="0">
            <a:spAutoFit/>
          </a:bodyPr>
          <a:lstStyle/>
          <a:p>
            <a:pPr>
              <a:spcAft>
                <a:spcPts val="1200"/>
              </a:spcAft>
            </a:pPr>
            <a:r>
              <a:rPr lang="sv-SE" sz="2000"/>
              <a:t>Tre kategori av projekt</a:t>
            </a:r>
          </a:p>
          <a:p>
            <a:pPr marL="800100" lvl="1" indent="-342900">
              <a:spcAft>
                <a:spcPts val="600"/>
              </a:spcAft>
              <a:buFont typeface="Arial" panose="020B0604020202020204" pitchFamily="34" charset="0"/>
              <a:buChar char="•"/>
            </a:pPr>
            <a:r>
              <a:rPr lang="sv-SE" sz="2000"/>
              <a:t>Produkt-, tjänst- eller prototypdemonstration</a:t>
            </a:r>
          </a:p>
          <a:p>
            <a:pPr marL="800100" lvl="1" indent="-342900">
              <a:spcAft>
                <a:spcPts val="600"/>
              </a:spcAft>
              <a:buFont typeface="Arial" panose="020B0604020202020204" pitchFamily="34" charset="0"/>
              <a:buChar char="•"/>
            </a:pPr>
            <a:r>
              <a:rPr lang="sv-SE" sz="2000"/>
              <a:t>Produktionsdemonstration</a:t>
            </a:r>
          </a:p>
          <a:p>
            <a:pPr marL="800100" lvl="1" indent="-342900">
              <a:spcAft>
                <a:spcPts val="600"/>
              </a:spcAft>
              <a:buFont typeface="Arial" panose="020B0604020202020204" pitchFamily="34" charset="0"/>
              <a:buChar char="•"/>
            </a:pPr>
            <a:r>
              <a:rPr lang="sv-SE" sz="2000"/>
              <a:t>Systemdemonstration</a:t>
            </a:r>
          </a:p>
          <a:p>
            <a:pPr lvl="1">
              <a:spcAft>
                <a:spcPts val="600"/>
              </a:spcAft>
            </a:pPr>
            <a:endParaRPr lang="sv-SE" sz="2000"/>
          </a:p>
          <a:p>
            <a:pPr>
              <a:spcAft>
                <a:spcPts val="1200"/>
              </a:spcAft>
            </a:pPr>
            <a:r>
              <a:rPr lang="sv-SE" sz="2000"/>
              <a:t>Krav</a:t>
            </a:r>
          </a:p>
          <a:p>
            <a:pPr marL="800100" lvl="1" indent="-342900">
              <a:spcAft>
                <a:spcPts val="1200"/>
              </a:spcAft>
              <a:buFont typeface="Arial" panose="020B0604020202020204" pitchFamily="34" charset="0"/>
              <a:buChar char="•"/>
            </a:pPr>
            <a:r>
              <a:rPr lang="sv-SE" sz="2000"/>
              <a:t>Totala stödberättigade kostnaderna minst 7 000 000 kr</a:t>
            </a:r>
          </a:p>
          <a:p>
            <a:pPr marL="800100" lvl="1" indent="-342900">
              <a:spcAft>
                <a:spcPts val="1200"/>
              </a:spcAft>
              <a:buFont typeface="Arial" panose="020B0604020202020204" pitchFamily="34" charset="0"/>
              <a:buChar char="•"/>
            </a:pPr>
            <a:r>
              <a:rPr lang="sv-SE" sz="2000"/>
              <a:t>Hög mognadsgrad, RL 5-8 </a:t>
            </a:r>
          </a:p>
          <a:p>
            <a:pPr marL="800100" lvl="1" indent="-342900">
              <a:spcAft>
                <a:spcPts val="1200"/>
              </a:spcAft>
              <a:buFont typeface="Arial" panose="020B0604020202020204" pitchFamily="34" charset="0"/>
              <a:buChar char="•"/>
            </a:pPr>
            <a:r>
              <a:rPr lang="sv-SE" sz="2000"/>
              <a:t>Skiss lämnas innan ansökan</a:t>
            </a:r>
          </a:p>
          <a:p>
            <a:pPr marL="800100" lvl="1" indent="-342900">
              <a:spcAft>
                <a:spcPts val="1200"/>
              </a:spcAft>
              <a:buFont typeface="Arial" panose="020B0604020202020204" pitchFamily="34" charset="0"/>
              <a:buChar char="•"/>
            </a:pPr>
            <a:r>
              <a:rPr lang="sv-SE" sz="2000"/>
              <a:t>LOI (Letter </a:t>
            </a:r>
            <a:r>
              <a:rPr lang="sv-SE" sz="2000" err="1"/>
              <a:t>Of</a:t>
            </a:r>
            <a:r>
              <a:rPr lang="sv-SE" sz="2000"/>
              <a:t> </a:t>
            </a:r>
            <a:r>
              <a:rPr lang="sv-SE" sz="2000" err="1"/>
              <a:t>Intent</a:t>
            </a:r>
            <a:r>
              <a:rPr lang="sv-SE" sz="2000"/>
              <a:t>) med en eller flera kravställare</a:t>
            </a:r>
          </a:p>
        </p:txBody>
      </p:sp>
    </p:spTree>
    <p:extLst>
      <p:ext uri="{BB962C8B-B14F-4D97-AF65-F5344CB8AC3E}">
        <p14:creationId xmlns:p14="http://schemas.microsoft.com/office/powerpoint/2010/main" val="3977874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8B811A-E39C-406C-BEFA-E6ACD9EF638B}"/>
              </a:ext>
            </a:extLst>
          </p:cNvPr>
          <p:cNvSpPr>
            <a:spLocks noGrp="1"/>
          </p:cNvSpPr>
          <p:nvPr>
            <p:ph type="title"/>
          </p:nvPr>
        </p:nvSpPr>
        <p:spPr/>
        <p:txBody>
          <a:bodyPr/>
          <a:lstStyle/>
          <a:p>
            <a:r>
              <a:rPr lang="sv-SE"/>
              <a:t>Hur mycket stöd kan projektparterna få?</a:t>
            </a:r>
          </a:p>
        </p:txBody>
      </p:sp>
      <p:sp>
        <p:nvSpPr>
          <p:cNvPr id="3" name="Platshållare för innehåll 2">
            <a:extLst>
              <a:ext uri="{FF2B5EF4-FFF2-40B4-BE49-F238E27FC236}">
                <a16:creationId xmlns:a16="http://schemas.microsoft.com/office/drawing/2014/main" id="{94AE228B-A7C8-4E4A-8EBB-E47B86335F71}"/>
              </a:ext>
            </a:extLst>
          </p:cNvPr>
          <p:cNvSpPr>
            <a:spLocks noGrp="1"/>
          </p:cNvSpPr>
          <p:nvPr>
            <p:ph idx="1"/>
          </p:nvPr>
        </p:nvSpPr>
        <p:spPr>
          <a:xfrm>
            <a:off x="694800" y="1700808"/>
            <a:ext cx="10800000" cy="4176712"/>
          </a:xfrm>
        </p:spPr>
        <p:txBody>
          <a:bodyPr/>
          <a:lstStyle/>
          <a:p>
            <a:endParaRPr lang="sv-SE" sz="2400"/>
          </a:p>
          <a:p>
            <a:endParaRPr lang="sv-SE" sz="2400"/>
          </a:p>
          <a:p>
            <a:endParaRPr lang="sv-SE" sz="2400"/>
          </a:p>
          <a:p>
            <a:endParaRPr lang="sv-SE" sz="2400"/>
          </a:p>
          <a:p>
            <a:endParaRPr lang="sv-SE" sz="2400"/>
          </a:p>
          <a:p>
            <a:pPr marL="0" indent="0">
              <a:buNone/>
            </a:pPr>
            <a:endParaRPr lang="sv-SE" sz="2400"/>
          </a:p>
          <a:p>
            <a:r>
              <a:rPr lang="sv-SE" sz="2400"/>
              <a:t>Stöd till kommersialiseringsaktiviteter maximalt 500 000 kr per projekt</a:t>
            </a:r>
          </a:p>
        </p:txBody>
      </p:sp>
      <p:pic>
        <p:nvPicPr>
          <p:cNvPr id="6" name="Bildobjekt 5">
            <a:extLst>
              <a:ext uri="{FF2B5EF4-FFF2-40B4-BE49-F238E27FC236}">
                <a16:creationId xmlns:a16="http://schemas.microsoft.com/office/drawing/2014/main" id="{FEE05637-0C67-9F3F-5C2A-371B2EAC2A9F}"/>
              </a:ext>
            </a:extLst>
          </p:cNvPr>
          <p:cNvPicPr>
            <a:picLocks noChangeAspect="1"/>
          </p:cNvPicPr>
          <p:nvPr/>
        </p:nvPicPr>
        <p:blipFill>
          <a:blip r:embed="rId3"/>
          <a:stretch>
            <a:fillRect/>
          </a:stretch>
        </p:blipFill>
        <p:spPr>
          <a:xfrm>
            <a:off x="694800" y="1165496"/>
            <a:ext cx="9803825" cy="3354367"/>
          </a:xfrm>
          <a:prstGeom prst="rect">
            <a:avLst/>
          </a:prstGeom>
        </p:spPr>
      </p:pic>
    </p:spTree>
    <p:extLst>
      <p:ext uri="{BB962C8B-B14F-4D97-AF65-F5344CB8AC3E}">
        <p14:creationId xmlns:p14="http://schemas.microsoft.com/office/powerpoint/2010/main" val="2251049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4C9D53-DFCB-5528-A776-596E48788BF7}"/>
              </a:ext>
            </a:extLst>
          </p:cNvPr>
          <p:cNvSpPr>
            <a:spLocks noGrp="1"/>
          </p:cNvSpPr>
          <p:nvPr>
            <p:ph type="title"/>
          </p:nvPr>
        </p:nvSpPr>
        <p:spPr>
          <a:xfrm>
            <a:off x="627367" y="403200"/>
            <a:ext cx="11433873" cy="1311794"/>
          </a:xfrm>
        </p:spPr>
        <p:txBody>
          <a:bodyPr/>
          <a:lstStyle/>
          <a:p>
            <a:r>
              <a:rPr lang="sv-SE" b="1"/>
              <a:t>Lösningen som ska demonstreras ska ligga nära marknaden/implementeringen</a:t>
            </a:r>
            <a:endParaRPr lang="sv-SE" b="1">
              <a:cs typeface="Arial"/>
            </a:endParaRPr>
          </a:p>
        </p:txBody>
      </p:sp>
      <p:sp>
        <p:nvSpPr>
          <p:cNvPr id="3" name="Platshållare för innehåll 2">
            <a:extLst>
              <a:ext uri="{FF2B5EF4-FFF2-40B4-BE49-F238E27FC236}">
                <a16:creationId xmlns:a16="http://schemas.microsoft.com/office/drawing/2014/main" id="{B1BD7D97-8EE9-51C9-BBA4-2316DC498D63}"/>
              </a:ext>
            </a:extLst>
          </p:cNvPr>
          <p:cNvSpPr>
            <a:spLocks noGrp="1"/>
          </p:cNvSpPr>
          <p:nvPr>
            <p:ph idx="1"/>
          </p:nvPr>
        </p:nvSpPr>
        <p:spPr>
          <a:xfrm>
            <a:off x="660782" y="2175375"/>
            <a:ext cx="10800000" cy="3940695"/>
          </a:xfrm>
        </p:spPr>
        <p:txBody>
          <a:bodyPr/>
          <a:lstStyle/>
          <a:p>
            <a:pPr marL="457200" indent="-457200">
              <a:buFont typeface="Arial"/>
              <a:buChar char="•"/>
            </a:pPr>
            <a:r>
              <a:rPr lang="sv-SE"/>
              <a:t>För en produkt-, tjänst-, prototyp- och produktionsdemonstration ska därför företagen stå för minst 85 % av kostnaderna</a:t>
            </a:r>
          </a:p>
          <a:p>
            <a:pPr marL="457200" indent="-457200">
              <a:buFont typeface="Arial"/>
            </a:pPr>
            <a:endParaRPr lang="sv-SE"/>
          </a:p>
          <a:p>
            <a:pPr>
              <a:buFont typeface="Arial"/>
            </a:pPr>
            <a:r>
              <a:rPr lang="sv-SE"/>
              <a:t>För en systemdemonstration ska företagen alternativt kommuner/regioner stå för minst 50 % av kostnaderna.</a:t>
            </a:r>
          </a:p>
          <a:p>
            <a:pPr>
              <a:buFont typeface="Arial"/>
            </a:pPr>
            <a:endParaRPr lang="sv-SE">
              <a:cs typeface="Arial"/>
            </a:endParaRPr>
          </a:p>
        </p:txBody>
      </p:sp>
    </p:spTree>
    <p:extLst>
      <p:ext uri="{BB962C8B-B14F-4D97-AF65-F5344CB8AC3E}">
        <p14:creationId xmlns:p14="http://schemas.microsoft.com/office/powerpoint/2010/main" val="370956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l 13">
            <a:extLst>
              <a:ext uri="{FF2B5EF4-FFF2-40B4-BE49-F238E27FC236}">
                <a16:creationId xmlns:a16="http://schemas.microsoft.com/office/drawing/2014/main" id="{417F6165-B18C-4DDB-3C05-BCE420EE3E71}"/>
              </a:ext>
            </a:extLst>
          </p:cNvPr>
          <p:cNvGraphicFramePr>
            <a:graphicFrameLocks noGrp="1"/>
          </p:cNvGraphicFramePr>
          <p:nvPr>
            <p:extLst>
              <p:ext uri="{D42A27DB-BD31-4B8C-83A1-F6EECF244321}">
                <p14:modId xmlns:p14="http://schemas.microsoft.com/office/powerpoint/2010/main" val="2787645011"/>
              </p:ext>
            </p:extLst>
          </p:nvPr>
        </p:nvGraphicFramePr>
        <p:xfrm>
          <a:off x="2124364" y="3084473"/>
          <a:ext cx="1822237" cy="1295400"/>
        </p:xfrm>
        <a:graphic>
          <a:graphicData uri="http://schemas.openxmlformats.org/drawingml/2006/table">
            <a:tbl>
              <a:tblPr firstRow="1" lastRow="1">
                <a:tableStyleId>{5C22544A-7EE6-4342-B048-85BDC9FD1C3A}</a:tableStyleId>
              </a:tblPr>
              <a:tblGrid>
                <a:gridCol w="1822237">
                  <a:extLst>
                    <a:ext uri="{9D8B030D-6E8A-4147-A177-3AD203B41FA5}">
                      <a16:colId xmlns:a16="http://schemas.microsoft.com/office/drawing/2014/main" val="3547400262"/>
                    </a:ext>
                  </a:extLst>
                </a:gridCol>
              </a:tblGrid>
              <a:tr h="175260">
                <a:tc>
                  <a:txBody>
                    <a:bodyPr/>
                    <a:lstStyle/>
                    <a:p>
                      <a:pPr algn="l" fontAlgn="b"/>
                      <a:r>
                        <a:rPr lang="en-US" sz="1100" u="none" strike="noStrike" err="1">
                          <a:effectLst/>
                        </a:rPr>
                        <a:t>Projektpart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374260536"/>
                  </a:ext>
                </a:extLst>
              </a:tr>
              <a:tr h="175260">
                <a:tc>
                  <a:txBody>
                    <a:bodyPr/>
                    <a:lstStyle/>
                    <a:p>
                      <a:pPr algn="l" fontAlgn="b"/>
                      <a:r>
                        <a:rPr lang="en-US" sz="1100" u="none" strike="noStrike" err="1">
                          <a:effectLst/>
                        </a:rPr>
                        <a:t>Företag</a:t>
                      </a:r>
                      <a:r>
                        <a:rPr lang="en-US" sz="1100" u="none" strike="noStrike">
                          <a:effectLst/>
                        </a:rPr>
                        <a:t> A (</a:t>
                      </a:r>
                      <a:r>
                        <a:rPr lang="en-US" sz="1100" u="none" strike="noStrike" err="1">
                          <a:effectLst/>
                        </a:rPr>
                        <a:t>litet</a:t>
                      </a:r>
                      <a:r>
                        <a:rPr lang="en-US" sz="1100" u="none" strike="noStrike">
                          <a:effectLst/>
                        </a:rPr>
                        <a: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804337005"/>
                  </a:ext>
                </a:extLst>
              </a:tr>
              <a:tr h="175260">
                <a:tc>
                  <a:txBody>
                    <a:bodyPr/>
                    <a:lstStyle/>
                    <a:p>
                      <a:pPr algn="l" fontAlgn="b"/>
                      <a:r>
                        <a:rPr lang="en-US" sz="1100" u="none" strike="noStrike">
                          <a:effectLst/>
                        </a:rPr>
                        <a:t>Företag B (stort)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530501503"/>
                  </a:ext>
                </a:extLst>
              </a:tr>
              <a:tr h="175260">
                <a:tc>
                  <a:txBody>
                    <a:bodyPr/>
                    <a:lstStyle/>
                    <a:p>
                      <a:pPr algn="l" fontAlgn="b"/>
                      <a:r>
                        <a:rPr lang="en-US" sz="1100" u="none" strike="noStrike" err="1">
                          <a:effectLst/>
                        </a:rPr>
                        <a:t>Forskningsorganisation</a:t>
                      </a:r>
                      <a:r>
                        <a:rPr lang="en-US" sz="1100" u="none" strike="noStrike">
                          <a:effectLst/>
                        </a:rPr>
                        <a:t> A</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055317561"/>
                  </a:ext>
                </a:extLst>
              </a:tr>
              <a:tr h="175260">
                <a:tc>
                  <a:txBody>
                    <a:bodyPr/>
                    <a:lstStyle/>
                    <a:p>
                      <a:pPr algn="l" fontAlgn="b"/>
                      <a:r>
                        <a:rPr lang="en-US" sz="1100" u="none" strike="noStrike">
                          <a:effectLst/>
                        </a:rPr>
                        <a:t>Total</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1469662896"/>
                  </a:ext>
                </a:extLst>
              </a:tr>
            </a:tbl>
          </a:graphicData>
        </a:graphic>
      </p:graphicFrame>
      <p:graphicFrame>
        <p:nvGraphicFramePr>
          <p:cNvPr id="6" name="Tabell 5">
            <a:extLst>
              <a:ext uri="{FF2B5EF4-FFF2-40B4-BE49-F238E27FC236}">
                <a16:creationId xmlns:a16="http://schemas.microsoft.com/office/drawing/2014/main" id="{0925705F-B241-8695-D8A3-2666C992A12E}"/>
              </a:ext>
            </a:extLst>
          </p:cNvPr>
          <p:cNvGraphicFramePr>
            <a:graphicFrameLocks noGrp="1"/>
          </p:cNvGraphicFramePr>
          <p:nvPr>
            <p:extLst>
              <p:ext uri="{D42A27DB-BD31-4B8C-83A1-F6EECF244321}">
                <p14:modId xmlns:p14="http://schemas.microsoft.com/office/powerpoint/2010/main" val="2931211389"/>
              </p:ext>
            </p:extLst>
          </p:nvPr>
        </p:nvGraphicFramePr>
        <p:xfrm>
          <a:off x="6199196" y="3084473"/>
          <a:ext cx="1140923" cy="1295400"/>
        </p:xfrm>
        <a:graphic>
          <a:graphicData uri="http://schemas.openxmlformats.org/drawingml/2006/table">
            <a:tbl>
              <a:tblPr firstRow="1" lastRow="1">
                <a:tableStyleId>{5C22544A-7EE6-4342-B048-85BDC9FD1C3A}</a:tableStyleId>
              </a:tblPr>
              <a:tblGrid>
                <a:gridCol w="1140923">
                  <a:extLst>
                    <a:ext uri="{9D8B030D-6E8A-4147-A177-3AD203B41FA5}">
                      <a16:colId xmlns:a16="http://schemas.microsoft.com/office/drawing/2014/main" val="4222061015"/>
                    </a:ext>
                  </a:extLst>
                </a:gridCol>
              </a:tblGrid>
              <a:tr h="175260">
                <a:tc>
                  <a:txBody>
                    <a:bodyPr/>
                    <a:lstStyle/>
                    <a:p>
                      <a:pPr algn="l" fontAlgn="b"/>
                      <a:r>
                        <a:rPr lang="en-US" sz="1100" u="none" strike="noStrike">
                          <a:effectLst/>
                        </a:rPr>
                        <a:t>% av </a:t>
                      </a:r>
                      <a:r>
                        <a:rPr lang="en-US" sz="1100" u="none" strike="noStrike" err="1">
                          <a:effectLst/>
                        </a:rPr>
                        <a:t>totalen</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374260536"/>
                  </a:ext>
                </a:extLst>
              </a:tr>
              <a:tr h="175260">
                <a:tc>
                  <a:txBody>
                    <a:bodyPr/>
                    <a:lstStyle/>
                    <a:p>
                      <a:pPr algn="r" fontAlgn="b"/>
                      <a:r>
                        <a:rPr lang="en-US" sz="1100" u="none" strike="noStrike">
                          <a:effectLst/>
                        </a:rPr>
                        <a:t>82%</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804337005"/>
                  </a:ext>
                </a:extLst>
              </a:tr>
              <a:tr h="175260">
                <a:tc>
                  <a:txBody>
                    <a:bodyPr/>
                    <a:lstStyle/>
                    <a:p>
                      <a:pPr algn="r" fontAlgn="b"/>
                      <a:r>
                        <a:rPr lang="en-US" sz="1100" u="none" strike="noStrike">
                          <a:effectLst/>
                        </a:rPr>
                        <a:t>6%</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530501503"/>
                  </a:ext>
                </a:extLst>
              </a:tr>
              <a:tr h="175260">
                <a:tc>
                  <a:txBody>
                    <a:bodyPr/>
                    <a:lstStyle/>
                    <a:p>
                      <a:pPr algn="r" fontAlgn="b"/>
                      <a:r>
                        <a:rPr lang="en-US" sz="1100" u="none" strike="noStrike">
                          <a:effectLst/>
                        </a:rPr>
                        <a:t>12%</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055317561"/>
                  </a:ext>
                </a:extLst>
              </a:tr>
              <a:tr h="175260">
                <a:tc>
                  <a:txBody>
                    <a:bodyPr/>
                    <a:lstStyle/>
                    <a:p>
                      <a:pPr algn="l" fontAlgn="b"/>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1469662896"/>
                  </a:ext>
                </a:extLst>
              </a:tr>
            </a:tbl>
          </a:graphicData>
        </a:graphic>
      </p:graphicFrame>
      <p:graphicFrame>
        <p:nvGraphicFramePr>
          <p:cNvPr id="7" name="Tabell 6">
            <a:extLst>
              <a:ext uri="{FF2B5EF4-FFF2-40B4-BE49-F238E27FC236}">
                <a16:creationId xmlns:a16="http://schemas.microsoft.com/office/drawing/2014/main" id="{9F106190-D1F4-0F63-3F29-F73822E3BD43}"/>
              </a:ext>
            </a:extLst>
          </p:cNvPr>
          <p:cNvGraphicFramePr>
            <a:graphicFrameLocks noGrp="1"/>
          </p:cNvGraphicFramePr>
          <p:nvPr>
            <p:extLst>
              <p:ext uri="{D42A27DB-BD31-4B8C-83A1-F6EECF244321}">
                <p14:modId xmlns:p14="http://schemas.microsoft.com/office/powerpoint/2010/main" val="1853365741"/>
              </p:ext>
            </p:extLst>
          </p:nvPr>
        </p:nvGraphicFramePr>
        <p:xfrm>
          <a:off x="3937167" y="3084473"/>
          <a:ext cx="2253074" cy="1295400"/>
        </p:xfrm>
        <a:graphic>
          <a:graphicData uri="http://schemas.openxmlformats.org/drawingml/2006/table">
            <a:tbl>
              <a:tblPr firstRow="1" lastRow="1">
                <a:tableStyleId>{5C22544A-7EE6-4342-B048-85BDC9FD1C3A}</a:tableStyleId>
              </a:tblPr>
              <a:tblGrid>
                <a:gridCol w="2253074">
                  <a:extLst>
                    <a:ext uri="{9D8B030D-6E8A-4147-A177-3AD203B41FA5}">
                      <a16:colId xmlns:a16="http://schemas.microsoft.com/office/drawing/2014/main" val="2841062539"/>
                    </a:ext>
                  </a:extLst>
                </a:gridCol>
              </a:tblGrid>
              <a:tr h="175260">
                <a:tc>
                  <a:txBody>
                    <a:bodyPr/>
                    <a:lstStyle/>
                    <a:p>
                      <a:pPr algn="l" fontAlgn="b"/>
                      <a:r>
                        <a:rPr lang="en-US" sz="1100" u="none" strike="noStrike" err="1">
                          <a:effectLst/>
                        </a:rPr>
                        <a:t>Stödberättigade</a:t>
                      </a:r>
                      <a:r>
                        <a:rPr lang="en-US" sz="1100" u="none" strike="noStrike">
                          <a:effectLst/>
                        </a:rPr>
                        <a:t> </a:t>
                      </a:r>
                      <a:r>
                        <a:rPr lang="en-US" sz="1100" u="none" strike="noStrike" err="1">
                          <a:effectLst/>
                        </a:rPr>
                        <a:t>kostnader</a:t>
                      </a:r>
                      <a:r>
                        <a:rPr lang="en-US" sz="1100" u="none" strike="noStrike">
                          <a:effectLst/>
                        </a:rPr>
                        <a:t> [</a:t>
                      </a:r>
                      <a:r>
                        <a:rPr lang="en-US" sz="1100" u="none" strike="noStrike" err="1">
                          <a:effectLst/>
                        </a:rPr>
                        <a:t>kr</a:t>
                      </a:r>
                      <a:r>
                        <a:rPr lang="en-US" sz="1100" u="none" strike="noStrike">
                          <a:effectLst/>
                        </a:rPr>
                        <a: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374260536"/>
                  </a:ext>
                </a:extLst>
              </a:tr>
              <a:tr h="175260">
                <a:tc>
                  <a:txBody>
                    <a:bodyPr/>
                    <a:lstStyle/>
                    <a:p>
                      <a:pPr algn="r" fontAlgn="b"/>
                      <a:r>
                        <a:rPr lang="en-US" sz="1100" u="none" strike="noStrike">
                          <a:effectLst/>
                        </a:rPr>
                        <a:t>                       20 000 000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804337005"/>
                  </a:ext>
                </a:extLst>
              </a:tr>
              <a:tr h="175260">
                <a:tc>
                  <a:txBody>
                    <a:bodyPr/>
                    <a:lstStyle/>
                    <a:p>
                      <a:pPr algn="r" fontAlgn="b"/>
                      <a:r>
                        <a:rPr lang="en-US" sz="1100" u="none" strike="noStrike">
                          <a:effectLst/>
                        </a:rPr>
                        <a:t>                              1 500 000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530501503"/>
                  </a:ext>
                </a:extLst>
              </a:tr>
              <a:tr h="175260">
                <a:tc>
                  <a:txBody>
                    <a:bodyPr/>
                    <a:lstStyle/>
                    <a:p>
                      <a:pPr algn="r" fontAlgn="b"/>
                      <a:r>
                        <a:rPr lang="en-US" sz="1100" u="none" strike="noStrike">
                          <a:effectLst/>
                        </a:rPr>
                        <a:t>                              3 000 000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055317561"/>
                  </a:ext>
                </a:extLst>
              </a:tr>
              <a:tr h="0">
                <a:tc>
                  <a:txBody>
                    <a:bodyPr/>
                    <a:lstStyle/>
                    <a:p>
                      <a:pPr algn="r" fontAlgn="b"/>
                      <a:r>
                        <a:rPr lang="en-US" sz="1100" u="none" strike="noStrike">
                          <a:effectLst/>
                        </a:rPr>
                        <a:t>                            24 500 000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1469662896"/>
                  </a:ext>
                </a:extLst>
              </a:tr>
            </a:tbl>
          </a:graphicData>
        </a:graphic>
      </p:graphicFrame>
      <p:sp>
        <p:nvSpPr>
          <p:cNvPr id="2" name="Rubrik 1">
            <a:extLst>
              <a:ext uri="{FF2B5EF4-FFF2-40B4-BE49-F238E27FC236}">
                <a16:creationId xmlns:a16="http://schemas.microsoft.com/office/drawing/2014/main" id="{634C9D53-DFCB-5528-A776-596E48788BF7}"/>
              </a:ext>
            </a:extLst>
          </p:cNvPr>
          <p:cNvSpPr>
            <a:spLocks noGrp="1"/>
          </p:cNvSpPr>
          <p:nvPr>
            <p:ph type="title"/>
          </p:nvPr>
        </p:nvSpPr>
        <p:spPr>
          <a:xfrm>
            <a:off x="627367" y="403200"/>
            <a:ext cx="11052015" cy="1207391"/>
          </a:xfrm>
        </p:spPr>
        <p:txBody>
          <a:bodyPr>
            <a:normAutofit/>
          </a:bodyPr>
          <a:lstStyle/>
          <a:p>
            <a:r>
              <a:rPr lang="sv-SE" sz="3200" b="1"/>
              <a:t>Exempel 1 – Ett litet, ett storföretag och en forskningsorganisation gör en </a:t>
            </a:r>
            <a:r>
              <a:rPr lang="sv-SE" sz="3200" b="1" u="sng"/>
              <a:t>produktdemonstration</a:t>
            </a:r>
            <a:endParaRPr lang="sv-SE" sz="4000" b="1">
              <a:cs typeface="Arial"/>
            </a:endParaRPr>
          </a:p>
        </p:txBody>
      </p:sp>
      <p:sp>
        <p:nvSpPr>
          <p:cNvPr id="8" name="Ellips 7">
            <a:extLst>
              <a:ext uri="{FF2B5EF4-FFF2-40B4-BE49-F238E27FC236}">
                <a16:creationId xmlns:a16="http://schemas.microsoft.com/office/drawing/2014/main" id="{A472DFD7-9AF1-5324-DD3C-3F9DCDABF83F}"/>
              </a:ext>
            </a:extLst>
          </p:cNvPr>
          <p:cNvSpPr/>
          <p:nvPr/>
        </p:nvSpPr>
        <p:spPr>
          <a:xfrm>
            <a:off x="6530027" y="3316411"/>
            <a:ext cx="618309" cy="552444"/>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ratbubbla: oval 8">
            <a:extLst>
              <a:ext uri="{FF2B5EF4-FFF2-40B4-BE49-F238E27FC236}">
                <a16:creationId xmlns:a16="http://schemas.microsoft.com/office/drawing/2014/main" id="{2729126A-00E9-EB39-51E2-7BFF3E1741FA}"/>
              </a:ext>
            </a:extLst>
          </p:cNvPr>
          <p:cNvSpPr/>
          <p:nvPr/>
        </p:nvSpPr>
        <p:spPr>
          <a:xfrm>
            <a:off x="7901627" y="2495250"/>
            <a:ext cx="2969618" cy="1178446"/>
          </a:xfrm>
          <a:prstGeom prst="wedgeEllipseCallout">
            <a:avLst>
              <a:gd name="adj1" fmla="val -78460"/>
              <a:gd name="adj2" fmla="val 26034"/>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Minst 85% av stödberättigade kostnader ska vara hos företagen</a:t>
            </a:r>
          </a:p>
        </p:txBody>
      </p:sp>
      <p:sp>
        <p:nvSpPr>
          <p:cNvPr id="16" name="Ellips 15">
            <a:extLst>
              <a:ext uri="{FF2B5EF4-FFF2-40B4-BE49-F238E27FC236}">
                <a16:creationId xmlns:a16="http://schemas.microsoft.com/office/drawing/2014/main" id="{38A615CF-5D3B-A6FF-D58D-4C748E199FB8}"/>
              </a:ext>
            </a:extLst>
          </p:cNvPr>
          <p:cNvSpPr/>
          <p:nvPr/>
        </p:nvSpPr>
        <p:spPr>
          <a:xfrm>
            <a:off x="5060898" y="4032080"/>
            <a:ext cx="988831" cy="377471"/>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ratbubbla: oval 16">
            <a:extLst>
              <a:ext uri="{FF2B5EF4-FFF2-40B4-BE49-F238E27FC236}">
                <a16:creationId xmlns:a16="http://schemas.microsoft.com/office/drawing/2014/main" id="{44236BA2-0CFE-2E19-99CB-511C424FFBB7}"/>
              </a:ext>
            </a:extLst>
          </p:cNvPr>
          <p:cNvSpPr/>
          <p:nvPr/>
        </p:nvSpPr>
        <p:spPr>
          <a:xfrm>
            <a:off x="2670222" y="4802128"/>
            <a:ext cx="2020386" cy="686808"/>
          </a:xfrm>
          <a:prstGeom prst="wedgeEllipseCallout">
            <a:avLst>
              <a:gd name="adj1" fmla="val 69173"/>
              <a:gd name="adj2" fmla="val -109283"/>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Summan ska vara &gt; 7 Mkr</a:t>
            </a:r>
          </a:p>
        </p:txBody>
      </p:sp>
      <p:sp>
        <p:nvSpPr>
          <p:cNvPr id="3" name="Ellips 2">
            <a:extLst>
              <a:ext uri="{FF2B5EF4-FFF2-40B4-BE49-F238E27FC236}">
                <a16:creationId xmlns:a16="http://schemas.microsoft.com/office/drawing/2014/main" id="{F2583437-EF4E-C8D9-95C9-912F1C830541}"/>
              </a:ext>
            </a:extLst>
          </p:cNvPr>
          <p:cNvSpPr/>
          <p:nvPr/>
        </p:nvSpPr>
        <p:spPr>
          <a:xfrm>
            <a:off x="3932694" y="3017624"/>
            <a:ext cx="2069067" cy="377471"/>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ratbubbla: oval 3">
            <a:extLst>
              <a:ext uri="{FF2B5EF4-FFF2-40B4-BE49-F238E27FC236}">
                <a16:creationId xmlns:a16="http://schemas.microsoft.com/office/drawing/2014/main" id="{41144819-6152-E5E3-CD6C-B5F6FF64CFF0}"/>
              </a:ext>
            </a:extLst>
          </p:cNvPr>
          <p:cNvSpPr/>
          <p:nvPr/>
        </p:nvSpPr>
        <p:spPr>
          <a:xfrm>
            <a:off x="1367246" y="1556684"/>
            <a:ext cx="2741648" cy="1207391"/>
          </a:xfrm>
          <a:prstGeom prst="wedgeEllipseCallout">
            <a:avLst>
              <a:gd name="adj1" fmla="val 70021"/>
              <a:gd name="adj2" fmla="val 71865"/>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Det finns regler för vilka kostnader i ett projekt är stödberättigade</a:t>
            </a:r>
          </a:p>
        </p:txBody>
      </p:sp>
      <p:sp>
        <p:nvSpPr>
          <p:cNvPr id="5" name="textruta 4">
            <a:extLst>
              <a:ext uri="{FF2B5EF4-FFF2-40B4-BE49-F238E27FC236}">
                <a16:creationId xmlns:a16="http://schemas.microsoft.com/office/drawing/2014/main" id="{DB6C83ED-EE77-6F75-8DBB-84F69E5095D0}"/>
              </a:ext>
            </a:extLst>
          </p:cNvPr>
          <p:cNvSpPr txBox="1"/>
          <p:nvPr/>
        </p:nvSpPr>
        <p:spPr>
          <a:xfrm>
            <a:off x="6881274" y="5716136"/>
            <a:ext cx="4798108" cy="738664"/>
          </a:xfrm>
          <a:prstGeom prst="rect">
            <a:avLst/>
          </a:prstGeom>
          <a:noFill/>
          <a:ln w="28575">
            <a:solidFill>
              <a:schemeClr val="bg2">
                <a:lumMod val="75000"/>
              </a:schemeClr>
            </a:solidFill>
          </a:ln>
        </p:spPr>
        <p:txBody>
          <a:bodyPr wrap="none" rtlCol="0">
            <a:spAutoFit/>
          </a:bodyPr>
          <a:lstStyle/>
          <a:p>
            <a:r>
              <a:rPr lang="sv-SE" sz="1400"/>
              <a:t>Mer info finns i utlysningstexten</a:t>
            </a:r>
          </a:p>
          <a:p>
            <a:pPr marL="285750" indent="-285750">
              <a:buFont typeface="Wingdings" panose="05000000000000000000" pitchFamily="2" charset="2"/>
              <a:buChar char="Ø"/>
            </a:pPr>
            <a:r>
              <a:rPr lang="sv-SE" sz="1400"/>
              <a:t>Stödberättigade kostnader: sida 24-25</a:t>
            </a:r>
          </a:p>
          <a:p>
            <a:pPr marL="285750" indent="-285750">
              <a:buFont typeface="Wingdings" panose="05000000000000000000" pitchFamily="2" charset="2"/>
              <a:buChar char="Ø"/>
            </a:pPr>
            <a:r>
              <a:rPr lang="sv-SE" sz="1400"/>
              <a:t>Företagens andel av stödberättigade kostnader: sida 4</a:t>
            </a:r>
          </a:p>
        </p:txBody>
      </p:sp>
    </p:spTree>
    <p:extLst>
      <p:ext uri="{BB962C8B-B14F-4D97-AF65-F5344CB8AC3E}">
        <p14:creationId xmlns:p14="http://schemas.microsoft.com/office/powerpoint/2010/main" val="916215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a:extLst>
              <a:ext uri="{FF2B5EF4-FFF2-40B4-BE49-F238E27FC236}">
                <a16:creationId xmlns:a16="http://schemas.microsoft.com/office/drawing/2014/main" id="{8A256FE6-6689-C96D-A0AF-F0EB0A860176}"/>
              </a:ext>
            </a:extLst>
          </p:cNvPr>
          <p:cNvGraphicFramePr>
            <a:graphicFrameLocks noGrp="1"/>
          </p:cNvGraphicFramePr>
          <p:nvPr>
            <p:extLst>
              <p:ext uri="{D42A27DB-BD31-4B8C-83A1-F6EECF244321}">
                <p14:modId xmlns:p14="http://schemas.microsoft.com/office/powerpoint/2010/main" val="1467086973"/>
              </p:ext>
            </p:extLst>
          </p:nvPr>
        </p:nvGraphicFramePr>
        <p:xfrm>
          <a:off x="1539236" y="3072804"/>
          <a:ext cx="1822237" cy="1295400"/>
        </p:xfrm>
        <a:graphic>
          <a:graphicData uri="http://schemas.openxmlformats.org/drawingml/2006/table">
            <a:tbl>
              <a:tblPr firstRow="1" lastRow="1">
                <a:tableStyleId>{5C22544A-7EE6-4342-B048-85BDC9FD1C3A}</a:tableStyleId>
              </a:tblPr>
              <a:tblGrid>
                <a:gridCol w="1822237">
                  <a:extLst>
                    <a:ext uri="{9D8B030D-6E8A-4147-A177-3AD203B41FA5}">
                      <a16:colId xmlns:a16="http://schemas.microsoft.com/office/drawing/2014/main" val="3547400262"/>
                    </a:ext>
                  </a:extLst>
                </a:gridCol>
              </a:tblGrid>
              <a:tr h="175260">
                <a:tc>
                  <a:txBody>
                    <a:bodyPr/>
                    <a:lstStyle/>
                    <a:p>
                      <a:pPr algn="l" fontAlgn="b"/>
                      <a:r>
                        <a:rPr lang="en-US" sz="1100" u="none" strike="noStrike" err="1">
                          <a:effectLst/>
                        </a:rPr>
                        <a:t>Projektpart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374260536"/>
                  </a:ext>
                </a:extLst>
              </a:tr>
              <a:tr h="175260">
                <a:tc>
                  <a:txBody>
                    <a:bodyPr/>
                    <a:lstStyle/>
                    <a:p>
                      <a:pPr algn="l" fontAlgn="b"/>
                      <a:r>
                        <a:rPr lang="en-US" sz="1100" u="none" strike="noStrike" err="1">
                          <a:effectLst/>
                        </a:rPr>
                        <a:t>Företag</a:t>
                      </a:r>
                      <a:r>
                        <a:rPr lang="en-US" sz="1100" u="none" strike="noStrike">
                          <a:effectLst/>
                        </a:rPr>
                        <a:t> A (</a:t>
                      </a:r>
                      <a:r>
                        <a:rPr lang="en-US" sz="1100" u="none" strike="noStrike" err="1">
                          <a:effectLst/>
                        </a:rPr>
                        <a:t>litet</a:t>
                      </a:r>
                      <a:r>
                        <a:rPr lang="en-US" sz="1100" u="none" strike="noStrike">
                          <a:effectLst/>
                        </a:rPr>
                        <a: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804337005"/>
                  </a:ext>
                </a:extLst>
              </a:tr>
              <a:tr h="175260">
                <a:tc>
                  <a:txBody>
                    <a:bodyPr/>
                    <a:lstStyle/>
                    <a:p>
                      <a:pPr algn="l" fontAlgn="b"/>
                      <a:r>
                        <a:rPr lang="en-US" sz="1100" u="none" strike="noStrike">
                          <a:effectLst/>
                        </a:rPr>
                        <a:t>Företag B (stort)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530501503"/>
                  </a:ext>
                </a:extLst>
              </a:tr>
              <a:tr h="175260">
                <a:tc>
                  <a:txBody>
                    <a:bodyPr/>
                    <a:lstStyle/>
                    <a:p>
                      <a:pPr algn="l" fontAlgn="b"/>
                      <a:r>
                        <a:rPr lang="en-US" sz="1100" u="none" strike="noStrike" err="1">
                          <a:effectLst/>
                        </a:rPr>
                        <a:t>Forskningsorganisation</a:t>
                      </a:r>
                      <a:r>
                        <a:rPr lang="en-US" sz="1100" u="none" strike="noStrike">
                          <a:effectLst/>
                        </a:rPr>
                        <a:t> A</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055317561"/>
                  </a:ext>
                </a:extLst>
              </a:tr>
              <a:tr h="175260">
                <a:tc>
                  <a:txBody>
                    <a:bodyPr/>
                    <a:lstStyle/>
                    <a:p>
                      <a:pPr algn="l" fontAlgn="b"/>
                      <a:r>
                        <a:rPr lang="en-US" sz="1100" u="none" strike="noStrike">
                          <a:effectLst/>
                        </a:rPr>
                        <a:t>Total</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1469662896"/>
                  </a:ext>
                </a:extLst>
              </a:tr>
            </a:tbl>
          </a:graphicData>
        </a:graphic>
      </p:graphicFrame>
      <p:graphicFrame>
        <p:nvGraphicFramePr>
          <p:cNvPr id="7" name="Tabell 6">
            <a:extLst>
              <a:ext uri="{FF2B5EF4-FFF2-40B4-BE49-F238E27FC236}">
                <a16:creationId xmlns:a16="http://schemas.microsoft.com/office/drawing/2014/main" id="{983A3A14-035B-7E81-4B80-29344FBA3413}"/>
              </a:ext>
            </a:extLst>
          </p:cNvPr>
          <p:cNvGraphicFramePr>
            <a:graphicFrameLocks noGrp="1"/>
          </p:cNvGraphicFramePr>
          <p:nvPr>
            <p:extLst>
              <p:ext uri="{D42A27DB-BD31-4B8C-83A1-F6EECF244321}">
                <p14:modId xmlns:p14="http://schemas.microsoft.com/office/powerpoint/2010/main" val="2033552908"/>
              </p:ext>
            </p:extLst>
          </p:nvPr>
        </p:nvGraphicFramePr>
        <p:xfrm>
          <a:off x="3352039" y="3072804"/>
          <a:ext cx="2253074" cy="1295400"/>
        </p:xfrm>
        <a:graphic>
          <a:graphicData uri="http://schemas.openxmlformats.org/drawingml/2006/table">
            <a:tbl>
              <a:tblPr firstRow="1" lastRow="1">
                <a:tableStyleId>{5C22544A-7EE6-4342-B048-85BDC9FD1C3A}</a:tableStyleId>
              </a:tblPr>
              <a:tblGrid>
                <a:gridCol w="2253074">
                  <a:extLst>
                    <a:ext uri="{9D8B030D-6E8A-4147-A177-3AD203B41FA5}">
                      <a16:colId xmlns:a16="http://schemas.microsoft.com/office/drawing/2014/main" val="2841062539"/>
                    </a:ext>
                  </a:extLst>
                </a:gridCol>
              </a:tblGrid>
              <a:tr h="175260">
                <a:tc>
                  <a:txBody>
                    <a:bodyPr/>
                    <a:lstStyle/>
                    <a:p>
                      <a:pPr algn="l" fontAlgn="b"/>
                      <a:r>
                        <a:rPr lang="en-US" sz="1100" u="none" strike="noStrike" err="1">
                          <a:effectLst/>
                        </a:rPr>
                        <a:t>Stödberättigade</a:t>
                      </a:r>
                      <a:r>
                        <a:rPr lang="en-US" sz="1100" u="none" strike="noStrike">
                          <a:effectLst/>
                        </a:rPr>
                        <a:t> </a:t>
                      </a:r>
                      <a:r>
                        <a:rPr lang="en-US" sz="1100" u="none" strike="noStrike" err="1">
                          <a:effectLst/>
                        </a:rPr>
                        <a:t>kostnader</a:t>
                      </a:r>
                      <a:r>
                        <a:rPr lang="en-US" sz="1100" u="none" strike="noStrike">
                          <a:effectLst/>
                        </a:rPr>
                        <a:t> [</a:t>
                      </a:r>
                      <a:r>
                        <a:rPr lang="en-US" sz="1100" u="none" strike="noStrike" err="1">
                          <a:effectLst/>
                        </a:rPr>
                        <a:t>kr</a:t>
                      </a:r>
                      <a:r>
                        <a:rPr lang="en-US" sz="1100" u="none" strike="noStrike">
                          <a:effectLst/>
                        </a:rPr>
                        <a: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374260536"/>
                  </a:ext>
                </a:extLst>
              </a:tr>
              <a:tr h="175260">
                <a:tc>
                  <a:txBody>
                    <a:bodyPr/>
                    <a:lstStyle/>
                    <a:p>
                      <a:pPr algn="r" fontAlgn="b"/>
                      <a:r>
                        <a:rPr lang="en-US" sz="1100" u="none" strike="noStrike">
                          <a:effectLst/>
                        </a:rPr>
                        <a:t>                       20 000 000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804337005"/>
                  </a:ext>
                </a:extLst>
              </a:tr>
              <a:tr h="175260">
                <a:tc>
                  <a:txBody>
                    <a:bodyPr/>
                    <a:lstStyle/>
                    <a:p>
                      <a:pPr algn="r" fontAlgn="b"/>
                      <a:r>
                        <a:rPr lang="en-US" sz="1100" u="none" strike="noStrike">
                          <a:effectLst/>
                        </a:rPr>
                        <a:t>                              1 500 000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530501503"/>
                  </a:ext>
                </a:extLst>
              </a:tr>
              <a:tr h="175260">
                <a:tc>
                  <a:txBody>
                    <a:bodyPr/>
                    <a:lstStyle/>
                    <a:p>
                      <a:pPr algn="r" fontAlgn="b"/>
                      <a:r>
                        <a:rPr lang="en-US" sz="1100" u="none" strike="noStrike">
                          <a:effectLst/>
                        </a:rPr>
                        <a:t>                              3 000 000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055317561"/>
                  </a:ext>
                </a:extLst>
              </a:tr>
              <a:tr h="154620">
                <a:tc>
                  <a:txBody>
                    <a:bodyPr/>
                    <a:lstStyle/>
                    <a:p>
                      <a:pPr algn="r" fontAlgn="b"/>
                      <a:r>
                        <a:rPr lang="en-US" sz="1100" u="none" strike="noStrike">
                          <a:effectLst/>
                        </a:rPr>
                        <a:t>                            24 500 000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1469662896"/>
                  </a:ext>
                </a:extLst>
              </a:tr>
            </a:tbl>
          </a:graphicData>
        </a:graphic>
      </p:graphicFrame>
      <p:graphicFrame>
        <p:nvGraphicFramePr>
          <p:cNvPr id="3" name="Tabell 2">
            <a:extLst>
              <a:ext uri="{FF2B5EF4-FFF2-40B4-BE49-F238E27FC236}">
                <a16:creationId xmlns:a16="http://schemas.microsoft.com/office/drawing/2014/main" id="{8F9531C4-B938-8E82-7C9B-EA7626DD24C7}"/>
              </a:ext>
            </a:extLst>
          </p:cNvPr>
          <p:cNvGraphicFramePr>
            <a:graphicFrameLocks noGrp="1"/>
          </p:cNvGraphicFramePr>
          <p:nvPr>
            <p:extLst>
              <p:ext uri="{D42A27DB-BD31-4B8C-83A1-F6EECF244321}">
                <p14:modId xmlns:p14="http://schemas.microsoft.com/office/powerpoint/2010/main" val="1159328289"/>
              </p:ext>
            </p:extLst>
          </p:nvPr>
        </p:nvGraphicFramePr>
        <p:xfrm>
          <a:off x="5608319" y="3072804"/>
          <a:ext cx="1184366" cy="1295400"/>
        </p:xfrm>
        <a:graphic>
          <a:graphicData uri="http://schemas.openxmlformats.org/drawingml/2006/table">
            <a:tbl>
              <a:tblPr firstRow="1" lastRow="1">
                <a:tableStyleId>{5C22544A-7EE6-4342-B048-85BDC9FD1C3A}</a:tableStyleId>
              </a:tblPr>
              <a:tblGrid>
                <a:gridCol w="1184366">
                  <a:extLst>
                    <a:ext uri="{9D8B030D-6E8A-4147-A177-3AD203B41FA5}">
                      <a16:colId xmlns:a16="http://schemas.microsoft.com/office/drawing/2014/main" val="1898155551"/>
                    </a:ext>
                  </a:extLst>
                </a:gridCol>
              </a:tblGrid>
              <a:tr h="175260">
                <a:tc>
                  <a:txBody>
                    <a:bodyPr/>
                    <a:lstStyle/>
                    <a:p>
                      <a:pPr algn="l" fontAlgn="b"/>
                      <a:r>
                        <a:rPr lang="en-US" sz="1100" u="none" strike="noStrike" err="1">
                          <a:effectLst/>
                        </a:rPr>
                        <a:t>Stödandel</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864608912"/>
                  </a:ext>
                </a:extLst>
              </a:tr>
              <a:tr h="175260">
                <a:tc>
                  <a:txBody>
                    <a:bodyPr/>
                    <a:lstStyle/>
                    <a:p>
                      <a:pPr algn="r" fontAlgn="b"/>
                      <a:r>
                        <a:rPr lang="en-US" sz="1100" u="none" strike="noStrike">
                          <a:effectLst/>
                        </a:rPr>
                        <a:t>45%</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03616320"/>
                  </a:ext>
                </a:extLst>
              </a:tr>
              <a:tr h="175260">
                <a:tc>
                  <a:txBody>
                    <a:bodyPr/>
                    <a:lstStyle/>
                    <a:p>
                      <a:pPr algn="r" fontAlgn="b"/>
                      <a:r>
                        <a:rPr lang="en-US" sz="1100" u="none" strike="noStrike">
                          <a:effectLst/>
                        </a:rPr>
                        <a:t>25%</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17990505"/>
                  </a:ext>
                </a:extLst>
              </a:tr>
              <a:tr h="175260">
                <a:tc>
                  <a:txBody>
                    <a:bodyPr/>
                    <a:lstStyle/>
                    <a:p>
                      <a:pPr algn="r" fontAlgn="b"/>
                      <a:r>
                        <a:rPr lang="en-US" sz="1100" u="none" strike="noStrike">
                          <a:effectLst/>
                        </a:rPr>
                        <a:t>100%</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3113859343"/>
                  </a:ext>
                </a:extLst>
              </a:tr>
              <a:tr h="175260">
                <a:tc>
                  <a:txBody>
                    <a:bodyPr/>
                    <a:lstStyle/>
                    <a:p>
                      <a:pPr algn="l" fontAlgn="b"/>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972420573"/>
                  </a:ext>
                </a:extLst>
              </a:tr>
            </a:tbl>
          </a:graphicData>
        </a:graphic>
      </p:graphicFrame>
      <p:graphicFrame>
        <p:nvGraphicFramePr>
          <p:cNvPr id="4" name="Tabell 3">
            <a:extLst>
              <a:ext uri="{FF2B5EF4-FFF2-40B4-BE49-F238E27FC236}">
                <a16:creationId xmlns:a16="http://schemas.microsoft.com/office/drawing/2014/main" id="{ED056955-7A33-24B7-3DE0-E23A23064602}"/>
              </a:ext>
            </a:extLst>
          </p:cNvPr>
          <p:cNvGraphicFramePr>
            <a:graphicFrameLocks noGrp="1"/>
          </p:cNvGraphicFramePr>
          <p:nvPr>
            <p:extLst>
              <p:ext uri="{D42A27DB-BD31-4B8C-83A1-F6EECF244321}">
                <p14:modId xmlns:p14="http://schemas.microsoft.com/office/powerpoint/2010/main" val="3766740582"/>
              </p:ext>
            </p:extLst>
          </p:nvPr>
        </p:nvGraphicFramePr>
        <p:xfrm>
          <a:off x="6792686" y="3072804"/>
          <a:ext cx="2455010" cy="1295400"/>
        </p:xfrm>
        <a:graphic>
          <a:graphicData uri="http://schemas.openxmlformats.org/drawingml/2006/table">
            <a:tbl>
              <a:tblPr firstRow="1" lastRow="1">
                <a:tableStyleId>{5C22544A-7EE6-4342-B048-85BDC9FD1C3A}</a:tableStyleId>
              </a:tblPr>
              <a:tblGrid>
                <a:gridCol w="2455010">
                  <a:extLst>
                    <a:ext uri="{9D8B030D-6E8A-4147-A177-3AD203B41FA5}">
                      <a16:colId xmlns:a16="http://schemas.microsoft.com/office/drawing/2014/main" val="3067974209"/>
                    </a:ext>
                  </a:extLst>
                </a:gridCol>
              </a:tblGrid>
              <a:tr h="175260">
                <a:tc>
                  <a:txBody>
                    <a:bodyPr/>
                    <a:lstStyle/>
                    <a:p>
                      <a:pPr algn="l" fontAlgn="b"/>
                      <a:r>
                        <a:rPr lang="en-US" sz="1100" u="none" strike="noStrike" err="1">
                          <a:effectLst/>
                        </a:rPr>
                        <a:t>Stöd</a:t>
                      </a:r>
                      <a:r>
                        <a:rPr lang="en-US" sz="1100" u="none" strike="noStrike">
                          <a:effectLst/>
                        </a:rPr>
                        <a:t> </a:t>
                      </a:r>
                      <a:r>
                        <a:rPr lang="en-US" sz="1100" u="none" strike="noStrike" err="1">
                          <a:effectLst/>
                        </a:rPr>
                        <a:t>från</a:t>
                      </a:r>
                      <a:r>
                        <a:rPr lang="en-US" sz="1100" u="none" strike="noStrike">
                          <a:effectLst/>
                        </a:rPr>
                        <a:t> Energimyndigheten [</a:t>
                      </a:r>
                      <a:r>
                        <a:rPr lang="en-US" sz="1100" u="none" strike="noStrike" err="1">
                          <a:effectLst/>
                        </a:rPr>
                        <a:t>kr</a:t>
                      </a:r>
                      <a:r>
                        <a:rPr lang="en-US" sz="1100" u="none" strike="noStrike">
                          <a:effectLst/>
                        </a:rPr>
                        <a: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864608912"/>
                  </a:ext>
                </a:extLst>
              </a:tr>
              <a:tr h="175260">
                <a:tc>
                  <a:txBody>
                    <a:bodyPr/>
                    <a:lstStyle/>
                    <a:p>
                      <a:pPr algn="r" fontAlgn="b"/>
                      <a:r>
                        <a:rPr lang="en-US" sz="1100" u="none" strike="noStrike">
                          <a:effectLst/>
                        </a:rPr>
                        <a:t>   9 000 000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03616320"/>
                  </a:ext>
                </a:extLst>
              </a:tr>
              <a:tr h="175260">
                <a:tc>
                  <a:txBody>
                    <a:bodyPr/>
                    <a:lstStyle/>
                    <a:p>
                      <a:pPr algn="r" fontAlgn="b"/>
                      <a:r>
                        <a:rPr lang="en-US" sz="1100" u="none" strike="noStrike">
                          <a:effectLst/>
                        </a:rPr>
                        <a:t>      375 000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17990505"/>
                  </a:ext>
                </a:extLst>
              </a:tr>
              <a:tr h="175260">
                <a:tc>
                  <a:txBody>
                    <a:bodyPr/>
                    <a:lstStyle/>
                    <a:p>
                      <a:pPr algn="r" fontAlgn="b"/>
                      <a:r>
                        <a:rPr lang="en-US" sz="1100" u="none" strike="noStrike">
                          <a:effectLst/>
                        </a:rPr>
                        <a:t>   3 000 000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3113859343"/>
                  </a:ext>
                </a:extLst>
              </a:tr>
              <a:tr h="175260">
                <a:tc>
                  <a:txBody>
                    <a:bodyPr/>
                    <a:lstStyle/>
                    <a:p>
                      <a:pPr algn="r" fontAlgn="b"/>
                      <a:r>
                        <a:rPr lang="en-US" sz="1100" u="none" strike="noStrike">
                          <a:effectLst/>
                        </a:rPr>
                        <a:t> 12 375 000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972420573"/>
                  </a:ext>
                </a:extLst>
              </a:tr>
            </a:tbl>
          </a:graphicData>
        </a:graphic>
      </p:graphicFrame>
      <p:graphicFrame>
        <p:nvGraphicFramePr>
          <p:cNvPr id="5" name="Tabell 4">
            <a:extLst>
              <a:ext uri="{FF2B5EF4-FFF2-40B4-BE49-F238E27FC236}">
                <a16:creationId xmlns:a16="http://schemas.microsoft.com/office/drawing/2014/main" id="{2718D94A-0D70-490C-9BBD-96C2F7F6AE21}"/>
              </a:ext>
            </a:extLst>
          </p:cNvPr>
          <p:cNvGraphicFramePr>
            <a:graphicFrameLocks noGrp="1"/>
          </p:cNvGraphicFramePr>
          <p:nvPr>
            <p:extLst>
              <p:ext uri="{D42A27DB-BD31-4B8C-83A1-F6EECF244321}">
                <p14:modId xmlns:p14="http://schemas.microsoft.com/office/powerpoint/2010/main" val="3172491896"/>
              </p:ext>
            </p:extLst>
          </p:nvPr>
        </p:nvGraphicFramePr>
        <p:xfrm>
          <a:off x="9240268" y="3072804"/>
          <a:ext cx="1657597" cy="1295400"/>
        </p:xfrm>
        <a:graphic>
          <a:graphicData uri="http://schemas.openxmlformats.org/drawingml/2006/table">
            <a:tbl>
              <a:tblPr firstRow="1" lastRow="1">
                <a:tableStyleId>{5C22544A-7EE6-4342-B048-85BDC9FD1C3A}</a:tableStyleId>
              </a:tblPr>
              <a:tblGrid>
                <a:gridCol w="1657597">
                  <a:extLst>
                    <a:ext uri="{9D8B030D-6E8A-4147-A177-3AD203B41FA5}">
                      <a16:colId xmlns:a16="http://schemas.microsoft.com/office/drawing/2014/main" val="3490245567"/>
                    </a:ext>
                  </a:extLst>
                </a:gridCol>
              </a:tblGrid>
              <a:tr h="175260">
                <a:tc>
                  <a:txBody>
                    <a:bodyPr/>
                    <a:lstStyle/>
                    <a:p>
                      <a:pPr algn="l" fontAlgn="b"/>
                      <a:r>
                        <a:rPr lang="en-US" sz="1100" u="none" strike="noStrike" err="1">
                          <a:effectLst/>
                        </a:rPr>
                        <a:t>Medfinansiering</a:t>
                      </a:r>
                      <a:r>
                        <a:rPr lang="en-US" sz="1100" u="none" strike="noStrike">
                          <a:effectLst/>
                        </a:rPr>
                        <a:t> [</a:t>
                      </a:r>
                      <a:r>
                        <a:rPr lang="en-US" sz="1100" u="none" strike="noStrike" err="1">
                          <a:effectLst/>
                        </a:rPr>
                        <a:t>kr</a:t>
                      </a:r>
                      <a:r>
                        <a:rPr lang="en-US" sz="1100" u="none" strike="noStrike">
                          <a:effectLst/>
                        </a:rPr>
                        <a: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864608912"/>
                  </a:ext>
                </a:extLst>
              </a:tr>
              <a:tr h="234512">
                <a:tc>
                  <a:txBody>
                    <a:bodyPr/>
                    <a:lstStyle/>
                    <a:p>
                      <a:pPr algn="r" fontAlgn="b"/>
                      <a:r>
                        <a:rPr lang="en-US" sz="1100" u="none" strike="noStrike">
                          <a:effectLst/>
                        </a:rPr>
                        <a:t>11 000 000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03616320"/>
                  </a:ext>
                </a:extLst>
              </a:tr>
              <a:tr h="175260">
                <a:tc>
                  <a:txBody>
                    <a:bodyPr/>
                    <a:lstStyle/>
                    <a:p>
                      <a:pPr algn="r" fontAlgn="b"/>
                      <a:r>
                        <a:rPr lang="en-US" sz="1100" u="none" strike="noStrike">
                          <a:effectLst/>
                        </a:rPr>
                        <a:t>         1 125 000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17990505"/>
                  </a:ext>
                </a:extLst>
              </a:tr>
              <a:tr h="175260">
                <a:tc>
                  <a:txBody>
                    <a:bodyPr/>
                    <a:lstStyle/>
                    <a:p>
                      <a:pPr algn="r" fontAlgn="b"/>
                      <a:r>
                        <a:rPr lang="en-US" sz="1100" u="none" strike="noStrike">
                          <a:effectLst/>
                        </a:rPr>
                        <a:t>           -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3113859343"/>
                  </a:ext>
                </a:extLst>
              </a:tr>
              <a:tr h="175260">
                <a:tc>
                  <a:txBody>
                    <a:bodyPr/>
                    <a:lstStyle/>
                    <a:p>
                      <a:pPr algn="r" fontAlgn="b"/>
                      <a:r>
                        <a:rPr lang="en-US" sz="1100" u="none" strike="noStrike">
                          <a:effectLst/>
                        </a:rPr>
                        <a:t> 12 125 000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972420573"/>
                  </a:ext>
                </a:extLst>
              </a:tr>
            </a:tbl>
          </a:graphicData>
        </a:graphic>
      </p:graphicFrame>
      <p:sp>
        <p:nvSpPr>
          <p:cNvPr id="2" name="Rubrik 1">
            <a:extLst>
              <a:ext uri="{FF2B5EF4-FFF2-40B4-BE49-F238E27FC236}">
                <a16:creationId xmlns:a16="http://schemas.microsoft.com/office/drawing/2014/main" id="{634C9D53-DFCB-5528-A776-596E48788BF7}"/>
              </a:ext>
            </a:extLst>
          </p:cNvPr>
          <p:cNvSpPr>
            <a:spLocks noGrp="1"/>
          </p:cNvSpPr>
          <p:nvPr>
            <p:ph type="title"/>
          </p:nvPr>
        </p:nvSpPr>
        <p:spPr>
          <a:xfrm>
            <a:off x="627367" y="403200"/>
            <a:ext cx="11052015" cy="1207391"/>
          </a:xfrm>
        </p:spPr>
        <p:txBody>
          <a:bodyPr>
            <a:normAutofit/>
          </a:bodyPr>
          <a:lstStyle/>
          <a:p>
            <a:r>
              <a:rPr lang="sv-SE" sz="3200" b="1"/>
              <a:t>Exempel 1 – Ett litet, ett storföretag och en forskningsorganisation gör en </a:t>
            </a:r>
            <a:r>
              <a:rPr lang="sv-SE" sz="3200" b="1" u="sng"/>
              <a:t>produktdemonstration</a:t>
            </a:r>
            <a:endParaRPr lang="sv-SE" sz="4000" b="1">
              <a:cs typeface="Arial"/>
            </a:endParaRPr>
          </a:p>
        </p:txBody>
      </p:sp>
      <p:sp>
        <p:nvSpPr>
          <p:cNvPr id="8" name="Ellips 7">
            <a:extLst>
              <a:ext uri="{FF2B5EF4-FFF2-40B4-BE49-F238E27FC236}">
                <a16:creationId xmlns:a16="http://schemas.microsoft.com/office/drawing/2014/main" id="{A472DFD7-9AF1-5324-DD3C-3F9DCDABF83F}"/>
              </a:ext>
            </a:extLst>
          </p:cNvPr>
          <p:cNvSpPr/>
          <p:nvPr/>
        </p:nvSpPr>
        <p:spPr>
          <a:xfrm>
            <a:off x="5970663" y="3287829"/>
            <a:ext cx="618309" cy="552444"/>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ratbubbla: oval 8">
            <a:extLst>
              <a:ext uri="{FF2B5EF4-FFF2-40B4-BE49-F238E27FC236}">
                <a16:creationId xmlns:a16="http://schemas.microsoft.com/office/drawing/2014/main" id="{2729126A-00E9-EB39-51E2-7BFF3E1741FA}"/>
              </a:ext>
            </a:extLst>
          </p:cNvPr>
          <p:cNvSpPr/>
          <p:nvPr/>
        </p:nvSpPr>
        <p:spPr>
          <a:xfrm>
            <a:off x="1537999" y="1623291"/>
            <a:ext cx="3135086" cy="1073188"/>
          </a:xfrm>
          <a:prstGeom prst="wedgeEllipseCallout">
            <a:avLst>
              <a:gd name="adj1" fmla="val 92640"/>
              <a:gd name="adj2" fmla="val 119539"/>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Maximum stödandelen från Energimyndigheten för företagen styrs av företagets storlek</a:t>
            </a:r>
          </a:p>
        </p:txBody>
      </p:sp>
      <p:sp>
        <p:nvSpPr>
          <p:cNvPr id="16" name="Ellips 15">
            <a:extLst>
              <a:ext uri="{FF2B5EF4-FFF2-40B4-BE49-F238E27FC236}">
                <a16:creationId xmlns:a16="http://schemas.microsoft.com/office/drawing/2014/main" id="{38A615CF-5D3B-A6FF-D58D-4C748E199FB8}"/>
              </a:ext>
            </a:extLst>
          </p:cNvPr>
          <p:cNvSpPr/>
          <p:nvPr/>
        </p:nvSpPr>
        <p:spPr>
          <a:xfrm>
            <a:off x="9556220" y="3066971"/>
            <a:ext cx="1184366" cy="1510425"/>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ratbubbla: oval 16">
            <a:extLst>
              <a:ext uri="{FF2B5EF4-FFF2-40B4-BE49-F238E27FC236}">
                <a16:creationId xmlns:a16="http://schemas.microsoft.com/office/drawing/2014/main" id="{44236BA2-0CFE-2E19-99CB-511C424FFBB7}"/>
              </a:ext>
            </a:extLst>
          </p:cNvPr>
          <p:cNvSpPr/>
          <p:nvPr/>
        </p:nvSpPr>
        <p:spPr>
          <a:xfrm>
            <a:off x="7654565" y="1650388"/>
            <a:ext cx="4364289" cy="1207391"/>
          </a:xfrm>
          <a:prstGeom prst="wedgeEllipseCallout">
            <a:avLst>
              <a:gd name="adj1" fmla="val 4010"/>
              <a:gd name="adj2" fmla="val 68017"/>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Finansiering för den delen som Energimyndigheten inte finansierar. </a:t>
            </a:r>
          </a:p>
          <a:p>
            <a:pPr algn="ctr"/>
            <a:r>
              <a:rPr lang="sv-SE" sz="1400">
                <a:solidFill>
                  <a:schemeClr val="tx1"/>
                </a:solidFill>
              </a:rPr>
              <a:t>Oftast är projektparten själv som står för den</a:t>
            </a:r>
          </a:p>
        </p:txBody>
      </p:sp>
      <p:sp>
        <p:nvSpPr>
          <p:cNvPr id="10" name="Ellips 9">
            <a:extLst>
              <a:ext uri="{FF2B5EF4-FFF2-40B4-BE49-F238E27FC236}">
                <a16:creationId xmlns:a16="http://schemas.microsoft.com/office/drawing/2014/main" id="{68E96F02-BD72-1863-CC06-76A1E2E0DFEA}"/>
              </a:ext>
            </a:extLst>
          </p:cNvPr>
          <p:cNvSpPr/>
          <p:nvPr/>
        </p:nvSpPr>
        <p:spPr>
          <a:xfrm>
            <a:off x="5986594" y="3840273"/>
            <a:ext cx="605251" cy="284422"/>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ratbubbla: oval 10">
            <a:extLst>
              <a:ext uri="{FF2B5EF4-FFF2-40B4-BE49-F238E27FC236}">
                <a16:creationId xmlns:a16="http://schemas.microsoft.com/office/drawing/2014/main" id="{AF1D2AAB-D09D-AD87-D21C-46D108D199D8}"/>
              </a:ext>
            </a:extLst>
          </p:cNvPr>
          <p:cNvSpPr/>
          <p:nvPr/>
        </p:nvSpPr>
        <p:spPr>
          <a:xfrm>
            <a:off x="139143" y="4744529"/>
            <a:ext cx="3474370" cy="1119517"/>
          </a:xfrm>
          <a:prstGeom prst="wedgeEllipseCallout">
            <a:avLst>
              <a:gd name="adj1" fmla="val 118854"/>
              <a:gd name="adj2" fmla="val -112012"/>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Maximum stödandelen från Energimyndigheten för forskningsorganisationer är 100%</a:t>
            </a:r>
          </a:p>
        </p:txBody>
      </p:sp>
      <p:sp>
        <p:nvSpPr>
          <p:cNvPr id="12" name="textruta 11">
            <a:extLst>
              <a:ext uri="{FF2B5EF4-FFF2-40B4-BE49-F238E27FC236}">
                <a16:creationId xmlns:a16="http://schemas.microsoft.com/office/drawing/2014/main" id="{666A2110-BE23-8E78-8B93-125CCAA05696}"/>
              </a:ext>
            </a:extLst>
          </p:cNvPr>
          <p:cNvSpPr txBox="1"/>
          <p:nvPr/>
        </p:nvSpPr>
        <p:spPr>
          <a:xfrm>
            <a:off x="8286253" y="5796639"/>
            <a:ext cx="2946128" cy="738664"/>
          </a:xfrm>
          <a:prstGeom prst="rect">
            <a:avLst/>
          </a:prstGeom>
          <a:noFill/>
          <a:ln w="25400">
            <a:solidFill>
              <a:schemeClr val="bg2">
                <a:lumMod val="75000"/>
              </a:schemeClr>
            </a:solidFill>
          </a:ln>
        </p:spPr>
        <p:txBody>
          <a:bodyPr wrap="none" rtlCol="0">
            <a:spAutoFit/>
          </a:bodyPr>
          <a:lstStyle/>
          <a:p>
            <a:r>
              <a:rPr lang="sv-SE" sz="1400"/>
              <a:t>Mer info finns i utlysningstexten</a:t>
            </a:r>
          </a:p>
          <a:p>
            <a:pPr marL="285750" indent="-285750">
              <a:buFont typeface="Wingdings" panose="05000000000000000000" pitchFamily="2" charset="2"/>
              <a:buChar char="Ø"/>
            </a:pPr>
            <a:r>
              <a:rPr lang="sv-SE" sz="1400" err="1"/>
              <a:t>Stödandel</a:t>
            </a:r>
            <a:r>
              <a:rPr lang="sv-SE" sz="1400"/>
              <a:t>: sida 9-11 och 13-15</a:t>
            </a:r>
          </a:p>
          <a:p>
            <a:pPr marL="285750" indent="-285750">
              <a:buFont typeface="Wingdings" panose="05000000000000000000" pitchFamily="2" charset="2"/>
              <a:buChar char="Ø"/>
            </a:pPr>
            <a:r>
              <a:rPr lang="sv-SE" sz="1400"/>
              <a:t>Medfinansiering: sida 15-16</a:t>
            </a:r>
          </a:p>
        </p:txBody>
      </p:sp>
    </p:spTree>
    <p:extLst>
      <p:ext uri="{BB962C8B-B14F-4D97-AF65-F5344CB8AC3E}">
        <p14:creationId xmlns:p14="http://schemas.microsoft.com/office/powerpoint/2010/main" val="1257573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l 13">
            <a:extLst>
              <a:ext uri="{FF2B5EF4-FFF2-40B4-BE49-F238E27FC236}">
                <a16:creationId xmlns:a16="http://schemas.microsoft.com/office/drawing/2014/main" id="{417F6165-B18C-4DDB-3C05-BCE420EE3E71}"/>
              </a:ext>
            </a:extLst>
          </p:cNvPr>
          <p:cNvGraphicFramePr>
            <a:graphicFrameLocks noGrp="1"/>
          </p:cNvGraphicFramePr>
          <p:nvPr>
            <p:extLst>
              <p:ext uri="{D42A27DB-BD31-4B8C-83A1-F6EECF244321}">
                <p14:modId xmlns:p14="http://schemas.microsoft.com/office/powerpoint/2010/main" val="651658552"/>
              </p:ext>
            </p:extLst>
          </p:nvPr>
        </p:nvGraphicFramePr>
        <p:xfrm>
          <a:off x="2002056" y="3084473"/>
          <a:ext cx="1944546" cy="2072640"/>
        </p:xfrm>
        <a:graphic>
          <a:graphicData uri="http://schemas.openxmlformats.org/drawingml/2006/table">
            <a:tbl>
              <a:tblPr firstRow="1" lastRow="1">
                <a:tableStyleId>{5C22544A-7EE6-4342-B048-85BDC9FD1C3A}</a:tableStyleId>
              </a:tblPr>
              <a:tblGrid>
                <a:gridCol w="1944546">
                  <a:extLst>
                    <a:ext uri="{9D8B030D-6E8A-4147-A177-3AD203B41FA5}">
                      <a16:colId xmlns:a16="http://schemas.microsoft.com/office/drawing/2014/main" val="3547400262"/>
                    </a:ext>
                  </a:extLst>
                </a:gridCol>
              </a:tblGrid>
              <a:tr h="175260">
                <a:tc>
                  <a:txBody>
                    <a:bodyPr/>
                    <a:lstStyle/>
                    <a:p>
                      <a:pPr algn="l" fontAlgn="b"/>
                      <a:r>
                        <a:rPr lang="en-US" sz="1100" u="none" strike="noStrike" err="1">
                          <a:effectLst/>
                        </a:rPr>
                        <a:t>Projektpart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374260536"/>
                  </a:ext>
                </a:extLst>
              </a:tr>
              <a:tr h="175260">
                <a:tc>
                  <a:txBody>
                    <a:bodyPr/>
                    <a:lstStyle/>
                    <a:p>
                      <a:pPr algn="l" fontAlgn="b"/>
                      <a:r>
                        <a:rPr lang="en-US" sz="1100" u="none" strike="noStrike" err="1">
                          <a:effectLst/>
                        </a:rPr>
                        <a:t>Företag</a:t>
                      </a:r>
                      <a:r>
                        <a:rPr lang="en-US" sz="1100" u="none" strike="noStrike">
                          <a:effectLst/>
                        </a:rPr>
                        <a:t> A (</a:t>
                      </a:r>
                      <a:r>
                        <a:rPr lang="en-US" sz="1100" u="none" strike="noStrike" err="1">
                          <a:effectLst/>
                        </a:rPr>
                        <a:t>litet</a:t>
                      </a:r>
                      <a:r>
                        <a:rPr lang="en-US" sz="1100" u="none" strike="noStrike">
                          <a:effectLst/>
                        </a:rPr>
                        <a: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804337005"/>
                  </a:ext>
                </a:extLst>
              </a:tr>
              <a:tr h="175260">
                <a:tc>
                  <a:txBody>
                    <a:bodyPr/>
                    <a:lstStyle/>
                    <a:p>
                      <a:pPr algn="l" fontAlgn="b"/>
                      <a:r>
                        <a:rPr lang="en-US" sz="1100" u="none" strike="noStrike" err="1">
                          <a:effectLst/>
                        </a:rPr>
                        <a:t>Företag</a:t>
                      </a:r>
                      <a:r>
                        <a:rPr lang="en-US" sz="1100" u="none" strike="noStrike">
                          <a:effectLst/>
                        </a:rPr>
                        <a:t> B (</a:t>
                      </a:r>
                      <a:r>
                        <a:rPr lang="en-US" sz="1100" u="none" strike="noStrike" err="1">
                          <a:effectLst/>
                        </a:rPr>
                        <a:t>stort</a:t>
                      </a:r>
                      <a:r>
                        <a:rPr lang="en-US" sz="1100" u="none" strike="noStrike">
                          <a:effectLst/>
                        </a:rPr>
                        <a: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530501503"/>
                  </a:ext>
                </a:extLst>
              </a:tr>
              <a:tr h="175260">
                <a:tc>
                  <a:txBody>
                    <a:bodyPr/>
                    <a:lstStyle/>
                    <a:p>
                      <a:pPr algn="l" fontAlgn="b"/>
                      <a:r>
                        <a:rPr lang="en-US" sz="1100" b="0" u="none" strike="noStrike" err="1">
                          <a:solidFill>
                            <a:srgbClr val="000000"/>
                          </a:solidFill>
                          <a:effectLst/>
                        </a:rPr>
                        <a:t>Företag</a:t>
                      </a:r>
                      <a:r>
                        <a:rPr lang="en-US" sz="1100" b="0" u="none" strike="noStrike">
                          <a:solidFill>
                            <a:srgbClr val="000000"/>
                          </a:solidFill>
                          <a:effectLst/>
                        </a:rPr>
                        <a:t> C (</a:t>
                      </a:r>
                      <a:r>
                        <a:rPr lang="en-US" sz="1100" b="0" u="none" strike="noStrike" err="1">
                          <a:solidFill>
                            <a:srgbClr val="000000"/>
                          </a:solidFill>
                          <a:effectLst/>
                        </a:rPr>
                        <a:t>medelstort</a:t>
                      </a:r>
                      <a:r>
                        <a:rPr lang="en-US" sz="1100" b="0" u="none" strike="noStrike">
                          <a:solidFill>
                            <a:srgbClr val="000000"/>
                          </a:solidFill>
                          <a:effectLst/>
                        </a:rPr>
                        <a:t>)</a:t>
                      </a:r>
                      <a:endParaRPr lang="en-US" sz="1100" b="0" i="0" u="none" strike="noStrike">
                        <a:solidFill>
                          <a:srgbClr val="000000"/>
                        </a:solidFill>
                        <a:effectLst/>
                        <a:latin typeface="+mn-lt"/>
                      </a:endParaRPr>
                    </a:p>
                  </a:txBody>
                  <a:tcPr anchor="b"/>
                </a:tc>
                <a:extLst>
                  <a:ext uri="{0D108BD9-81ED-4DB2-BD59-A6C34878D82A}">
                    <a16:rowId xmlns:a16="http://schemas.microsoft.com/office/drawing/2014/main" val="73714180"/>
                  </a:ext>
                </a:extLst>
              </a:tr>
              <a:tr h="175260">
                <a:tc>
                  <a:txBody>
                    <a:bodyPr/>
                    <a:lstStyle/>
                    <a:p>
                      <a:pPr algn="l" fontAlgn="b"/>
                      <a:r>
                        <a:rPr lang="en-US" sz="1100" b="0" u="none" strike="noStrike" err="1">
                          <a:solidFill>
                            <a:srgbClr val="000000"/>
                          </a:solidFill>
                          <a:effectLst/>
                        </a:rPr>
                        <a:t>Kommun</a:t>
                      </a:r>
                      <a:r>
                        <a:rPr lang="en-US" sz="1100" b="0" u="none" strike="noStrike">
                          <a:solidFill>
                            <a:srgbClr val="000000"/>
                          </a:solidFill>
                          <a:effectLst/>
                        </a:rPr>
                        <a:t> A</a:t>
                      </a:r>
                      <a:endParaRPr lang="en-US" sz="1100" b="0" i="0" u="none" strike="noStrike">
                        <a:solidFill>
                          <a:srgbClr val="000000"/>
                        </a:solidFill>
                        <a:effectLst/>
                        <a:latin typeface="+mn-lt"/>
                      </a:endParaRPr>
                    </a:p>
                  </a:txBody>
                  <a:tcPr anchor="b"/>
                </a:tc>
                <a:extLst>
                  <a:ext uri="{0D108BD9-81ED-4DB2-BD59-A6C34878D82A}">
                    <a16:rowId xmlns:a16="http://schemas.microsoft.com/office/drawing/2014/main" val="1074364741"/>
                  </a:ext>
                </a:extLst>
              </a:tr>
              <a:tr h="17526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err="1">
                          <a:effectLst/>
                        </a:rPr>
                        <a:t>Forskningsorganisation</a:t>
                      </a:r>
                      <a:r>
                        <a:rPr lang="en-US" sz="1100" u="none" strike="noStrike">
                          <a:effectLst/>
                        </a:rPr>
                        <a:t> A</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688983420"/>
                  </a:ext>
                </a:extLst>
              </a:tr>
              <a:tr h="175260">
                <a:tc>
                  <a:txBody>
                    <a:bodyPr/>
                    <a:lstStyle/>
                    <a:p>
                      <a:pPr algn="l" fontAlgn="b"/>
                      <a:r>
                        <a:rPr lang="en-US" sz="1100" u="none" strike="noStrike" err="1">
                          <a:effectLst/>
                        </a:rPr>
                        <a:t>Forskningsorganisation</a:t>
                      </a:r>
                      <a:r>
                        <a:rPr lang="en-US" sz="1100" u="none" strike="noStrike">
                          <a:effectLst/>
                        </a:rPr>
                        <a:t> B</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055317561"/>
                  </a:ext>
                </a:extLst>
              </a:tr>
              <a:tr h="175260">
                <a:tc>
                  <a:txBody>
                    <a:bodyPr/>
                    <a:lstStyle/>
                    <a:p>
                      <a:pPr algn="l" fontAlgn="b"/>
                      <a:r>
                        <a:rPr lang="en-US" sz="1100" u="none" strike="noStrike">
                          <a:effectLst/>
                        </a:rPr>
                        <a:t>Total</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1469662896"/>
                  </a:ext>
                </a:extLst>
              </a:tr>
            </a:tbl>
          </a:graphicData>
        </a:graphic>
      </p:graphicFrame>
      <p:graphicFrame>
        <p:nvGraphicFramePr>
          <p:cNvPr id="6" name="Tabell 5">
            <a:extLst>
              <a:ext uri="{FF2B5EF4-FFF2-40B4-BE49-F238E27FC236}">
                <a16:creationId xmlns:a16="http://schemas.microsoft.com/office/drawing/2014/main" id="{0925705F-B241-8695-D8A3-2666C992A12E}"/>
              </a:ext>
            </a:extLst>
          </p:cNvPr>
          <p:cNvGraphicFramePr>
            <a:graphicFrameLocks noGrp="1"/>
          </p:cNvGraphicFramePr>
          <p:nvPr>
            <p:extLst>
              <p:ext uri="{D42A27DB-BD31-4B8C-83A1-F6EECF244321}">
                <p14:modId xmlns:p14="http://schemas.microsoft.com/office/powerpoint/2010/main" val="68598392"/>
              </p:ext>
            </p:extLst>
          </p:nvPr>
        </p:nvGraphicFramePr>
        <p:xfrm>
          <a:off x="6247563" y="3084473"/>
          <a:ext cx="1058012" cy="2072640"/>
        </p:xfrm>
        <a:graphic>
          <a:graphicData uri="http://schemas.openxmlformats.org/drawingml/2006/table">
            <a:tbl>
              <a:tblPr firstRow="1" lastRow="1">
                <a:tableStyleId>{5C22544A-7EE6-4342-B048-85BDC9FD1C3A}</a:tableStyleId>
              </a:tblPr>
              <a:tblGrid>
                <a:gridCol w="1058012">
                  <a:extLst>
                    <a:ext uri="{9D8B030D-6E8A-4147-A177-3AD203B41FA5}">
                      <a16:colId xmlns:a16="http://schemas.microsoft.com/office/drawing/2014/main" val="4222061015"/>
                    </a:ext>
                  </a:extLst>
                </a:gridCol>
              </a:tblGrid>
              <a:tr h="175260">
                <a:tc>
                  <a:txBody>
                    <a:bodyPr/>
                    <a:lstStyle/>
                    <a:p>
                      <a:pPr algn="l" fontAlgn="b"/>
                      <a:r>
                        <a:rPr lang="en-US" sz="1100" u="none" strike="noStrike">
                          <a:effectLst/>
                        </a:rPr>
                        <a:t>% av </a:t>
                      </a:r>
                      <a:r>
                        <a:rPr lang="en-US" sz="1100" u="none" strike="noStrike" err="1">
                          <a:effectLst/>
                        </a:rPr>
                        <a:t>totalen</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374260536"/>
                  </a:ext>
                </a:extLst>
              </a:tr>
              <a:tr h="175260">
                <a:tc>
                  <a:txBody>
                    <a:bodyPr/>
                    <a:lstStyle/>
                    <a:p>
                      <a:pPr algn="r" fontAlgn="b"/>
                      <a:r>
                        <a:rPr lang="en-US" sz="1100" u="none" strike="noStrike">
                          <a:effectLst/>
                        </a:rPr>
                        <a:t>7%</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804337005"/>
                  </a:ext>
                </a:extLst>
              </a:tr>
              <a:tr h="175260">
                <a:tc>
                  <a:txBody>
                    <a:bodyPr/>
                    <a:lstStyle/>
                    <a:p>
                      <a:pPr algn="r" fontAlgn="b"/>
                      <a:r>
                        <a:rPr lang="en-US" sz="1100" u="none" strike="noStrike">
                          <a:effectLst/>
                        </a:rPr>
                        <a:t>23%</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530501503"/>
                  </a:ext>
                </a:extLst>
              </a:tr>
              <a:tr h="17526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u="none" strike="noStrike">
                          <a:effectLst/>
                        </a:rPr>
                        <a:t>21%</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1214137629"/>
                  </a:ext>
                </a:extLst>
              </a:tr>
              <a:tr h="17526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u="none" strike="noStrike">
                          <a:effectLst/>
                        </a:rPr>
                        <a:t>16%</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186770558"/>
                  </a:ext>
                </a:extLst>
              </a:tr>
              <a:tr h="17526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u="none" strike="noStrike">
                          <a:effectLst/>
                        </a:rPr>
                        <a:t>21%</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3635962511"/>
                  </a:ext>
                </a:extLst>
              </a:tr>
              <a:tr h="175260">
                <a:tc>
                  <a:txBody>
                    <a:bodyPr/>
                    <a:lstStyle/>
                    <a:p>
                      <a:pPr algn="r" fontAlgn="b"/>
                      <a:r>
                        <a:rPr lang="en-US" sz="1100" u="none" strike="noStrike">
                          <a:effectLst/>
                        </a:rPr>
                        <a:t>12%</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055317561"/>
                  </a:ext>
                </a:extLst>
              </a:tr>
              <a:tr h="175260">
                <a:tc>
                  <a:txBody>
                    <a:bodyPr/>
                    <a:lstStyle/>
                    <a:p>
                      <a:pPr algn="l" fontAlgn="b"/>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1469662896"/>
                  </a:ext>
                </a:extLst>
              </a:tr>
            </a:tbl>
          </a:graphicData>
        </a:graphic>
      </p:graphicFrame>
      <p:graphicFrame>
        <p:nvGraphicFramePr>
          <p:cNvPr id="7" name="Tabell 6">
            <a:extLst>
              <a:ext uri="{FF2B5EF4-FFF2-40B4-BE49-F238E27FC236}">
                <a16:creationId xmlns:a16="http://schemas.microsoft.com/office/drawing/2014/main" id="{9F106190-D1F4-0F63-3F29-F73822E3BD43}"/>
              </a:ext>
            </a:extLst>
          </p:cNvPr>
          <p:cNvGraphicFramePr>
            <a:graphicFrameLocks noGrp="1"/>
          </p:cNvGraphicFramePr>
          <p:nvPr>
            <p:extLst>
              <p:ext uri="{D42A27DB-BD31-4B8C-83A1-F6EECF244321}">
                <p14:modId xmlns:p14="http://schemas.microsoft.com/office/powerpoint/2010/main" val="2103686647"/>
              </p:ext>
            </p:extLst>
          </p:nvPr>
        </p:nvGraphicFramePr>
        <p:xfrm>
          <a:off x="3937167" y="3084473"/>
          <a:ext cx="2310396" cy="2072640"/>
        </p:xfrm>
        <a:graphic>
          <a:graphicData uri="http://schemas.openxmlformats.org/drawingml/2006/table">
            <a:tbl>
              <a:tblPr firstRow="1" lastRow="1">
                <a:tableStyleId>{5C22544A-7EE6-4342-B048-85BDC9FD1C3A}</a:tableStyleId>
              </a:tblPr>
              <a:tblGrid>
                <a:gridCol w="2310396">
                  <a:extLst>
                    <a:ext uri="{9D8B030D-6E8A-4147-A177-3AD203B41FA5}">
                      <a16:colId xmlns:a16="http://schemas.microsoft.com/office/drawing/2014/main" val="2841062539"/>
                    </a:ext>
                  </a:extLst>
                </a:gridCol>
              </a:tblGrid>
              <a:tr h="175260">
                <a:tc>
                  <a:txBody>
                    <a:bodyPr/>
                    <a:lstStyle/>
                    <a:p>
                      <a:pPr algn="l" fontAlgn="b"/>
                      <a:r>
                        <a:rPr lang="en-US" sz="1100" u="none" strike="noStrike" err="1">
                          <a:effectLst/>
                        </a:rPr>
                        <a:t>Stödberättigade</a:t>
                      </a:r>
                      <a:r>
                        <a:rPr lang="en-US" sz="1100" u="none" strike="noStrike">
                          <a:effectLst/>
                        </a:rPr>
                        <a:t> </a:t>
                      </a:r>
                      <a:r>
                        <a:rPr lang="en-US" sz="1100" u="none" strike="noStrike" err="1">
                          <a:effectLst/>
                        </a:rPr>
                        <a:t>kostnader</a:t>
                      </a:r>
                      <a:r>
                        <a:rPr lang="en-US" sz="1100" u="none" strike="noStrike">
                          <a:effectLst/>
                        </a:rPr>
                        <a:t> [</a:t>
                      </a:r>
                      <a:r>
                        <a:rPr lang="en-US" sz="1100" u="none" strike="noStrike" err="1">
                          <a:effectLst/>
                        </a:rPr>
                        <a:t>kr</a:t>
                      </a:r>
                      <a:r>
                        <a:rPr lang="en-US" sz="1100" u="none" strike="noStrike">
                          <a:effectLst/>
                        </a:rPr>
                        <a: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374260536"/>
                  </a:ext>
                </a:extLst>
              </a:tr>
              <a:tr h="175260">
                <a:tc>
                  <a:txBody>
                    <a:bodyPr/>
                    <a:lstStyle/>
                    <a:p>
                      <a:pPr algn="r" fontAlgn="b"/>
                      <a:r>
                        <a:rPr lang="en-US" sz="1100" u="none" strike="noStrike">
                          <a:effectLst/>
                        </a:rPr>
                        <a:t>                       3 000 000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804337005"/>
                  </a:ext>
                </a:extLst>
              </a:tr>
              <a:tr h="175260">
                <a:tc>
                  <a:txBody>
                    <a:bodyPr/>
                    <a:lstStyle/>
                    <a:p>
                      <a:pPr algn="r" fontAlgn="b"/>
                      <a:r>
                        <a:rPr lang="en-US" sz="1100" u="none" strike="noStrike">
                          <a:effectLst/>
                        </a:rPr>
                        <a:t>                              10 000 000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530501503"/>
                  </a:ext>
                </a:extLst>
              </a:tr>
              <a:tr h="175260">
                <a:tc>
                  <a:txBody>
                    <a:bodyPr/>
                    <a:lstStyle/>
                    <a:p>
                      <a:pPr algn="r" fontAlgn="b"/>
                      <a:r>
                        <a:rPr lang="en-US" sz="1100" u="none" strike="noStrike">
                          <a:effectLst/>
                        </a:rPr>
                        <a:t> 9 000 000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978409668"/>
                  </a:ext>
                </a:extLst>
              </a:tr>
              <a:tr h="175260">
                <a:tc>
                  <a:txBody>
                    <a:bodyPr/>
                    <a:lstStyle/>
                    <a:p>
                      <a:pPr algn="r" fontAlgn="b"/>
                      <a:r>
                        <a:rPr lang="en-US" sz="1100" u="none" strike="noStrike">
                          <a:effectLst/>
                        </a:rPr>
                        <a:t> 7 000 000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148554216"/>
                  </a:ext>
                </a:extLst>
              </a:tr>
              <a:tr h="175260">
                <a:tc>
                  <a:txBody>
                    <a:bodyPr/>
                    <a:lstStyle/>
                    <a:p>
                      <a:pPr algn="r" fontAlgn="b"/>
                      <a:r>
                        <a:rPr lang="en-US" sz="1100" u="none" strike="noStrike">
                          <a:effectLst/>
                        </a:rPr>
                        <a:t>9 000 000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3721347302"/>
                  </a:ext>
                </a:extLst>
              </a:tr>
              <a:tr h="175260">
                <a:tc>
                  <a:txBody>
                    <a:bodyPr/>
                    <a:lstStyle/>
                    <a:p>
                      <a:pPr algn="r" fontAlgn="b"/>
                      <a:r>
                        <a:rPr lang="en-US" sz="1100" u="none" strike="noStrike">
                          <a:effectLst/>
                        </a:rPr>
                        <a:t>                               5 000 000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055317561"/>
                  </a:ext>
                </a:extLst>
              </a:tr>
              <a:tr h="0">
                <a:tc>
                  <a:txBody>
                    <a:bodyPr/>
                    <a:lstStyle/>
                    <a:p>
                      <a:pPr algn="r" fontAlgn="b"/>
                      <a:r>
                        <a:rPr lang="en-US" sz="1100" u="none" strike="noStrike">
                          <a:effectLst/>
                        </a:rPr>
                        <a:t>                             43 000 000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1469662896"/>
                  </a:ext>
                </a:extLst>
              </a:tr>
            </a:tbl>
          </a:graphicData>
        </a:graphic>
      </p:graphicFrame>
      <p:sp>
        <p:nvSpPr>
          <p:cNvPr id="2" name="Rubrik 1">
            <a:extLst>
              <a:ext uri="{FF2B5EF4-FFF2-40B4-BE49-F238E27FC236}">
                <a16:creationId xmlns:a16="http://schemas.microsoft.com/office/drawing/2014/main" id="{634C9D53-DFCB-5528-A776-596E48788BF7}"/>
              </a:ext>
            </a:extLst>
          </p:cNvPr>
          <p:cNvSpPr>
            <a:spLocks noGrp="1"/>
          </p:cNvSpPr>
          <p:nvPr>
            <p:ph type="title"/>
          </p:nvPr>
        </p:nvSpPr>
        <p:spPr>
          <a:xfrm>
            <a:off x="627367" y="403200"/>
            <a:ext cx="11052015" cy="1207391"/>
          </a:xfrm>
        </p:spPr>
        <p:txBody>
          <a:bodyPr>
            <a:normAutofit/>
          </a:bodyPr>
          <a:lstStyle/>
          <a:p>
            <a:r>
              <a:rPr lang="sv-SE" sz="2800" b="1"/>
              <a:t>Exempel 2 – Ett litet, ett medelstort, ett storföretag, en kommun och två forskningsorganisationer gör en </a:t>
            </a:r>
            <a:r>
              <a:rPr lang="sv-SE" sz="2800" b="1" u="sng"/>
              <a:t>systemdemonstration</a:t>
            </a:r>
            <a:endParaRPr lang="sv-SE" sz="3200" b="1">
              <a:cs typeface="Arial"/>
            </a:endParaRPr>
          </a:p>
        </p:txBody>
      </p:sp>
      <p:sp>
        <p:nvSpPr>
          <p:cNvPr id="8" name="Ellips 7">
            <a:extLst>
              <a:ext uri="{FF2B5EF4-FFF2-40B4-BE49-F238E27FC236}">
                <a16:creationId xmlns:a16="http://schemas.microsoft.com/office/drawing/2014/main" id="{A472DFD7-9AF1-5324-DD3C-3F9DCDABF83F}"/>
              </a:ext>
            </a:extLst>
          </p:cNvPr>
          <p:cNvSpPr/>
          <p:nvPr/>
        </p:nvSpPr>
        <p:spPr>
          <a:xfrm>
            <a:off x="6459944" y="3316411"/>
            <a:ext cx="618309" cy="1067054"/>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ratbubbla: oval 8">
            <a:extLst>
              <a:ext uri="{FF2B5EF4-FFF2-40B4-BE49-F238E27FC236}">
                <a16:creationId xmlns:a16="http://schemas.microsoft.com/office/drawing/2014/main" id="{2729126A-00E9-EB39-51E2-7BFF3E1741FA}"/>
              </a:ext>
            </a:extLst>
          </p:cNvPr>
          <p:cNvSpPr/>
          <p:nvPr/>
        </p:nvSpPr>
        <p:spPr>
          <a:xfrm>
            <a:off x="7792054" y="2617136"/>
            <a:ext cx="2969618" cy="1178446"/>
          </a:xfrm>
          <a:prstGeom prst="wedgeEllipseCallout">
            <a:avLst>
              <a:gd name="adj1" fmla="val -75219"/>
              <a:gd name="adj2" fmla="val 33385"/>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Minst 50% av stödberättigade kostnader ska vara hos företag/kommun</a:t>
            </a:r>
          </a:p>
        </p:txBody>
      </p:sp>
      <p:sp>
        <p:nvSpPr>
          <p:cNvPr id="16" name="Ellips 15">
            <a:extLst>
              <a:ext uri="{FF2B5EF4-FFF2-40B4-BE49-F238E27FC236}">
                <a16:creationId xmlns:a16="http://schemas.microsoft.com/office/drawing/2014/main" id="{38A615CF-5D3B-A6FF-D58D-4C748E199FB8}"/>
              </a:ext>
            </a:extLst>
          </p:cNvPr>
          <p:cNvSpPr/>
          <p:nvPr/>
        </p:nvSpPr>
        <p:spPr>
          <a:xfrm>
            <a:off x="5327279" y="4898008"/>
            <a:ext cx="766355" cy="377471"/>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ratbubbla: oval 16">
            <a:extLst>
              <a:ext uri="{FF2B5EF4-FFF2-40B4-BE49-F238E27FC236}">
                <a16:creationId xmlns:a16="http://schemas.microsoft.com/office/drawing/2014/main" id="{44236BA2-0CFE-2E19-99CB-511C424FFBB7}"/>
              </a:ext>
            </a:extLst>
          </p:cNvPr>
          <p:cNvSpPr/>
          <p:nvPr/>
        </p:nvSpPr>
        <p:spPr>
          <a:xfrm>
            <a:off x="2349660" y="5377381"/>
            <a:ext cx="2020386" cy="686808"/>
          </a:xfrm>
          <a:prstGeom prst="wedgeEllipseCallout">
            <a:avLst>
              <a:gd name="adj1" fmla="val 88443"/>
              <a:gd name="adj2" fmla="val -85429"/>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Summan ska vara &gt; 7 Mkr</a:t>
            </a:r>
          </a:p>
        </p:txBody>
      </p:sp>
      <p:sp>
        <p:nvSpPr>
          <p:cNvPr id="3" name="Ellips 2">
            <a:extLst>
              <a:ext uri="{FF2B5EF4-FFF2-40B4-BE49-F238E27FC236}">
                <a16:creationId xmlns:a16="http://schemas.microsoft.com/office/drawing/2014/main" id="{F2583437-EF4E-C8D9-95C9-912F1C830541}"/>
              </a:ext>
            </a:extLst>
          </p:cNvPr>
          <p:cNvSpPr/>
          <p:nvPr/>
        </p:nvSpPr>
        <p:spPr>
          <a:xfrm>
            <a:off x="3932694" y="3017624"/>
            <a:ext cx="2069067" cy="377471"/>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ratbubbla: oval 3">
            <a:extLst>
              <a:ext uri="{FF2B5EF4-FFF2-40B4-BE49-F238E27FC236}">
                <a16:creationId xmlns:a16="http://schemas.microsoft.com/office/drawing/2014/main" id="{41144819-6152-E5E3-CD6C-B5F6FF64CFF0}"/>
              </a:ext>
            </a:extLst>
          </p:cNvPr>
          <p:cNvSpPr/>
          <p:nvPr/>
        </p:nvSpPr>
        <p:spPr>
          <a:xfrm>
            <a:off x="1367246" y="1556684"/>
            <a:ext cx="2741648" cy="1207391"/>
          </a:xfrm>
          <a:prstGeom prst="wedgeEllipseCallout">
            <a:avLst>
              <a:gd name="adj1" fmla="val 70021"/>
              <a:gd name="adj2" fmla="val 71865"/>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Det finns regler för vilka kostnader i ett projekt är stödberättigade</a:t>
            </a:r>
          </a:p>
        </p:txBody>
      </p:sp>
      <p:sp>
        <p:nvSpPr>
          <p:cNvPr id="5" name="textruta 4">
            <a:extLst>
              <a:ext uri="{FF2B5EF4-FFF2-40B4-BE49-F238E27FC236}">
                <a16:creationId xmlns:a16="http://schemas.microsoft.com/office/drawing/2014/main" id="{DB6C83ED-EE77-6F75-8DBB-84F69E5095D0}"/>
              </a:ext>
            </a:extLst>
          </p:cNvPr>
          <p:cNvSpPr txBox="1"/>
          <p:nvPr/>
        </p:nvSpPr>
        <p:spPr>
          <a:xfrm>
            <a:off x="7166536" y="5716136"/>
            <a:ext cx="4798108" cy="738664"/>
          </a:xfrm>
          <a:prstGeom prst="rect">
            <a:avLst/>
          </a:prstGeom>
          <a:noFill/>
          <a:ln w="25400">
            <a:solidFill>
              <a:schemeClr val="bg2">
                <a:lumMod val="75000"/>
              </a:schemeClr>
            </a:solidFill>
          </a:ln>
        </p:spPr>
        <p:txBody>
          <a:bodyPr wrap="none" rtlCol="0">
            <a:spAutoFit/>
          </a:bodyPr>
          <a:lstStyle/>
          <a:p>
            <a:r>
              <a:rPr lang="sv-SE" sz="1400"/>
              <a:t>Mer info finns i utlysningstexten</a:t>
            </a:r>
          </a:p>
          <a:p>
            <a:pPr marL="285750" indent="-285750">
              <a:buFont typeface="Wingdings" panose="05000000000000000000" pitchFamily="2" charset="2"/>
              <a:buChar char="Ø"/>
            </a:pPr>
            <a:r>
              <a:rPr lang="sv-SE" sz="1400"/>
              <a:t>Stödberättigade kostnader: sida 24-25</a:t>
            </a:r>
          </a:p>
          <a:p>
            <a:pPr marL="285750" indent="-285750">
              <a:buFont typeface="Wingdings" panose="05000000000000000000" pitchFamily="2" charset="2"/>
              <a:buChar char="Ø"/>
            </a:pPr>
            <a:r>
              <a:rPr lang="sv-SE" sz="1400"/>
              <a:t>Företagens andel av stödberättigade kostnader: sida 4</a:t>
            </a:r>
          </a:p>
        </p:txBody>
      </p:sp>
    </p:spTree>
    <p:extLst>
      <p:ext uri="{BB962C8B-B14F-4D97-AF65-F5344CB8AC3E}">
        <p14:creationId xmlns:p14="http://schemas.microsoft.com/office/powerpoint/2010/main" val="4127626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 5">
            <a:extLst>
              <a:ext uri="{FF2B5EF4-FFF2-40B4-BE49-F238E27FC236}">
                <a16:creationId xmlns:a16="http://schemas.microsoft.com/office/drawing/2014/main" id="{ECAD83E4-548B-A933-E7E3-3A136D12B337}"/>
              </a:ext>
            </a:extLst>
          </p:cNvPr>
          <p:cNvGraphicFramePr>
            <a:graphicFrameLocks noGrp="1"/>
          </p:cNvGraphicFramePr>
          <p:nvPr>
            <p:extLst>
              <p:ext uri="{D42A27DB-BD31-4B8C-83A1-F6EECF244321}">
                <p14:modId xmlns:p14="http://schemas.microsoft.com/office/powerpoint/2010/main" val="2932122520"/>
              </p:ext>
            </p:extLst>
          </p:nvPr>
        </p:nvGraphicFramePr>
        <p:xfrm>
          <a:off x="1597794" y="3080111"/>
          <a:ext cx="1952665" cy="2072640"/>
        </p:xfrm>
        <a:graphic>
          <a:graphicData uri="http://schemas.openxmlformats.org/drawingml/2006/table">
            <a:tbl>
              <a:tblPr firstRow="1" lastRow="1">
                <a:tableStyleId>{5C22544A-7EE6-4342-B048-85BDC9FD1C3A}</a:tableStyleId>
              </a:tblPr>
              <a:tblGrid>
                <a:gridCol w="1952665">
                  <a:extLst>
                    <a:ext uri="{9D8B030D-6E8A-4147-A177-3AD203B41FA5}">
                      <a16:colId xmlns:a16="http://schemas.microsoft.com/office/drawing/2014/main" val="3547400262"/>
                    </a:ext>
                  </a:extLst>
                </a:gridCol>
              </a:tblGrid>
              <a:tr h="175260">
                <a:tc>
                  <a:txBody>
                    <a:bodyPr/>
                    <a:lstStyle/>
                    <a:p>
                      <a:pPr algn="l" fontAlgn="b"/>
                      <a:r>
                        <a:rPr lang="en-US" sz="1100" u="none" strike="noStrike" err="1">
                          <a:effectLst/>
                        </a:rPr>
                        <a:t>Projektpart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374260536"/>
                  </a:ext>
                </a:extLst>
              </a:tr>
              <a:tr h="175260">
                <a:tc>
                  <a:txBody>
                    <a:bodyPr/>
                    <a:lstStyle/>
                    <a:p>
                      <a:pPr algn="l" fontAlgn="b"/>
                      <a:r>
                        <a:rPr lang="en-US" sz="1100" u="none" strike="noStrike" err="1">
                          <a:effectLst/>
                        </a:rPr>
                        <a:t>Företag</a:t>
                      </a:r>
                      <a:r>
                        <a:rPr lang="en-US" sz="1100" u="none" strike="noStrike">
                          <a:effectLst/>
                        </a:rPr>
                        <a:t> A (</a:t>
                      </a:r>
                      <a:r>
                        <a:rPr lang="en-US" sz="1100" u="none" strike="noStrike" err="1">
                          <a:effectLst/>
                        </a:rPr>
                        <a:t>litet</a:t>
                      </a:r>
                      <a:r>
                        <a:rPr lang="en-US" sz="1100" u="none" strike="noStrike">
                          <a:effectLst/>
                        </a:rPr>
                        <a: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804337005"/>
                  </a:ext>
                </a:extLst>
              </a:tr>
              <a:tr h="175260">
                <a:tc>
                  <a:txBody>
                    <a:bodyPr/>
                    <a:lstStyle/>
                    <a:p>
                      <a:pPr algn="l" fontAlgn="b"/>
                      <a:r>
                        <a:rPr lang="en-US" sz="1100" u="none" strike="noStrike" err="1">
                          <a:effectLst/>
                        </a:rPr>
                        <a:t>Företag</a:t>
                      </a:r>
                      <a:r>
                        <a:rPr lang="en-US" sz="1100" u="none" strike="noStrike">
                          <a:effectLst/>
                        </a:rPr>
                        <a:t> B (</a:t>
                      </a:r>
                      <a:r>
                        <a:rPr lang="en-US" sz="1100" u="none" strike="noStrike" err="1">
                          <a:effectLst/>
                        </a:rPr>
                        <a:t>stort</a:t>
                      </a:r>
                      <a:r>
                        <a:rPr lang="en-US" sz="1100" u="none" strike="noStrike">
                          <a:effectLst/>
                        </a:rPr>
                        <a: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530501503"/>
                  </a:ext>
                </a:extLst>
              </a:tr>
              <a:tr h="175260">
                <a:tc>
                  <a:txBody>
                    <a:bodyPr/>
                    <a:lstStyle/>
                    <a:p>
                      <a:pPr algn="l" fontAlgn="b"/>
                      <a:r>
                        <a:rPr lang="en-US" sz="1100" b="0" u="none" strike="noStrike" err="1">
                          <a:solidFill>
                            <a:srgbClr val="000000"/>
                          </a:solidFill>
                          <a:effectLst/>
                        </a:rPr>
                        <a:t>Företag</a:t>
                      </a:r>
                      <a:r>
                        <a:rPr lang="en-US" sz="1100" b="0" u="none" strike="noStrike">
                          <a:solidFill>
                            <a:srgbClr val="000000"/>
                          </a:solidFill>
                          <a:effectLst/>
                        </a:rPr>
                        <a:t> C (</a:t>
                      </a:r>
                      <a:r>
                        <a:rPr lang="en-US" sz="1100" b="0" u="none" strike="noStrike" err="1">
                          <a:solidFill>
                            <a:srgbClr val="000000"/>
                          </a:solidFill>
                          <a:effectLst/>
                        </a:rPr>
                        <a:t>medelstort</a:t>
                      </a:r>
                      <a:r>
                        <a:rPr lang="en-US" sz="1100" b="0" u="none" strike="noStrike">
                          <a:solidFill>
                            <a:srgbClr val="000000"/>
                          </a:solidFill>
                          <a:effectLst/>
                        </a:rPr>
                        <a:t>)</a:t>
                      </a:r>
                      <a:endParaRPr lang="en-US" sz="1100" b="0" i="0" u="none" strike="noStrike">
                        <a:solidFill>
                          <a:srgbClr val="000000"/>
                        </a:solidFill>
                        <a:effectLst/>
                        <a:latin typeface="+mn-lt"/>
                      </a:endParaRPr>
                    </a:p>
                  </a:txBody>
                  <a:tcPr anchor="b"/>
                </a:tc>
                <a:extLst>
                  <a:ext uri="{0D108BD9-81ED-4DB2-BD59-A6C34878D82A}">
                    <a16:rowId xmlns:a16="http://schemas.microsoft.com/office/drawing/2014/main" val="73714180"/>
                  </a:ext>
                </a:extLst>
              </a:tr>
              <a:tr h="175260">
                <a:tc>
                  <a:txBody>
                    <a:bodyPr/>
                    <a:lstStyle/>
                    <a:p>
                      <a:pPr algn="l" fontAlgn="b"/>
                      <a:r>
                        <a:rPr lang="en-US" sz="1100" b="0" u="none" strike="noStrike" err="1">
                          <a:solidFill>
                            <a:srgbClr val="000000"/>
                          </a:solidFill>
                          <a:effectLst/>
                        </a:rPr>
                        <a:t>Kommun</a:t>
                      </a:r>
                      <a:r>
                        <a:rPr lang="en-US" sz="1100" b="0" u="none" strike="noStrike">
                          <a:solidFill>
                            <a:srgbClr val="000000"/>
                          </a:solidFill>
                          <a:effectLst/>
                        </a:rPr>
                        <a:t> A</a:t>
                      </a:r>
                      <a:endParaRPr lang="en-US" sz="1100" b="0" i="0" u="none" strike="noStrike">
                        <a:solidFill>
                          <a:srgbClr val="000000"/>
                        </a:solidFill>
                        <a:effectLst/>
                        <a:latin typeface="+mn-lt"/>
                      </a:endParaRPr>
                    </a:p>
                  </a:txBody>
                  <a:tcPr anchor="b"/>
                </a:tc>
                <a:extLst>
                  <a:ext uri="{0D108BD9-81ED-4DB2-BD59-A6C34878D82A}">
                    <a16:rowId xmlns:a16="http://schemas.microsoft.com/office/drawing/2014/main" val="1074364741"/>
                  </a:ext>
                </a:extLst>
              </a:tr>
              <a:tr h="17526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err="1">
                          <a:effectLst/>
                        </a:rPr>
                        <a:t>Forskningsorganisation</a:t>
                      </a:r>
                      <a:r>
                        <a:rPr lang="en-US" sz="1100" u="none" strike="noStrike">
                          <a:effectLst/>
                        </a:rPr>
                        <a:t> A</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688983420"/>
                  </a:ext>
                </a:extLst>
              </a:tr>
              <a:tr h="175260">
                <a:tc>
                  <a:txBody>
                    <a:bodyPr/>
                    <a:lstStyle/>
                    <a:p>
                      <a:pPr algn="l" fontAlgn="b"/>
                      <a:r>
                        <a:rPr lang="en-US" sz="1100" u="none" strike="noStrike" err="1">
                          <a:effectLst/>
                        </a:rPr>
                        <a:t>Forskningsorganisation</a:t>
                      </a:r>
                      <a:r>
                        <a:rPr lang="en-US" sz="1100" u="none" strike="noStrike">
                          <a:effectLst/>
                        </a:rPr>
                        <a:t> B</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055317561"/>
                  </a:ext>
                </a:extLst>
              </a:tr>
              <a:tr h="175260">
                <a:tc>
                  <a:txBody>
                    <a:bodyPr/>
                    <a:lstStyle/>
                    <a:p>
                      <a:pPr algn="l" fontAlgn="b"/>
                      <a:r>
                        <a:rPr lang="en-US" sz="1100" u="none" strike="noStrike">
                          <a:effectLst/>
                        </a:rPr>
                        <a:t>Total</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1469662896"/>
                  </a:ext>
                </a:extLst>
              </a:tr>
            </a:tbl>
          </a:graphicData>
        </a:graphic>
      </p:graphicFrame>
      <p:graphicFrame>
        <p:nvGraphicFramePr>
          <p:cNvPr id="7" name="Tabell 6">
            <a:extLst>
              <a:ext uri="{FF2B5EF4-FFF2-40B4-BE49-F238E27FC236}">
                <a16:creationId xmlns:a16="http://schemas.microsoft.com/office/drawing/2014/main" id="{093FA1D9-F3CC-98E1-0ECA-4CCB83B72B48}"/>
              </a:ext>
            </a:extLst>
          </p:cNvPr>
          <p:cNvGraphicFramePr>
            <a:graphicFrameLocks noGrp="1"/>
          </p:cNvGraphicFramePr>
          <p:nvPr>
            <p:extLst>
              <p:ext uri="{D42A27DB-BD31-4B8C-83A1-F6EECF244321}">
                <p14:modId xmlns:p14="http://schemas.microsoft.com/office/powerpoint/2010/main" val="159551412"/>
              </p:ext>
            </p:extLst>
          </p:nvPr>
        </p:nvGraphicFramePr>
        <p:xfrm>
          <a:off x="3541025" y="3080111"/>
          <a:ext cx="2268831" cy="2072640"/>
        </p:xfrm>
        <a:graphic>
          <a:graphicData uri="http://schemas.openxmlformats.org/drawingml/2006/table">
            <a:tbl>
              <a:tblPr firstRow="1" lastRow="1">
                <a:tableStyleId>{5C22544A-7EE6-4342-B048-85BDC9FD1C3A}</a:tableStyleId>
              </a:tblPr>
              <a:tblGrid>
                <a:gridCol w="2268831">
                  <a:extLst>
                    <a:ext uri="{9D8B030D-6E8A-4147-A177-3AD203B41FA5}">
                      <a16:colId xmlns:a16="http://schemas.microsoft.com/office/drawing/2014/main" val="2841062539"/>
                    </a:ext>
                  </a:extLst>
                </a:gridCol>
              </a:tblGrid>
              <a:tr h="175260">
                <a:tc>
                  <a:txBody>
                    <a:bodyPr/>
                    <a:lstStyle/>
                    <a:p>
                      <a:pPr algn="l" fontAlgn="b"/>
                      <a:r>
                        <a:rPr lang="en-US" sz="1100" u="none" strike="noStrike" err="1">
                          <a:effectLst/>
                        </a:rPr>
                        <a:t>Stödberättigade</a:t>
                      </a:r>
                      <a:r>
                        <a:rPr lang="en-US" sz="1100" u="none" strike="noStrike">
                          <a:effectLst/>
                        </a:rPr>
                        <a:t> </a:t>
                      </a:r>
                      <a:r>
                        <a:rPr lang="en-US" sz="1100" u="none" strike="noStrike" err="1">
                          <a:effectLst/>
                        </a:rPr>
                        <a:t>kostnader</a:t>
                      </a:r>
                      <a:r>
                        <a:rPr lang="en-US" sz="1100" u="none" strike="noStrike">
                          <a:effectLst/>
                        </a:rPr>
                        <a:t> [</a:t>
                      </a:r>
                      <a:r>
                        <a:rPr lang="en-US" sz="1100" u="none" strike="noStrike" err="1">
                          <a:effectLst/>
                        </a:rPr>
                        <a:t>kr</a:t>
                      </a:r>
                      <a:r>
                        <a:rPr lang="en-US" sz="1100" u="none" strike="noStrike">
                          <a:effectLst/>
                        </a:rPr>
                        <a: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374260536"/>
                  </a:ext>
                </a:extLst>
              </a:tr>
              <a:tr h="175260">
                <a:tc>
                  <a:txBody>
                    <a:bodyPr/>
                    <a:lstStyle/>
                    <a:p>
                      <a:pPr algn="r" fontAlgn="b"/>
                      <a:r>
                        <a:rPr lang="en-US" sz="1100" u="none" strike="noStrike">
                          <a:effectLst/>
                        </a:rPr>
                        <a:t>                       3 000 000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804337005"/>
                  </a:ext>
                </a:extLst>
              </a:tr>
              <a:tr h="175260">
                <a:tc>
                  <a:txBody>
                    <a:bodyPr/>
                    <a:lstStyle/>
                    <a:p>
                      <a:pPr algn="r" fontAlgn="b"/>
                      <a:r>
                        <a:rPr lang="en-US" sz="1100" u="none" strike="noStrike">
                          <a:effectLst/>
                        </a:rPr>
                        <a:t>                             10 000 000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530501503"/>
                  </a:ext>
                </a:extLst>
              </a:tr>
              <a:tr h="175260">
                <a:tc>
                  <a:txBody>
                    <a:bodyPr/>
                    <a:lstStyle/>
                    <a:p>
                      <a:pPr algn="r" fontAlgn="b"/>
                      <a:r>
                        <a:rPr lang="en-US" sz="1100" u="none" strike="noStrike">
                          <a:effectLst/>
                        </a:rPr>
                        <a:t> 9 000 000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978409668"/>
                  </a:ext>
                </a:extLst>
              </a:tr>
              <a:tr h="175260">
                <a:tc>
                  <a:txBody>
                    <a:bodyPr/>
                    <a:lstStyle/>
                    <a:p>
                      <a:pPr algn="r" fontAlgn="b"/>
                      <a:r>
                        <a:rPr lang="en-US" sz="1100" u="none" strike="noStrike">
                          <a:effectLst/>
                        </a:rPr>
                        <a:t> 7 000 000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148554216"/>
                  </a:ext>
                </a:extLst>
              </a:tr>
              <a:tr h="175260">
                <a:tc>
                  <a:txBody>
                    <a:bodyPr/>
                    <a:lstStyle/>
                    <a:p>
                      <a:pPr algn="r" fontAlgn="b"/>
                      <a:r>
                        <a:rPr lang="en-US" sz="1100" u="none" strike="noStrike">
                          <a:effectLst/>
                        </a:rPr>
                        <a:t>9 000 000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3721347302"/>
                  </a:ext>
                </a:extLst>
              </a:tr>
              <a:tr h="175260">
                <a:tc>
                  <a:txBody>
                    <a:bodyPr/>
                    <a:lstStyle/>
                    <a:p>
                      <a:pPr algn="r" fontAlgn="b"/>
                      <a:r>
                        <a:rPr lang="en-US" sz="1100" u="none" strike="noStrike">
                          <a:effectLst/>
                        </a:rPr>
                        <a:t>                               5 000 000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055317561"/>
                  </a:ext>
                </a:extLst>
              </a:tr>
              <a:tr h="0">
                <a:tc>
                  <a:txBody>
                    <a:bodyPr/>
                    <a:lstStyle/>
                    <a:p>
                      <a:pPr algn="r" fontAlgn="b"/>
                      <a:r>
                        <a:rPr lang="en-US" sz="1100" u="none" strike="noStrike">
                          <a:effectLst/>
                        </a:rPr>
                        <a:t>                             43 000 000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1469662896"/>
                  </a:ext>
                </a:extLst>
              </a:tr>
            </a:tbl>
          </a:graphicData>
        </a:graphic>
      </p:graphicFrame>
      <p:graphicFrame>
        <p:nvGraphicFramePr>
          <p:cNvPr id="3" name="Tabell 2">
            <a:extLst>
              <a:ext uri="{FF2B5EF4-FFF2-40B4-BE49-F238E27FC236}">
                <a16:creationId xmlns:a16="http://schemas.microsoft.com/office/drawing/2014/main" id="{8F9531C4-B938-8E82-7C9B-EA7626DD24C7}"/>
              </a:ext>
            </a:extLst>
          </p:cNvPr>
          <p:cNvGraphicFramePr>
            <a:graphicFrameLocks noGrp="1"/>
          </p:cNvGraphicFramePr>
          <p:nvPr>
            <p:extLst>
              <p:ext uri="{D42A27DB-BD31-4B8C-83A1-F6EECF244321}">
                <p14:modId xmlns:p14="http://schemas.microsoft.com/office/powerpoint/2010/main" val="1174658306"/>
              </p:ext>
            </p:extLst>
          </p:nvPr>
        </p:nvGraphicFramePr>
        <p:xfrm>
          <a:off x="5781569" y="3082429"/>
          <a:ext cx="1184366" cy="2072640"/>
        </p:xfrm>
        <a:graphic>
          <a:graphicData uri="http://schemas.openxmlformats.org/drawingml/2006/table">
            <a:tbl>
              <a:tblPr firstRow="1" lastRow="1">
                <a:tableStyleId>{5C22544A-7EE6-4342-B048-85BDC9FD1C3A}</a:tableStyleId>
              </a:tblPr>
              <a:tblGrid>
                <a:gridCol w="1184366">
                  <a:extLst>
                    <a:ext uri="{9D8B030D-6E8A-4147-A177-3AD203B41FA5}">
                      <a16:colId xmlns:a16="http://schemas.microsoft.com/office/drawing/2014/main" val="1898155551"/>
                    </a:ext>
                  </a:extLst>
                </a:gridCol>
              </a:tblGrid>
              <a:tr h="175260">
                <a:tc>
                  <a:txBody>
                    <a:bodyPr/>
                    <a:lstStyle/>
                    <a:p>
                      <a:pPr algn="l" fontAlgn="b"/>
                      <a:r>
                        <a:rPr lang="en-US" sz="1100" u="none" strike="noStrike" err="1">
                          <a:effectLst/>
                        </a:rPr>
                        <a:t>Stödandel</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864608912"/>
                  </a:ext>
                </a:extLst>
              </a:tr>
              <a:tr h="175260">
                <a:tc>
                  <a:txBody>
                    <a:bodyPr/>
                    <a:lstStyle/>
                    <a:p>
                      <a:pPr algn="r" fontAlgn="b"/>
                      <a:r>
                        <a:rPr lang="en-US" sz="1100" u="none" strike="noStrike">
                          <a:effectLst/>
                        </a:rPr>
                        <a:t>45%</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03616320"/>
                  </a:ext>
                </a:extLst>
              </a:tr>
              <a:tr h="175260">
                <a:tc>
                  <a:txBody>
                    <a:bodyPr/>
                    <a:lstStyle/>
                    <a:p>
                      <a:pPr algn="r" fontAlgn="b"/>
                      <a:r>
                        <a:rPr lang="en-US" sz="1100" u="none" strike="noStrike">
                          <a:effectLst/>
                        </a:rPr>
                        <a:t>25%</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17990505"/>
                  </a:ext>
                </a:extLst>
              </a:tr>
              <a:tr h="17526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u="none" strike="noStrike">
                          <a:effectLst/>
                        </a:rPr>
                        <a:t>35%</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953158580"/>
                  </a:ext>
                </a:extLst>
              </a:tr>
              <a:tr h="17526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u="none" strike="noStrike">
                          <a:effectLst/>
                        </a:rPr>
                        <a:t>50%</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1628390995"/>
                  </a:ext>
                </a:extLst>
              </a:tr>
              <a:tr h="17526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u="none" strike="noStrike">
                          <a:effectLst/>
                        </a:rPr>
                        <a:t>100%</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831813745"/>
                  </a:ext>
                </a:extLst>
              </a:tr>
              <a:tr h="175260">
                <a:tc>
                  <a:txBody>
                    <a:bodyPr/>
                    <a:lstStyle/>
                    <a:p>
                      <a:pPr algn="r" fontAlgn="b"/>
                      <a:r>
                        <a:rPr lang="en-US" sz="1100" u="none" strike="noStrike">
                          <a:effectLst/>
                        </a:rPr>
                        <a:t>100%</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3113859343"/>
                  </a:ext>
                </a:extLst>
              </a:tr>
              <a:tr h="175260">
                <a:tc>
                  <a:txBody>
                    <a:bodyPr/>
                    <a:lstStyle/>
                    <a:p>
                      <a:pPr algn="l" fontAlgn="b"/>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972420573"/>
                  </a:ext>
                </a:extLst>
              </a:tr>
            </a:tbl>
          </a:graphicData>
        </a:graphic>
      </p:graphicFrame>
      <p:graphicFrame>
        <p:nvGraphicFramePr>
          <p:cNvPr id="4" name="Tabell 3">
            <a:extLst>
              <a:ext uri="{FF2B5EF4-FFF2-40B4-BE49-F238E27FC236}">
                <a16:creationId xmlns:a16="http://schemas.microsoft.com/office/drawing/2014/main" id="{ED056955-7A33-24B7-3DE0-E23A23064602}"/>
              </a:ext>
            </a:extLst>
          </p:cNvPr>
          <p:cNvGraphicFramePr>
            <a:graphicFrameLocks noGrp="1"/>
          </p:cNvGraphicFramePr>
          <p:nvPr>
            <p:extLst>
              <p:ext uri="{D42A27DB-BD31-4B8C-83A1-F6EECF244321}">
                <p14:modId xmlns:p14="http://schemas.microsoft.com/office/powerpoint/2010/main" val="1467459751"/>
              </p:ext>
            </p:extLst>
          </p:nvPr>
        </p:nvGraphicFramePr>
        <p:xfrm>
          <a:off x="6937059" y="3082429"/>
          <a:ext cx="2563071" cy="2072640"/>
        </p:xfrm>
        <a:graphic>
          <a:graphicData uri="http://schemas.openxmlformats.org/drawingml/2006/table">
            <a:tbl>
              <a:tblPr firstRow="1" lastRow="1">
                <a:tableStyleId>{5C22544A-7EE6-4342-B048-85BDC9FD1C3A}</a:tableStyleId>
              </a:tblPr>
              <a:tblGrid>
                <a:gridCol w="2563071">
                  <a:extLst>
                    <a:ext uri="{9D8B030D-6E8A-4147-A177-3AD203B41FA5}">
                      <a16:colId xmlns:a16="http://schemas.microsoft.com/office/drawing/2014/main" val="3067974209"/>
                    </a:ext>
                  </a:extLst>
                </a:gridCol>
              </a:tblGrid>
              <a:tr h="175260">
                <a:tc>
                  <a:txBody>
                    <a:bodyPr/>
                    <a:lstStyle/>
                    <a:p>
                      <a:pPr algn="l" fontAlgn="b"/>
                      <a:r>
                        <a:rPr lang="en-US" sz="1100" u="none" strike="noStrike" err="1">
                          <a:effectLst/>
                        </a:rPr>
                        <a:t>Stöd</a:t>
                      </a:r>
                      <a:r>
                        <a:rPr lang="en-US" sz="1100" u="none" strike="noStrike">
                          <a:effectLst/>
                        </a:rPr>
                        <a:t> </a:t>
                      </a:r>
                      <a:r>
                        <a:rPr lang="en-US" sz="1100" u="none" strike="noStrike" err="1">
                          <a:effectLst/>
                        </a:rPr>
                        <a:t>från</a:t>
                      </a:r>
                      <a:r>
                        <a:rPr lang="en-US" sz="1100" u="none" strike="noStrike">
                          <a:effectLst/>
                        </a:rPr>
                        <a:t> Energimyndigheten [</a:t>
                      </a:r>
                      <a:r>
                        <a:rPr lang="en-US" sz="1100" u="none" strike="noStrike" err="1">
                          <a:effectLst/>
                        </a:rPr>
                        <a:t>kr</a:t>
                      </a:r>
                      <a:r>
                        <a:rPr lang="en-US" sz="1100" u="none" strike="noStrike">
                          <a:effectLst/>
                        </a:rPr>
                        <a: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864608912"/>
                  </a:ext>
                </a:extLst>
              </a:tr>
              <a:tr h="175260">
                <a:tc>
                  <a:txBody>
                    <a:bodyPr/>
                    <a:lstStyle/>
                    <a:p>
                      <a:pPr algn="r" fontAlgn="b"/>
                      <a:r>
                        <a:rPr lang="en-US" sz="1100" u="none" strike="noStrike">
                          <a:effectLst/>
                        </a:rPr>
                        <a:t>1 350 000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03616320"/>
                  </a:ext>
                </a:extLst>
              </a:tr>
              <a:tr h="175260">
                <a:tc>
                  <a:txBody>
                    <a:bodyPr/>
                    <a:lstStyle/>
                    <a:p>
                      <a:pPr algn="r" fontAlgn="b"/>
                      <a:r>
                        <a:rPr lang="en-US" sz="1100" u="none" strike="noStrike">
                          <a:effectLst/>
                        </a:rPr>
                        <a:t>     2 500 000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17990505"/>
                  </a:ext>
                </a:extLst>
              </a:tr>
              <a:tr h="175260">
                <a:tc>
                  <a:txBody>
                    <a:bodyPr/>
                    <a:lstStyle/>
                    <a:p>
                      <a:pPr algn="r" fontAlgn="b"/>
                      <a:r>
                        <a:rPr lang="en-US" sz="1100" u="none" strike="noStrike">
                          <a:effectLst/>
                        </a:rPr>
                        <a:t> 3 150 000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1645710481"/>
                  </a:ext>
                </a:extLst>
              </a:tr>
              <a:tr h="175260">
                <a:tc>
                  <a:txBody>
                    <a:bodyPr/>
                    <a:lstStyle/>
                    <a:p>
                      <a:pPr algn="r" fontAlgn="b"/>
                      <a:r>
                        <a:rPr lang="en-US" sz="1100" u="none" strike="noStrike">
                          <a:effectLst/>
                        </a:rPr>
                        <a:t> 3 500 000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1203042182"/>
                  </a:ext>
                </a:extLst>
              </a:tr>
              <a:tr h="175260">
                <a:tc>
                  <a:txBody>
                    <a:bodyPr/>
                    <a:lstStyle/>
                    <a:p>
                      <a:pPr algn="r" fontAlgn="b"/>
                      <a:r>
                        <a:rPr lang="en-US" sz="1100" u="none" strike="noStrike">
                          <a:effectLst/>
                        </a:rPr>
                        <a:t> 9 000 000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683070827"/>
                  </a:ext>
                </a:extLst>
              </a:tr>
              <a:tr h="175260">
                <a:tc>
                  <a:txBody>
                    <a:bodyPr/>
                    <a:lstStyle/>
                    <a:p>
                      <a:pPr algn="r" fontAlgn="b"/>
                      <a:r>
                        <a:rPr lang="en-US" sz="1100" u="none" strike="noStrike">
                          <a:effectLst/>
                        </a:rPr>
                        <a:t>   5 000 000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3113859343"/>
                  </a:ext>
                </a:extLst>
              </a:tr>
              <a:tr h="175260">
                <a:tc>
                  <a:txBody>
                    <a:bodyPr/>
                    <a:lstStyle/>
                    <a:p>
                      <a:pPr algn="r" fontAlgn="b"/>
                      <a:r>
                        <a:rPr lang="en-US" sz="1100" u="none" strike="noStrike">
                          <a:effectLst/>
                        </a:rPr>
                        <a:t> 24 500 000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972420573"/>
                  </a:ext>
                </a:extLst>
              </a:tr>
            </a:tbl>
          </a:graphicData>
        </a:graphic>
      </p:graphicFrame>
      <p:graphicFrame>
        <p:nvGraphicFramePr>
          <p:cNvPr id="5" name="Tabell 4">
            <a:extLst>
              <a:ext uri="{FF2B5EF4-FFF2-40B4-BE49-F238E27FC236}">
                <a16:creationId xmlns:a16="http://schemas.microsoft.com/office/drawing/2014/main" id="{2718D94A-0D70-490C-9BBD-96C2F7F6AE21}"/>
              </a:ext>
            </a:extLst>
          </p:cNvPr>
          <p:cNvGraphicFramePr>
            <a:graphicFrameLocks noGrp="1"/>
          </p:cNvGraphicFramePr>
          <p:nvPr>
            <p:extLst>
              <p:ext uri="{D42A27DB-BD31-4B8C-83A1-F6EECF244321}">
                <p14:modId xmlns:p14="http://schemas.microsoft.com/office/powerpoint/2010/main" val="1867796247"/>
              </p:ext>
            </p:extLst>
          </p:nvPr>
        </p:nvGraphicFramePr>
        <p:xfrm>
          <a:off x="9486044" y="3078024"/>
          <a:ext cx="1593665" cy="2072640"/>
        </p:xfrm>
        <a:graphic>
          <a:graphicData uri="http://schemas.openxmlformats.org/drawingml/2006/table">
            <a:tbl>
              <a:tblPr firstRow="1" lastRow="1">
                <a:tableStyleId>{5C22544A-7EE6-4342-B048-85BDC9FD1C3A}</a:tableStyleId>
              </a:tblPr>
              <a:tblGrid>
                <a:gridCol w="1593665">
                  <a:extLst>
                    <a:ext uri="{9D8B030D-6E8A-4147-A177-3AD203B41FA5}">
                      <a16:colId xmlns:a16="http://schemas.microsoft.com/office/drawing/2014/main" val="3490245567"/>
                    </a:ext>
                  </a:extLst>
                </a:gridCol>
              </a:tblGrid>
              <a:tr h="175260">
                <a:tc>
                  <a:txBody>
                    <a:bodyPr/>
                    <a:lstStyle/>
                    <a:p>
                      <a:pPr algn="l" fontAlgn="b"/>
                      <a:r>
                        <a:rPr lang="en-US" sz="1100" u="none" strike="noStrike" err="1">
                          <a:effectLst/>
                        </a:rPr>
                        <a:t>Medfinansiering</a:t>
                      </a:r>
                      <a:r>
                        <a:rPr lang="en-US" sz="1100" u="none" strike="noStrike">
                          <a:effectLst/>
                        </a:rPr>
                        <a:t> [</a:t>
                      </a:r>
                      <a:r>
                        <a:rPr lang="en-US" sz="1100" u="none" strike="noStrike" err="1">
                          <a:effectLst/>
                        </a:rPr>
                        <a:t>kr</a:t>
                      </a:r>
                      <a:r>
                        <a:rPr lang="en-US" sz="1100" u="none" strike="noStrike">
                          <a:effectLst/>
                        </a:rPr>
                        <a:t>]</a:t>
                      </a:r>
                      <a:endParaRPr lang="en-US" sz="1100" b="0" i="0" u="none" strike="noStrike">
                        <a:solidFill>
                          <a:srgbClr val="000000"/>
                        </a:solidFill>
                        <a:effectLst/>
                        <a:latin typeface="Arial" panose="020B0604020202020204" pitchFamily="34" charset="0"/>
                      </a:endParaRPr>
                    </a:p>
                  </a:txBody>
                  <a:tcPr anchor="b"/>
                </a:tc>
                <a:extLst>
                  <a:ext uri="{0D108BD9-81ED-4DB2-BD59-A6C34878D82A}">
                    <a16:rowId xmlns:a16="http://schemas.microsoft.com/office/drawing/2014/main" val="2864608912"/>
                  </a:ext>
                </a:extLst>
              </a:tr>
              <a:tr h="175260">
                <a:tc>
                  <a:txBody>
                    <a:bodyPr/>
                    <a:lstStyle/>
                    <a:p>
                      <a:pPr algn="r" fontAlgn="b"/>
                      <a:r>
                        <a:rPr lang="en-US" sz="1100" u="none" strike="noStrike">
                          <a:effectLst/>
                        </a:rPr>
                        <a:t>1 650 000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03616320"/>
                  </a:ext>
                </a:extLst>
              </a:tr>
              <a:tr h="17526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u="none" strike="noStrike">
                          <a:effectLst/>
                        </a:rPr>
                        <a:t>7 500 000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709174166"/>
                  </a:ext>
                </a:extLst>
              </a:tr>
              <a:tr h="17526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u="none" strike="noStrike">
                          <a:effectLst/>
                        </a:rPr>
                        <a:t>5 850 000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159745970"/>
                  </a:ext>
                </a:extLst>
              </a:tr>
              <a:tr h="175260">
                <a:tc>
                  <a:txBody>
                    <a:bodyPr/>
                    <a:lstStyle/>
                    <a:p>
                      <a:pPr algn="r" fontAlgn="b"/>
                      <a:r>
                        <a:rPr lang="en-US" sz="1100" u="none" strike="noStrike">
                          <a:effectLst/>
                        </a:rPr>
                        <a:t>3 500 000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217990505"/>
                  </a:ext>
                </a:extLst>
              </a:tr>
              <a:tr h="175260">
                <a:tc>
                  <a:txBody>
                    <a:bodyPr/>
                    <a:lstStyle/>
                    <a:p>
                      <a:pPr algn="r" fontAlgn="b"/>
                      <a:r>
                        <a:rPr lang="en-US" sz="1100" u="none" strike="noStrike">
                          <a:effectLst/>
                        </a:rPr>
                        <a:t> -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958487317"/>
                  </a:ext>
                </a:extLst>
              </a:tr>
              <a:tr h="175260">
                <a:tc>
                  <a:txBody>
                    <a:bodyPr/>
                    <a:lstStyle/>
                    <a:p>
                      <a:pPr algn="r" fontAlgn="b"/>
                      <a:r>
                        <a:rPr lang="en-US" sz="1100" u="none" strike="noStrike">
                          <a:effectLst/>
                        </a:rPr>
                        <a:t>           -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3113859343"/>
                  </a:ext>
                </a:extLst>
              </a:tr>
              <a:tr h="175260">
                <a:tc>
                  <a:txBody>
                    <a:bodyPr/>
                    <a:lstStyle/>
                    <a:p>
                      <a:pPr algn="r" fontAlgn="b"/>
                      <a:r>
                        <a:rPr lang="en-US" sz="1100" u="none" strike="noStrike">
                          <a:effectLst/>
                        </a:rPr>
                        <a:t> 18 500 000 </a:t>
                      </a:r>
                      <a:endParaRPr lang="en-US" sz="1100" b="0" i="0" u="none" strike="noStrike">
                        <a:solidFill>
                          <a:srgbClr val="000000"/>
                        </a:solidFill>
                        <a:effectLst/>
                        <a:latin typeface="Arial" panose="020B0604020202020204" pitchFamily="34" charset="0"/>
                      </a:endParaRPr>
                    </a:p>
                  </a:txBody>
                  <a:tcPr marR="360000" anchor="b"/>
                </a:tc>
                <a:extLst>
                  <a:ext uri="{0D108BD9-81ED-4DB2-BD59-A6C34878D82A}">
                    <a16:rowId xmlns:a16="http://schemas.microsoft.com/office/drawing/2014/main" val="972420573"/>
                  </a:ext>
                </a:extLst>
              </a:tr>
            </a:tbl>
          </a:graphicData>
        </a:graphic>
      </p:graphicFrame>
      <p:sp>
        <p:nvSpPr>
          <p:cNvPr id="2" name="Rubrik 1">
            <a:extLst>
              <a:ext uri="{FF2B5EF4-FFF2-40B4-BE49-F238E27FC236}">
                <a16:creationId xmlns:a16="http://schemas.microsoft.com/office/drawing/2014/main" id="{634C9D53-DFCB-5528-A776-596E48788BF7}"/>
              </a:ext>
            </a:extLst>
          </p:cNvPr>
          <p:cNvSpPr>
            <a:spLocks noGrp="1"/>
          </p:cNvSpPr>
          <p:nvPr>
            <p:ph type="title"/>
          </p:nvPr>
        </p:nvSpPr>
        <p:spPr>
          <a:xfrm>
            <a:off x="627367" y="403200"/>
            <a:ext cx="11052015" cy="1207391"/>
          </a:xfrm>
        </p:spPr>
        <p:txBody>
          <a:bodyPr>
            <a:normAutofit/>
          </a:bodyPr>
          <a:lstStyle/>
          <a:p>
            <a:r>
              <a:rPr lang="sv-SE" sz="2800" b="1"/>
              <a:t>Exempel 2 – Ett litet, ett medelstort, ett storföretag, en kommun och två forskningsorganisationer gör en </a:t>
            </a:r>
            <a:r>
              <a:rPr lang="sv-SE" sz="2800" b="1" u="sng"/>
              <a:t>systemdemonstration</a:t>
            </a:r>
            <a:endParaRPr lang="sv-SE" sz="3200" b="1">
              <a:cs typeface="Arial"/>
            </a:endParaRPr>
          </a:p>
        </p:txBody>
      </p:sp>
      <p:sp>
        <p:nvSpPr>
          <p:cNvPr id="8" name="Ellips 7">
            <a:extLst>
              <a:ext uri="{FF2B5EF4-FFF2-40B4-BE49-F238E27FC236}">
                <a16:creationId xmlns:a16="http://schemas.microsoft.com/office/drawing/2014/main" id="{A472DFD7-9AF1-5324-DD3C-3F9DCDABF83F}"/>
              </a:ext>
            </a:extLst>
          </p:cNvPr>
          <p:cNvSpPr/>
          <p:nvPr/>
        </p:nvSpPr>
        <p:spPr>
          <a:xfrm>
            <a:off x="6133496" y="3287828"/>
            <a:ext cx="618309" cy="793977"/>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ratbubbla: oval 8">
            <a:extLst>
              <a:ext uri="{FF2B5EF4-FFF2-40B4-BE49-F238E27FC236}">
                <a16:creationId xmlns:a16="http://schemas.microsoft.com/office/drawing/2014/main" id="{2729126A-00E9-EB39-51E2-7BFF3E1741FA}"/>
              </a:ext>
            </a:extLst>
          </p:cNvPr>
          <p:cNvSpPr/>
          <p:nvPr/>
        </p:nvSpPr>
        <p:spPr>
          <a:xfrm>
            <a:off x="5207728" y="1540980"/>
            <a:ext cx="3135086" cy="1073188"/>
          </a:xfrm>
          <a:prstGeom prst="wedgeEllipseCallout">
            <a:avLst>
              <a:gd name="adj1" fmla="val -12601"/>
              <a:gd name="adj2" fmla="val 111633"/>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Maximum stödandelen från Energimyndigheten för företagen styrs av företagets storlek</a:t>
            </a:r>
          </a:p>
        </p:txBody>
      </p:sp>
      <p:sp>
        <p:nvSpPr>
          <p:cNvPr id="16" name="Ellips 15">
            <a:extLst>
              <a:ext uri="{FF2B5EF4-FFF2-40B4-BE49-F238E27FC236}">
                <a16:creationId xmlns:a16="http://schemas.microsoft.com/office/drawing/2014/main" id="{38A615CF-5D3B-A6FF-D58D-4C748E199FB8}"/>
              </a:ext>
            </a:extLst>
          </p:cNvPr>
          <p:cNvSpPr/>
          <p:nvPr/>
        </p:nvSpPr>
        <p:spPr>
          <a:xfrm>
            <a:off x="9826421" y="3030867"/>
            <a:ext cx="1170826" cy="2253006"/>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Pratbubbla: oval 16">
            <a:extLst>
              <a:ext uri="{FF2B5EF4-FFF2-40B4-BE49-F238E27FC236}">
                <a16:creationId xmlns:a16="http://schemas.microsoft.com/office/drawing/2014/main" id="{44236BA2-0CFE-2E19-99CB-511C424FFBB7}"/>
              </a:ext>
            </a:extLst>
          </p:cNvPr>
          <p:cNvSpPr/>
          <p:nvPr/>
        </p:nvSpPr>
        <p:spPr>
          <a:xfrm>
            <a:off x="8538034" y="1561510"/>
            <a:ext cx="3301040" cy="1316799"/>
          </a:xfrm>
          <a:prstGeom prst="wedgeEllipseCallout">
            <a:avLst>
              <a:gd name="adj1" fmla="val 2000"/>
              <a:gd name="adj2" fmla="val 65575"/>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Finansiering för den delen som Energimyndigheten inte finansierar. </a:t>
            </a:r>
          </a:p>
          <a:p>
            <a:pPr algn="ctr"/>
            <a:r>
              <a:rPr lang="sv-SE" sz="1400">
                <a:solidFill>
                  <a:schemeClr val="tx1"/>
                </a:solidFill>
              </a:rPr>
              <a:t>Oftast är projektparten själv som står för den</a:t>
            </a:r>
          </a:p>
        </p:txBody>
      </p:sp>
      <p:sp>
        <p:nvSpPr>
          <p:cNvPr id="10" name="Ellips 9">
            <a:extLst>
              <a:ext uri="{FF2B5EF4-FFF2-40B4-BE49-F238E27FC236}">
                <a16:creationId xmlns:a16="http://schemas.microsoft.com/office/drawing/2014/main" id="{68E96F02-BD72-1863-CC06-76A1E2E0DFEA}"/>
              </a:ext>
            </a:extLst>
          </p:cNvPr>
          <p:cNvSpPr/>
          <p:nvPr/>
        </p:nvSpPr>
        <p:spPr>
          <a:xfrm>
            <a:off x="6072112" y="4399715"/>
            <a:ext cx="605251" cy="507404"/>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ratbubbla: oval 10">
            <a:extLst>
              <a:ext uri="{FF2B5EF4-FFF2-40B4-BE49-F238E27FC236}">
                <a16:creationId xmlns:a16="http://schemas.microsoft.com/office/drawing/2014/main" id="{AF1D2AAB-D09D-AD87-D21C-46D108D199D8}"/>
              </a:ext>
            </a:extLst>
          </p:cNvPr>
          <p:cNvSpPr/>
          <p:nvPr/>
        </p:nvSpPr>
        <p:spPr>
          <a:xfrm>
            <a:off x="205129" y="5283873"/>
            <a:ext cx="4039612" cy="1011050"/>
          </a:xfrm>
          <a:prstGeom prst="wedgeEllipseCallout">
            <a:avLst>
              <a:gd name="adj1" fmla="val 94838"/>
              <a:gd name="adj2" fmla="val -107309"/>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Maximum stödandelen från Energimyndigheten för forskningsorganisationer är 100%</a:t>
            </a:r>
          </a:p>
        </p:txBody>
      </p:sp>
      <p:sp>
        <p:nvSpPr>
          <p:cNvPr id="12" name="textruta 11">
            <a:extLst>
              <a:ext uri="{FF2B5EF4-FFF2-40B4-BE49-F238E27FC236}">
                <a16:creationId xmlns:a16="http://schemas.microsoft.com/office/drawing/2014/main" id="{666A2110-BE23-8E78-8B93-125CCAA05696}"/>
              </a:ext>
            </a:extLst>
          </p:cNvPr>
          <p:cNvSpPr txBox="1"/>
          <p:nvPr/>
        </p:nvSpPr>
        <p:spPr>
          <a:xfrm>
            <a:off x="8342814" y="5669813"/>
            <a:ext cx="2946128" cy="738664"/>
          </a:xfrm>
          <a:prstGeom prst="rect">
            <a:avLst/>
          </a:prstGeom>
          <a:noFill/>
          <a:ln w="25400">
            <a:solidFill>
              <a:schemeClr val="bg2">
                <a:lumMod val="75000"/>
              </a:schemeClr>
            </a:solidFill>
          </a:ln>
        </p:spPr>
        <p:txBody>
          <a:bodyPr wrap="none" rtlCol="0">
            <a:spAutoFit/>
          </a:bodyPr>
          <a:lstStyle/>
          <a:p>
            <a:r>
              <a:rPr lang="sv-SE" sz="1400"/>
              <a:t>Mer info finns i utlysningstexten</a:t>
            </a:r>
          </a:p>
          <a:p>
            <a:pPr marL="285750" indent="-285750">
              <a:buFont typeface="Wingdings" panose="05000000000000000000" pitchFamily="2" charset="2"/>
              <a:buChar char="Ø"/>
            </a:pPr>
            <a:r>
              <a:rPr lang="sv-SE" sz="1400" err="1"/>
              <a:t>Stödandel</a:t>
            </a:r>
            <a:r>
              <a:rPr lang="sv-SE" sz="1400"/>
              <a:t>: sida 9-11 och 13-15</a:t>
            </a:r>
          </a:p>
          <a:p>
            <a:pPr marL="285750" indent="-285750">
              <a:buFont typeface="Wingdings" panose="05000000000000000000" pitchFamily="2" charset="2"/>
              <a:buChar char="Ø"/>
            </a:pPr>
            <a:r>
              <a:rPr lang="sv-SE" sz="1400"/>
              <a:t>Medfinansiering: sida 15-16</a:t>
            </a:r>
          </a:p>
        </p:txBody>
      </p:sp>
      <p:sp>
        <p:nvSpPr>
          <p:cNvPr id="14" name="Pratbubbla: oval 13">
            <a:extLst>
              <a:ext uri="{FF2B5EF4-FFF2-40B4-BE49-F238E27FC236}">
                <a16:creationId xmlns:a16="http://schemas.microsoft.com/office/drawing/2014/main" id="{AA9720A7-DC69-F53C-739B-3CCCB81C4679}"/>
              </a:ext>
            </a:extLst>
          </p:cNvPr>
          <p:cNvSpPr/>
          <p:nvPr/>
        </p:nvSpPr>
        <p:spPr>
          <a:xfrm>
            <a:off x="1679317" y="1806045"/>
            <a:ext cx="3135086" cy="1073188"/>
          </a:xfrm>
          <a:prstGeom prst="wedgeEllipseCallout">
            <a:avLst>
              <a:gd name="adj1" fmla="val 91180"/>
              <a:gd name="adj2" fmla="val 171364"/>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a:solidFill>
                  <a:schemeClr val="tx1"/>
                </a:solidFill>
              </a:rPr>
              <a:t>Maximum stödandelen från Energimyndigheten för kommuner är i denna utlysning 50%</a:t>
            </a:r>
          </a:p>
        </p:txBody>
      </p:sp>
      <p:sp>
        <p:nvSpPr>
          <p:cNvPr id="18" name="Ellips 17">
            <a:extLst>
              <a:ext uri="{FF2B5EF4-FFF2-40B4-BE49-F238E27FC236}">
                <a16:creationId xmlns:a16="http://schemas.microsoft.com/office/drawing/2014/main" id="{003AD02C-EA3D-F6A9-B857-9BB795051BDF}"/>
              </a:ext>
            </a:extLst>
          </p:cNvPr>
          <p:cNvSpPr/>
          <p:nvPr/>
        </p:nvSpPr>
        <p:spPr>
          <a:xfrm>
            <a:off x="6099286" y="4098549"/>
            <a:ext cx="605251" cy="284422"/>
          </a:xfrm>
          <a:prstGeom prst="ellipse">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071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0A1802-D4BD-40B9-92D7-2FD5F0ABB9EC}"/>
              </a:ext>
            </a:extLst>
          </p:cNvPr>
          <p:cNvSpPr>
            <a:spLocks noGrp="1"/>
          </p:cNvSpPr>
          <p:nvPr>
            <p:ph type="title"/>
          </p:nvPr>
        </p:nvSpPr>
        <p:spPr/>
        <p:txBody>
          <a:bodyPr/>
          <a:lstStyle/>
          <a:p>
            <a:r>
              <a:rPr lang="sv-SE"/>
              <a:t>Viktiga datum</a:t>
            </a:r>
          </a:p>
        </p:txBody>
      </p:sp>
      <p:sp>
        <p:nvSpPr>
          <p:cNvPr id="3" name="Platshållare för innehåll 2">
            <a:extLst>
              <a:ext uri="{FF2B5EF4-FFF2-40B4-BE49-F238E27FC236}">
                <a16:creationId xmlns:a16="http://schemas.microsoft.com/office/drawing/2014/main" id="{8AFDBFE3-AE4E-4608-9439-BAA37323A9F7}"/>
              </a:ext>
            </a:extLst>
          </p:cNvPr>
          <p:cNvSpPr>
            <a:spLocks noGrp="1"/>
          </p:cNvSpPr>
          <p:nvPr>
            <p:ph idx="1"/>
          </p:nvPr>
        </p:nvSpPr>
        <p:spPr>
          <a:xfrm>
            <a:off x="694800" y="3791055"/>
            <a:ext cx="10800000" cy="1944886"/>
          </a:xfrm>
        </p:spPr>
        <p:txBody>
          <a:bodyPr/>
          <a:lstStyle/>
          <a:p>
            <a:r>
              <a:rPr lang="sv-SE" sz="2000">
                <a:latin typeface="Arial"/>
                <a:cs typeface="Arial"/>
              </a:rPr>
              <a:t>Support lämnas fram till </a:t>
            </a:r>
            <a:r>
              <a:rPr lang="sv-SE" sz="2000" err="1">
                <a:latin typeface="Arial"/>
                <a:cs typeface="Arial"/>
              </a:rPr>
              <a:t>kl</a:t>
            </a:r>
            <a:r>
              <a:rPr lang="sv-SE" sz="2000">
                <a:latin typeface="Arial"/>
                <a:cs typeface="Arial"/>
              </a:rPr>
              <a:t>: 16:00 sista ansökningsdagen för skiss och ansökan</a:t>
            </a:r>
          </a:p>
          <a:p>
            <a:r>
              <a:rPr lang="sv-SE" sz="2000">
                <a:latin typeface="Arial"/>
                <a:cs typeface="Arial"/>
              </a:rPr>
              <a:t>Skisser bedöms löpande och återkoppling ges ca 3 veckor efter inlämnandet. </a:t>
            </a:r>
          </a:p>
          <a:p>
            <a:r>
              <a:rPr lang="sv-SE" sz="2000">
                <a:latin typeface="Arial"/>
                <a:cs typeface="Arial"/>
              </a:rPr>
              <a:t>Ansökningarna bedöms efter 9 april</a:t>
            </a:r>
          </a:p>
          <a:p>
            <a:r>
              <a:rPr lang="sv-SE" sz="2000">
                <a:latin typeface="Arial"/>
                <a:cs typeface="Arial"/>
              </a:rPr>
              <a:t>Beslut beräknas oktober 2024</a:t>
            </a:r>
          </a:p>
          <a:p>
            <a:pPr marL="0" indent="0">
              <a:buNone/>
            </a:pPr>
            <a:endParaRPr lang="sv-SE" sz="2000">
              <a:latin typeface="Arial"/>
              <a:cs typeface="Arial"/>
            </a:endParaRPr>
          </a:p>
          <a:p>
            <a:pPr marL="0" indent="0">
              <a:buNone/>
            </a:pPr>
            <a:endParaRPr lang="sv-SE" sz="2000">
              <a:latin typeface="Arial"/>
              <a:cs typeface="Arial"/>
            </a:endParaRPr>
          </a:p>
          <a:p>
            <a:endParaRPr lang="sv-SE" sz="2400"/>
          </a:p>
        </p:txBody>
      </p:sp>
      <p:graphicFrame>
        <p:nvGraphicFramePr>
          <p:cNvPr id="4" name="Tabell 3">
            <a:extLst>
              <a:ext uri="{FF2B5EF4-FFF2-40B4-BE49-F238E27FC236}">
                <a16:creationId xmlns:a16="http://schemas.microsoft.com/office/drawing/2014/main" id="{87E63AE1-ACF5-496E-8608-E19CFB3A891E}"/>
              </a:ext>
            </a:extLst>
          </p:cNvPr>
          <p:cNvGraphicFramePr>
            <a:graphicFrameLocks noGrp="1"/>
          </p:cNvGraphicFramePr>
          <p:nvPr>
            <p:extLst>
              <p:ext uri="{D42A27DB-BD31-4B8C-83A1-F6EECF244321}">
                <p14:modId xmlns:p14="http://schemas.microsoft.com/office/powerpoint/2010/main" val="1441800959"/>
              </p:ext>
            </p:extLst>
          </p:nvPr>
        </p:nvGraphicFramePr>
        <p:xfrm>
          <a:off x="694800" y="1844824"/>
          <a:ext cx="10217171" cy="1314955"/>
        </p:xfrm>
        <a:graphic>
          <a:graphicData uri="http://schemas.openxmlformats.org/drawingml/2006/table">
            <a:tbl>
              <a:tblPr firstRow="1" firstCol="1" lastRow="1" lastCol="1" bandRow="1" bandCol="1"/>
              <a:tblGrid>
                <a:gridCol w="2521760">
                  <a:extLst>
                    <a:ext uri="{9D8B030D-6E8A-4147-A177-3AD203B41FA5}">
                      <a16:colId xmlns:a16="http://schemas.microsoft.com/office/drawing/2014/main" val="2027559081"/>
                    </a:ext>
                  </a:extLst>
                </a:gridCol>
                <a:gridCol w="3044628">
                  <a:extLst>
                    <a:ext uri="{9D8B030D-6E8A-4147-A177-3AD203B41FA5}">
                      <a16:colId xmlns:a16="http://schemas.microsoft.com/office/drawing/2014/main" val="2366988769"/>
                    </a:ext>
                  </a:extLst>
                </a:gridCol>
                <a:gridCol w="2174732">
                  <a:extLst>
                    <a:ext uri="{9D8B030D-6E8A-4147-A177-3AD203B41FA5}">
                      <a16:colId xmlns:a16="http://schemas.microsoft.com/office/drawing/2014/main" val="1833781432"/>
                    </a:ext>
                  </a:extLst>
                </a:gridCol>
                <a:gridCol w="2476051">
                  <a:extLst>
                    <a:ext uri="{9D8B030D-6E8A-4147-A177-3AD203B41FA5}">
                      <a16:colId xmlns:a16="http://schemas.microsoft.com/office/drawing/2014/main" val="4042154310"/>
                    </a:ext>
                  </a:extLst>
                </a:gridCol>
              </a:tblGrid>
              <a:tr h="768743">
                <a:tc>
                  <a:txBody>
                    <a:bodyPr/>
                    <a:lstStyle/>
                    <a:p>
                      <a:pPr marL="69215" indent="2540">
                        <a:lnSpc>
                          <a:spcPct val="108000"/>
                        </a:lnSpc>
                        <a:spcBef>
                          <a:spcPts val="490"/>
                        </a:spcBef>
                        <a:spcAft>
                          <a:spcPts val="0"/>
                        </a:spcAft>
                      </a:pPr>
                      <a:r>
                        <a:rPr lang="sv-SE" sz="2000" b="1">
                          <a:effectLst/>
                          <a:latin typeface="Arial"/>
                          <a:ea typeface="Times New Roman" panose="02020603050405020304" pitchFamily="18" charset="0"/>
                          <a:cs typeface="Times New Roman"/>
                        </a:rPr>
                        <a:t>Sista dag för skiss</a:t>
                      </a:r>
                      <a:endParaRPr lang="sv-SE" sz="2000">
                        <a:effectLst/>
                        <a:latin typeface="Arial"/>
                        <a:ea typeface="Times New Roman" panose="02020603050405020304" pitchFamily="18"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indent="2540">
                        <a:lnSpc>
                          <a:spcPct val="108000"/>
                        </a:lnSpc>
                        <a:spcBef>
                          <a:spcPts val="490"/>
                        </a:spcBef>
                        <a:spcAft>
                          <a:spcPts val="0"/>
                        </a:spcAft>
                      </a:pPr>
                      <a:r>
                        <a:rPr lang="sv-SE" sz="2000" b="1">
                          <a:effectLst/>
                          <a:latin typeface="Arial"/>
                          <a:ea typeface="Times New Roman" panose="02020603050405020304" pitchFamily="18" charset="0"/>
                          <a:cs typeface="Times New Roman"/>
                        </a:rPr>
                        <a:t>Sista dag för ansökan </a:t>
                      </a:r>
                      <a:br>
                        <a:rPr lang="sv-SE" sz="2000" b="1">
                          <a:effectLst/>
                          <a:latin typeface="Arial"/>
                          <a:ea typeface="Times New Roman" panose="02020603050405020304" pitchFamily="18" charset="0"/>
                          <a:cs typeface="Times New Roman"/>
                        </a:rPr>
                      </a:br>
                      <a:r>
                        <a:rPr lang="sv-SE" sz="2000" b="1">
                          <a:effectLst/>
                          <a:latin typeface="Arial"/>
                          <a:ea typeface="Times New Roman" panose="02020603050405020304" pitchFamily="18" charset="0"/>
                          <a:cs typeface="Times New Roman"/>
                        </a:rPr>
                        <a:t>(öppnas  2 februari)</a:t>
                      </a:r>
                      <a:endParaRPr lang="sv-SE" sz="2000">
                        <a:effectLst/>
                        <a:latin typeface="Arial"/>
                        <a:ea typeface="Times New Roman" panose="02020603050405020304" pitchFamily="18"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930" marR="394335" indent="-2540">
                        <a:lnSpc>
                          <a:spcPct val="108000"/>
                        </a:lnSpc>
                        <a:spcBef>
                          <a:spcPts val="490"/>
                        </a:spcBef>
                        <a:spcAft>
                          <a:spcPts val="0"/>
                        </a:spcAft>
                      </a:pPr>
                      <a:r>
                        <a:rPr lang="sv-SE" sz="2000" b="1">
                          <a:effectLst/>
                          <a:latin typeface="Arial"/>
                          <a:ea typeface="Times New Roman" panose="02020603050405020304" pitchFamily="18" charset="0"/>
                          <a:cs typeface="Times New Roman"/>
                        </a:rPr>
                        <a:t>Tidigaste projektstart</a:t>
                      </a:r>
                      <a:endParaRPr lang="sv-SE" sz="2000">
                        <a:effectLst/>
                        <a:latin typeface="Arial"/>
                        <a:ea typeface="Times New Roman" panose="02020603050405020304" pitchFamily="18"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4295" marR="79375" indent="2540">
                        <a:lnSpc>
                          <a:spcPct val="108000"/>
                        </a:lnSpc>
                        <a:spcBef>
                          <a:spcPts val="490"/>
                        </a:spcBef>
                        <a:spcAft>
                          <a:spcPts val="0"/>
                        </a:spcAft>
                      </a:pPr>
                      <a:r>
                        <a:rPr lang="sv-SE" sz="2000" b="1">
                          <a:effectLst/>
                          <a:latin typeface="Arial"/>
                          <a:ea typeface="Times New Roman" panose="02020603050405020304" pitchFamily="18" charset="0"/>
                          <a:cs typeface="Times New Roman"/>
                        </a:rPr>
                        <a:t>Projektet avslutas senast</a:t>
                      </a:r>
                      <a:endParaRPr lang="sv-SE" sz="2000">
                        <a:effectLst/>
                        <a:latin typeface="Arial"/>
                        <a:ea typeface="Times New Roman" panose="02020603050405020304" pitchFamily="18" charset="0"/>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743697"/>
                  </a:ext>
                </a:extLst>
              </a:tr>
              <a:tr h="546212">
                <a:tc>
                  <a:txBody>
                    <a:bodyPr/>
                    <a:lstStyle/>
                    <a:p>
                      <a:pPr marL="71120">
                        <a:spcBef>
                          <a:spcPts val="500"/>
                        </a:spcBef>
                        <a:spcAft>
                          <a:spcPts val="0"/>
                        </a:spcAft>
                      </a:pPr>
                      <a:r>
                        <a:rPr lang="sv-SE" sz="2000">
                          <a:effectLst/>
                          <a:latin typeface="Arial"/>
                          <a:ea typeface="Times New Roman" panose="02020603050405020304" pitchFamily="18" charset="0"/>
                          <a:cs typeface="Times New Roman"/>
                        </a:rPr>
                        <a:t>2024-02-15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3660">
                        <a:spcBef>
                          <a:spcPts val="500"/>
                        </a:spcBef>
                        <a:spcAft>
                          <a:spcPts val="0"/>
                        </a:spcAft>
                      </a:pPr>
                      <a:r>
                        <a:rPr lang="sv-SE" sz="2000">
                          <a:effectLst/>
                          <a:latin typeface="Arial"/>
                          <a:ea typeface="Times New Roman" panose="02020603050405020304" pitchFamily="18" charset="0"/>
                          <a:cs typeface="Times New Roman"/>
                        </a:rPr>
                        <a:t>2024-04-09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390">
                        <a:spcBef>
                          <a:spcPts val="500"/>
                        </a:spcBef>
                        <a:spcAft>
                          <a:spcPts val="0"/>
                        </a:spcAft>
                      </a:pPr>
                      <a:r>
                        <a:rPr lang="sv-SE" sz="2000">
                          <a:effectLst/>
                          <a:latin typeface="Arial"/>
                          <a:ea typeface="Times New Roman" panose="02020603050405020304" pitchFamily="18" charset="0"/>
                          <a:cs typeface="Times New Roman"/>
                        </a:rPr>
                        <a:t>2024-10-15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010">
                        <a:spcBef>
                          <a:spcPts val="500"/>
                        </a:spcBef>
                        <a:spcAft>
                          <a:spcPts val="0"/>
                        </a:spcAft>
                      </a:pPr>
                      <a:r>
                        <a:rPr lang="sv-SE" sz="2000">
                          <a:effectLst/>
                          <a:latin typeface="Arial"/>
                          <a:ea typeface="Times New Roman" panose="02020603050405020304" pitchFamily="18" charset="0"/>
                          <a:cs typeface="Times New Roman"/>
                        </a:rPr>
                        <a:t>2028-12-31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326500"/>
                  </a:ext>
                </a:extLst>
              </a:tr>
            </a:tbl>
          </a:graphicData>
        </a:graphic>
      </p:graphicFrame>
    </p:spTree>
    <p:extLst>
      <p:ext uri="{BB962C8B-B14F-4D97-AF65-F5344CB8AC3E}">
        <p14:creationId xmlns:p14="http://schemas.microsoft.com/office/powerpoint/2010/main" val="247729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F1E373F-DFCB-40FA-A16C-D5BB23EED0F8}"/>
              </a:ext>
            </a:extLst>
          </p:cNvPr>
          <p:cNvSpPr/>
          <p:nvPr/>
        </p:nvSpPr>
        <p:spPr>
          <a:xfrm>
            <a:off x="5974413" y="0"/>
            <a:ext cx="6239618" cy="6857777"/>
          </a:xfrm>
          <a:prstGeom prst="rect">
            <a:avLst/>
          </a:prstGeom>
          <a:solidFill>
            <a:srgbClr val="00687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fontAlgn="auto">
              <a:spcBef>
                <a:spcPts val="0"/>
              </a:spcBef>
              <a:spcAft>
                <a:spcPts val="0"/>
              </a:spcAft>
            </a:pPr>
            <a:endParaRPr lang="sv-SE" sz="1800">
              <a:solidFill>
                <a:prstClr val="white"/>
              </a:solidFill>
              <a:latin typeface="Calibri" panose="020F0502020204030204"/>
            </a:endParaRPr>
          </a:p>
        </p:txBody>
      </p:sp>
      <p:sp>
        <p:nvSpPr>
          <p:cNvPr id="7" name="Rektangel 6">
            <a:extLst>
              <a:ext uri="{FF2B5EF4-FFF2-40B4-BE49-F238E27FC236}">
                <a16:creationId xmlns:a16="http://schemas.microsoft.com/office/drawing/2014/main" id="{BBE1CDC8-DD9C-4F4A-B83A-9995564CAF58}"/>
              </a:ext>
            </a:extLst>
          </p:cNvPr>
          <p:cNvSpPr/>
          <p:nvPr/>
        </p:nvSpPr>
        <p:spPr>
          <a:xfrm>
            <a:off x="6067333" y="2492896"/>
            <a:ext cx="5760242" cy="2123658"/>
          </a:xfrm>
          <a:prstGeom prst="rect">
            <a:avLst/>
          </a:prstGeom>
        </p:spPr>
        <p:txBody>
          <a:bodyPr wrap="square">
            <a:spAutoFit/>
          </a:bodyPr>
          <a:lstStyle/>
          <a:p>
            <a:pPr marL="457200" indent="-457200">
              <a:buFont typeface="+mj-lt"/>
              <a:buAutoNum type="arabicPeriod"/>
            </a:pPr>
            <a:r>
              <a:rPr lang="sv-SE">
                <a:solidFill>
                  <a:schemeClr val="bg1"/>
                </a:solidFill>
              </a:rPr>
              <a:t>Pilot och demonstration för energi- och klimatomställning</a:t>
            </a:r>
          </a:p>
          <a:p>
            <a:pPr marL="457200" indent="-457200">
              <a:buFont typeface="+mj-lt"/>
              <a:buAutoNum type="arabicPeriod"/>
            </a:pPr>
            <a:r>
              <a:rPr lang="sv-SE">
                <a:solidFill>
                  <a:schemeClr val="bg1"/>
                </a:solidFill>
              </a:rPr>
              <a:t>Utlysningens omfattning</a:t>
            </a:r>
          </a:p>
          <a:p>
            <a:pPr marL="457200" indent="-457200">
              <a:buFont typeface="+mj-lt"/>
              <a:buAutoNum type="arabicPeriod"/>
            </a:pPr>
            <a:r>
              <a:rPr lang="sv-SE"/>
              <a:t>Bedömning av ansökan</a:t>
            </a:r>
          </a:p>
          <a:p>
            <a:pPr marL="457200" indent="-457200">
              <a:buFont typeface="+mj-lt"/>
              <a:buAutoNum type="arabicPeriod"/>
            </a:pPr>
            <a:r>
              <a:rPr lang="sv-SE">
                <a:solidFill>
                  <a:schemeClr val="bg1"/>
                </a:solidFill>
              </a:rPr>
              <a:t>Tips</a:t>
            </a:r>
          </a:p>
          <a:p>
            <a:pPr marL="457200" indent="-457200">
              <a:buFont typeface="+mj-lt"/>
              <a:buAutoNum type="arabicPeriod"/>
            </a:pPr>
            <a:r>
              <a:rPr lang="sv-SE">
                <a:solidFill>
                  <a:schemeClr val="bg1"/>
                </a:solidFill>
              </a:rPr>
              <a:t>Praktisk vägledning till Mina Sidor</a:t>
            </a:r>
          </a:p>
        </p:txBody>
      </p:sp>
      <p:pic>
        <p:nvPicPr>
          <p:cNvPr id="10" name="Bildobjekt 9" descr="Bilden visar en hand som håller i en lampa. Visualisering av innovationer.">
            <a:extLst>
              <a:ext uri="{FF2B5EF4-FFF2-40B4-BE49-F238E27FC236}">
                <a16:creationId xmlns:a16="http://schemas.microsoft.com/office/drawing/2014/main" id="{4DAF0BE1-3D3E-41D7-9A5F-37EF6544C685}"/>
              </a:ext>
            </a:extLst>
          </p:cNvPr>
          <p:cNvPicPr>
            <a:picLocks noChangeAspect="1"/>
          </p:cNvPicPr>
          <p:nvPr/>
        </p:nvPicPr>
        <p:blipFill rotWithShape="1">
          <a:blip r:embed="rId3">
            <a:extLst>
              <a:ext uri="{28A0092B-C50C-407E-A947-70E740481C1C}">
                <a14:useLocalDpi xmlns:a14="http://schemas.microsoft.com/office/drawing/2010/main" val="0"/>
              </a:ext>
            </a:extLst>
          </a:blip>
          <a:srcRect l="23110" t="3686" r="39395" b="11783"/>
          <a:stretch/>
        </p:blipFill>
        <p:spPr>
          <a:xfrm>
            <a:off x="1199456" y="476672"/>
            <a:ext cx="3816424" cy="5735984"/>
          </a:xfrm>
          <a:prstGeom prst="rect">
            <a:avLst/>
          </a:prstGeom>
        </p:spPr>
      </p:pic>
    </p:spTree>
    <p:extLst>
      <p:ext uri="{BB962C8B-B14F-4D97-AF65-F5344CB8AC3E}">
        <p14:creationId xmlns:p14="http://schemas.microsoft.com/office/powerpoint/2010/main" val="311402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06D03C-C1B0-2D1F-E37A-78C8E444BDFF}"/>
              </a:ext>
            </a:extLst>
          </p:cNvPr>
          <p:cNvSpPr>
            <a:spLocks noGrp="1"/>
          </p:cNvSpPr>
          <p:nvPr>
            <p:ph type="title"/>
          </p:nvPr>
        </p:nvSpPr>
        <p:spPr/>
        <p:txBody>
          <a:bodyPr/>
          <a:lstStyle/>
          <a:p>
            <a:r>
              <a:rPr lang="sv-SE" sz="3600"/>
              <a:t>Praktiskt</a:t>
            </a:r>
            <a:r>
              <a:rPr lang="sv-SE" sz="4000"/>
              <a:t> om mötet</a:t>
            </a:r>
          </a:p>
        </p:txBody>
      </p:sp>
      <p:sp>
        <p:nvSpPr>
          <p:cNvPr id="3" name="Platshållare för innehåll 2">
            <a:extLst>
              <a:ext uri="{FF2B5EF4-FFF2-40B4-BE49-F238E27FC236}">
                <a16:creationId xmlns:a16="http://schemas.microsoft.com/office/drawing/2014/main" id="{8128ACDA-59CD-2A05-6A8A-D12787D8B019}"/>
              </a:ext>
            </a:extLst>
          </p:cNvPr>
          <p:cNvSpPr>
            <a:spLocks noGrp="1"/>
          </p:cNvSpPr>
          <p:nvPr>
            <p:ph idx="1"/>
          </p:nvPr>
        </p:nvSpPr>
        <p:spPr>
          <a:xfrm>
            <a:off x="976544" y="1748703"/>
            <a:ext cx="10377256" cy="1363504"/>
          </a:xfrm>
        </p:spPr>
        <p:txBody>
          <a:bodyPr/>
          <a:lstStyle/>
          <a:p>
            <a:r>
              <a:rPr lang="sv-SE"/>
              <a:t>Ställ dina frågor under mötet i chatten. Vill du hellre ställa din fråga muntligt finns tid för detta i slutet av mötet (handuppräckning) </a:t>
            </a:r>
          </a:p>
          <a:p>
            <a:r>
              <a:rPr lang="sv-SE"/>
              <a:t>Stäng av mikrofon under mötet</a:t>
            </a:r>
          </a:p>
          <a:p>
            <a:endParaRPr lang="sv-SE"/>
          </a:p>
        </p:txBody>
      </p:sp>
      <p:sp>
        <p:nvSpPr>
          <p:cNvPr id="4" name="textruta 3">
            <a:extLst>
              <a:ext uri="{FF2B5EF4-FFF2-40B4-BE49-F238E27FC236}">
                <a16:creationId xmlns:a16="http://schemas.microsoft.com/office/drawing/2014/main" id="{65F923D5-B33E-7931-876E-AFFD72A9925C}"/>
              </a:ext>
            </a:extLst>
          </p:cNvPr>
          <p:cNvSpPr txBox="1"/>
          <p:nvPr/>
        </p:nvSpPr>
        <p:spPr>
          <a:xfrm>
            <a:off x="1072797" y="3863110"/>
            <a:ext cx="9819793" cy="707886"/>
          </a:xfrm>
          <a:prstGeom prst="rect">
            <a:avLst/>
          </a:prstGeom>
          <a:solidFill>
            <a:schemeClr val="accent1"/>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wrap="square" lIns="91440" tIns="45720" rIns="91440" bIns="45720" anchor="t">
            <a:spAutoFit/>
          </a:bodyPr>
          <a:lstStyle/>
          <a:p>
            <a:r>
              <a:rPr lang="sv-SE" sz="2000" b="1">
                <a:solidFill>
                  <a:schemeClr val="bg1"/>
                </a:solidFill>
                <a:latin typeface="+mj-lt"/>
              </a:rPr>
              <a:t>Enskilda projekt kan inte diskuteras under mötet, mejla eller ring någon av kontaktpersonerna för utlysningen om ni har den typen av frågor.</a:t>
            </a:r>
          </a:p>
        </p:txBody>
      </p:sp>
    </p:spTree>
    <p:extLst>
      <p:ext uri="{BB962C8B-B14F-4D97-AF65-F5344CB8AC3E}">
        <p14:creationId xmlns:p14="http://schemas.microsoft.com/office/powerpoint/2010/main" val="1947773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C3ABF0-EFCF-40C0-B4A4-A2F0A510955B}"/>
              </a:ext>
            </a:extLst>
          </p:cNvPr>
          <p:cNvSpPr>
            <a:spLocks noGrp="1"/>
          </p:cNvSpPr>
          <p:nvPr>
            <p:ph type="title"/>
          </p:nvPr>
        </p:nvSpPr>
        <p:spPr>
          <a:xfrm>
            <a:off x="1416339" y="403200"/>
            <a:ext cx="10078461" cy="1152000"/>
          </a:xfrm>
        </p:spPr>
        <p:txBody>
          <a:bodyPr/>
          <a:lstStyle/>
          <a:p>
            <a:r>
              <a:rPr lang="sv-SE"/>
              <a:t>Processen</a:t>
            </a:r>
          </a:p>
        </p:txBody>
      </p:sp>
      <p:sp>
        <p:nvSpPr>
          <p:cNvPr id="3" name="textruta 2">
            <a:extLst>
              <a:ext uri="{FF2B5EF4-FFF2-40B4-BE49-F238E27FC236}">
                <a16:creationId xmlns:a16="http://schemas.microsoft.com/office/drawing/2014/main" id="{AA529B88-C4F9-445F-9395-714A417B7CF5}"/>
              </a:ext>
            </a:extLst>
          </p:cNvPr>
          <p:cNvSpPr txBox="1"/>
          <p:nvPr/>
        </p:nvSpPr>
        <p:spPr>
          <a:xfrm>
            <a:off x="418556" y="1051403"/>
            <a:ext cx="9789002" cy="4979633"/>
          </a:xfrm>
          <a:prstGeom prst="rect">
            <a:avLst/>
          </a:prstGeom>
          <a:noFill/>
        </p:spPr>
        <p:txBody>
          <a:bodyPr wrap="square" lIns="91440" tIns="45720" rIns="91440" bIns="45720" rtlCol="0" anchor="t">
            <a:spAutoFit/>
          </a:bodyPr>
          <a:lstStyle/>
          <a:p>
            <a:pPr marL="914400" indent="457200">
              <a:lnSpc>
                <a:spcPct val="150000"/>
              </a:lnSpc>
              <a:spcBef>
                <a:spcPts val="400"/>
              </a:spcBef>
              <a:spcAft>
                <a:spcPts val="400"/>
              </a:spcAft>
              <a:buFont typeface="+mj-lt"/>
              <a:buAutoNum type="arabicPeriod"/>
            </a:pPr>
            <a:r>
              <a:rPr lang="sv-SE" sz="2400">
                <a:latin typeface="Arial"/>
                <a:cs typeface="Arial"/>
              </a:rPr>
              <a:t>Skiss</a:t>
            </a:r>
          </a:p>
          <a:p>
            <a:pPr marL="914400" indent="457200">
              <a:lnSpc>
                <a:spcPct val="150000"/>
              </a:lnSpc>
              <a:spcBef>
                <a:spcPts val="400"/>
              </a:spcBef>
              <a:spcAft>
                <a:spcPts val="400"/>
              </a:spcAft>
              <a:buFont typeface="+mj-lt"/>
              <a:buAutoNum type="arabicPeriod"/>
            </a:pPr>
            <a:r>
              <a:rPr lang="sv-SE" sz="2400">
                <a:latin typeface="Arial"/>
                <a:cs typeface="Arial"/>
              </a:rPr>
              <a:t>Rekommendation från Energimyndigheten</a:t>
            </a:r>
          </a:p>
          <a:p>
            <a:pPr marL="914400" indent="457200">
              <a:lnSpc>
                <a:spcPct val="150000"/>
              </a:lnSpc>
              <a:spcBef>
                <a:spcPts val="400"/>
              </a:spcBef>
              <a:spcAft>
                <a:spcPts val="400"/>
              </a:spcAft>
              <a:buFont typeface="+mj-lt"/>
              <a:buAutoNum type="arabicPeriod"/>
            </a:pPr>
            <a:r>
              <a:rPr lang="sv-SE" sz="2400">
                <a:latin typeface="Arial"/>
                <a:cs typeface="Arial"/>
              </a:rPr>
              <a:t>Ansökan</a:t>
            </a:r>
          </a:p>
          <a:p>
            <a:pPr marL="914400" indent="457200">
              <a:lnSpc>
                <a:spcPct val="150000"/>
              </a:lnSpc>
              <a:spcBef>
                <a:spcPts val="400"/>
              </a:spcBef>
              <a:spcAft>
                <a:spcPts val="400"/>
              </a:spcAft>
              <a:buFont typeface="+mj-lt"/>
              <a:buAutoNum type="arabicPeriod"/>
            </a:pPr>
            <a:r>
              <a:rPr lang="sv-SE" sz="2400">
                <a:latin typeface="Arial"/>
                <a:cs typeface="Arial"/>
              </a:rPr>
              <a:t>Bedömning av ansökan utifrån bedömningskriterierna</a:t>
            </a:r>
            <a:br>
              <a:rPr lang="sv-SE" sz="2400">
                <a:latin typeface="Arial"/>
                <a:cs typeface="Arial"/>
              </a:rPr>
            </a:br>
            <a:r>
              <a:rPr lang="sv-SE" sz="2400">
                <a:latin typeface="Arial"/>
                <a:cs typeface="Arial"/>
              </a:rPr>
              <a:t>      både ur ett tekniskt och affärsutvecklingsperspektiv</a:t>
            </a:r>
          </a:p>
          <a:p>
            <a:pPr marL="914400" indent="457200">
              <a:lnSpc>
                <a:spcPct val="150000"/>
              </a:lnSpc>
              <a:spcBef>
                <a:spcPts val="400"/>
              </a:spcBef>
              <a:spcAft>
                <a:spcPts val="400"/>
              </a:spcAft>
              <a:buFont typeface="+mj-lt"/>
              <a:buAutoNum type="arabicPeriod"/>
            </a:pPr>
            <a:r>
              <a:rPr lang="sv-SE" sz="2400">
                <a:latin typeface="Arial"/>
                <a:cs typeface="Arial"/>
              </a:rPr>
              <a:t>Beredning</a:t>
            </a:r>
          </a:p>
          <a:p>
            <a:pPr marL="914400" indent="457200">
              <a:lnSpc>
                <a:spcPct val="150000"/>
              </a:lnSpc>
              <a:spcBef>
                <a:spcPts val="400"/>
              </a:spcBef>
              <a:spcAft>
                <a:spcPts val="400"/>
              </a:spcAft>
              <a:buFont typeface="+mj-lt"/>
              <a:buAutoNum type="arabicPeriod"/>
            </a:pPr>
            <a:r>
              <a:rPr lang="sv-SE" sz="2400">
                <a:latin typeface="Arial"/>
                <a:cs typeface="Arial"/>
              </a:rPr>
              <a:t>Beslut</a:t>
            </a:r>
          </a:p>
          <a:p>
            <a:pPr>
              <a:lnSpc>
                <a:spcPct val="150000"/>
              </a:lnSpc>
            </a:pPr>
            <a:endParaRPr lang="sv-SE">
              <a:cs typeface="Arial" charset="0"/>
            </a:endParaRPr>
          </a:p>
        </p:txBody>
      </p:sp>
    </p:spTree>
    <p:extLst>
      <p:ext uri="{BB962C8B-B14F-4D97-AF65-F5344CB8AC3E}">
        <p14:creationId xmlns:p14="http://schemas.microsoft.com/office/powerpoint/2010/main" val="1854428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65C812-FDCF-0472-AE04-1F792F6C4AA4}"/>
              </a:ext>
            </a:extLst>
          </p:cNvPr>
          <p:cNvSpPr>
            <a:spLocks noGrp="1"/>
          </p:cNvSpPr>
          <p:nvPr>
            <p:ph type="title"/>
          </p:nvPr>
        </p:nvSpPr>
        <p:spPr>
          <a:xfrm>
            <a:off x="696000" y="403200"/>
            <a:ext cx="10800000" cy="647387"/>
          </a:xfrm>
        </p:spPr>
        <p:txBody>
          <a:bodyPr/>
          <a:lstStyle/>
          <a:p>
            <a:r>
              <a:rPr lang="sv-SE"/>
              <a:t>Skiss</a:t>
            </a:r>
          </a:p>
        </p:txBody>
      </p:sp>
      <p:sp>
        <p:nvSpPr>
          <p:cNvPr id="3" name="Platshållare för innehåll 2">
            <a:extLst>
              <a:ext uri="{FF2B5EF4-FFF2-40B4-BE49-F238E27FC236}">
                <a16:creationId xmlns:a16="http://schemas.microsoft.com/office/drawing/2014/main" id="{600CEE4D-F666-5C60-7D2D-E75BBA4CA93C}"/>
              </a:ext>
            </a:extLst>
          </p:cNvPr>
          <p:cNvSpPr>
            <a:spLocks noGrp="1"/>
          </p:cNvSpPr>
          <p:nvPr>
            <p:ph idx="1"/>
          </p:nvPr>
        </p:nvSpPr>
        <p:spPr>
          <a:xfrm>
            <a:off x="772621" y="1340644"/>
            <a:ext cx="10005626" cy="4176712"/>
          </a:xfrm>
        </p:spPr>
        <p:txBody>
          <a:bodyPr/>
          <a:lstStyle/>
          <a:p>
            <a:r>
              <a:rPr lang="sv-SE" sz="2400"/>
              <a:t>Baserat på skissen kommer du få en rekommendation:</a:t>
            </a:r>
          </a:p>
          <a:p>
            <a:pPr lvl="1"/>
            <a:r>
              <a:rPr lang="sv-SE" sz="2400"/>
              <a:t>Projektförslaget </a:t>
            </a:r>
            <a:r>
              <a:rPr lang="sv-SE" sz="2400" b="1"/>
              <a:t>bedöms passa in i utlysningen</a:t>
            </a:r>
            <a:r>
              <a:rPr lang="sv-SE" sz="2400"/>
              <a:t> och du kan lämna en fullständig ansökan. Du kan eventuellt får en återkoppling om brister som bör adresseras i fullständig ansökan.</a:t>
            </a:r>
          </a:p>
          <a:p>
            <a:pPr lvl="1"/>
            <a:r>
              <a:rPr lang="sv-SE" sz="2400"/>
              <a:t>Projektförslaget </a:t>
            </a:r>
            <a:r>
              <a:rPr lang="sv-SE" sz="2400" b="1"/>
              <a:t>passar inte in i utlysningen</a:t>
            </a:r>
            <a:r>
              <a:rPr lang="sv-SE" sz="2400"/>
              <a:t> och vi rekommenderar att du inte lämnar in en ansökan. Du guidas eventuellt till någon av våra andra satsningar där ditt projektförslag skulle passa bättre.</a:t>
            </a:r>
          </a:p>
          <a:p>
            <a:pPr marL="344487" lvl="1" indent="0">
              <a:buNone/>
            </a:pPr>
            <a:endParaRPr lang="sv-SE" sz="2400"/>
          </a:p>
          <a:p>
            <a:r>
              <a:rPr lang="sv-SE" sz="2400" b="1"/>
              <a:t>OBS</a:t>
            </a:r>
            <a:r>
              <a:rPr lang="sv-SE" sz="2400"/>
              <a:t> - Oavsett rekommendation utifrån skissen har ni rätt skicka in en ansökan.</a:t>
            </a:r>
          </a:p>
          <a:p>
            <a:endParaRPr lang="sv-SE"/>
          </a:p>
        </p:txBody>
      </p:sp>
    </p:spTree>
    <p:extLst>
      <p:ext uri="{BB962C8B-B14F-4D97-AF65-F5344CB8AC3E}">
        <p14:creationId xmlns:p14="http://schemas.microsoft.com/office/powerpoint/2010/main" val="213902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55ED59-DC53-4CF1-BB7A-694B2D342F1C}"/>
              </a:ext>
            </a:extLst>
          </p:cNvPr>
          <p:cNvSpPr>
            <a:spLocks noGrp="1"/>
          </p:cNvSpPr>
          <p:nvPr>
            <p:ph type="title"/>
          </p:nvPr>
        </p:nvSpPr>
        <p:spPr>
          <a:xfrm>
            <a:off x="871341" y="613433"/>
            <a:ext cx="10800000" cy="1152000"/>
          </a:xfrm>
        </p:spPr>
        <p:txBody>
          <a:bodyPr>
            <a:normAutofit/>
          </a:bodyPr>
          <a:lstStyle/>
          <a:p>
            <a:r>
              <a:rPr lang="sv-SE" sz="3600"/>
              <a:t>Bedömningskriterier </a:t>
            </a:r>
          </a:p>
        </p:txBody>
      </p:sp>
      <p:grpSp>
        <p:nvGrpSpPr>
          <p:cNvPr id="66" name="Grupp 65">
            <a:extLst>
              <a:ext uri="{FF2B5EF4-FFF2-40B4-BE49-F238E27FC236}">
                <a16:creationId xmlns:a16="http://schemas.microsoft.com/office/drawing/2014/main" id="{70E83619-F9BC-0390-726F-D97F41D97730}"/>
              </a:ext>
            </a:extLst>
          </p:cNvPr>
          <p:cNvGrpSpPr/>
          <p:nvPr/>
        </p:nvGrpSpPr>
        <p:grpSpPr>
          <a:xfrm>
            <a:off x="6339505" y="1891124"/>
            <a:ext cx="1592575" cy="3371648"/>
            <a:chOff x="3728508" y="1887018"/>
            <a:chExt cx="1592575" cy="3371648"/>
          </a:xfrm>
        </p:grpSpPr>
        <p:sp>
          <p:nvSpPr>
            <p:cNvPr id="9" name="Rektangel 8">
              <a:extLst>
                <a:ext uri="{FF2B5EF4-FFF2-40B4-BE49-F238E27FC236}">
                  <a16:creationId xmlns:a16="http://schemas.microsoft.com/office/drawing/2014/main" id="{6154328C-1351-4980-9583-8B80013F2956}"/>
                </a:ext>
              </a:extLst>
            </p:cNvPr>
            <p:cNvSpPr/>
            <p:nvPr/>
          </p:nvSpPr>
          <p:spPr>
            <a:xfrm>
              <a:off x="3728508" y="2644166"/>
              <a:ext cx="1592575" cy="2614500"/>
            </a:xfrm>
            <a:prstGeom prst="rect">
              <a:avLst/>
            </a:prstGeom>
            <a:solidFill>
              <a:srgbClr val="8FC79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400" b="1">
                  <a:solidFill>
                    <a:schemeClr val="tx1"/>
                  </a:solidFill>
                  <a:latin typeface="+mj-lt"/>
                  <a:cs typeface="Arial"/>
                </a:rPr>
                <a:t>Innovationshöjd eller nyhetsvärde</a:t>
              </a:r>
              <a:endParaRPr lang="en-US" sz="1400" b="1">
                <a:solidFill>
                  <a:schemeClr val="tx1"/>
                </a:solidFill>
                <a:latin typeface="+mj-lt"/>
                <a:cs typeface="Arial"/>
              </a:endParaRPr>
            </a:p>
            <a:p>
              <a:pPr algn="ctr"/>
              <a:endParaRPr lang="sv-SE" sz="1400" b="1">
                <a:solidFill>
                  <a:schemeClr val="tx1"/>
                </a:solidFill>
                <a:latin typeface="+mj-lt"/>
                <a:cs typeface="Arial"/>
              </a:endParaRPr>
            </a:p>
            <a:p>
              <a:pPr algn="ctr"/>
              <a:r>
                <a:rPr lang="sv-SE" sz="1400">
                  <a:solidFill>
                    <a:schemeClr val="tx1"/>
                  </a:solidFill>
                  <a:latin typeface="+mj-lt"/>
                  <a:cs typeface="Arial"/>
                </a:rPr>
                <a:t>Ny idé eller innovation</a:t>
              </a:r>
              <a:endParaRPr lang="en-US" sz="1400">
                <a:solidFill>
                  <a:schemeClr val="tx1"/>
                </a:solidFill>
                <a:latin typeface="+mj-lt"/>
                <a:cs typeface="Arial"/>
              </a:endParaRPr>
            </a:p>
            <a:p>
              <a:pPr algn="ctr"/>
              <a:endParaRPr lang="sv-SE" sz="1400">
                <a:solidFill>
                  <a:schemeClr val="tx1"/>
                </a:solidFill>
                <a:latin typeface="+mj-lt"/>
                <a:cs typeface="Arial"/>
              </a:endParaRPr>
            </a:p>
            <a:p>
              <a:pPr algn="ctr"/>
              <a:endParaRPr lang="en-US" sz="1400">
                <a:solidFill>
                  <a:schemeClr val="tx1"/>
                </a:solidFill>
                <a:latin typeface="+mj-lt"/>
                <a:cs typeface="Arial"/>
              </a:endParaRPr>
            </a:p>
            <a:p>
              <a:pPr algn="ctr"/>
              <a:endParaRPr lang="en-US" sz="1400" b="1">
                <a:solidFill>
                  <a:schemeClr val="tx1"/>
                </a:solidFill>
                <a:latin typeface="+mj-lt"/>
                <a:cs typeface="Arial"/>
              </a:endParaRPr>
            </a:p>
          </p:txBody>
        </p:sp>
        <p:grpSp>
          <p:nvGrpSpPr>
            <p:cNvPr id="50" name="Grupp 49">
              <a:extLst>
                <a:ext uri="{FF2B5EF4-FFF2-40B4-BE49-F238E27FC236}">
                  <a16:creationId xmlns:a16="http://schemas.microsoft.com/office/drawing/2014/main" id="{7C45D647-3A2B-5D67-691D-2F277CD986C0}"/>
                </a:ext>
              </a:extLst>
            </p:cNvPr>
            <p:cNvGrpSpPr/>
            <p:nvPr/>
          </p:nvGrpSpPr>
          <p:grpSpPr>
            <a:xfrm>
              <a:off x="4006216" y="1887018"/>
              <a:ext cx="1062496" cy="1035564"/>
              <a:chOff x="4006216" y="1887018"/>
              <a:chExt cx="1062496" cy="1035564"/>
            </a:xfrm>
          </p:grpSpPr>
          <p:sp>
            <p:nvSpPr>
              <p:cNvPr id="18" name="Flödesschema: Koppling 17">
                <a:extLst>
                  <a:ext uri="{FF2B5EF4-FFF2-40B4-BE49-F238E27FC236}">
                    <a16:creationId xmlns:a16="http://schemas.microsoft.com/office/drawing/2014/main" id="{05832A57-D7CB-7D6D-F04E-C7C0F2F3575A}"/>
                  </a:ext>
                </a:extLst>
              </p:cNvPr>
              <p:cNvSpPr/>
              <p:nvPr/>
            </p:nvSpPr>
            <p:spPr>
              <a:xfrm>
                <a:off x="4006216" y="1887018"/>
                <a:ext cx="1062496" cy="1035564"/>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B74D"/>
                  </a:solidFill>
                  <a:highlight>
                    <a:srgbClr val="FFFF00"/>
                  </a:highlight>
                </a:endParaRPr>
              </a:p>
            </p:txBody>
          </p:sp>
          <p:pic>
            <p:nvPicPr>
              <p:cNvPr id="5" name="Bildobjekt 5">
                <a:extLst>
                  <a:ext uri="{FF2B5EF4-FFF2-40B4-BE49-F238E27FC236}">
                    <a16:creationId xmlns:a16="http://schemas.microsoft.com/office/drawing/2014/main" id="{0CEC6B4A-9BBA-471F-977E-AFEC1B94B8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6429" y="2099429"/>
                <a:ext cx="616731" cy="610743"/>
              </a:xfrm>
              <a:prstGeom prst="rect">
                <a:avLst/>
              </a:prstGeom>
              <a:effectLst/>
            </p:spPr>
          </p:pic>
        </p:grpSp>
      </p:grpSp>
      <p:grpSp>
        <p:nvGrpSpPr>
          <p:cNvPr id="67" name="Grupp 66">
            <a:extLst>
              <a:ext uri="{FF2B5EF4-FFF2-40B4-BE49-F238E27FC236}">
                <a16:creationId xmlns:a16="http://schemas.microsoft.com/office/drawing/2014/main" id="{AACF925B-6FCB-2534-49C9-8F5B699F1B45}"/>
              </a:ext>
            </a:extLst>
          </p:cNvPr>
          <p:cNvGrpSpPr/>
          <p:nvPr/>
        </p:nvGrpSpPr>
        <p:grpSpPr>
          <a:xfrm>
            <a:off x="1022161" y="1847588"/>
            <a:ext cx="1471026" cy="3387378"/>
            <a:chOff x="5393180" y="1871086"/>
            <a:chExt cx="1471026" cy="3391036"/>
          </a:xfrm>
        </p:grpSpPr>
        <p:sp>
          <p:nvSpPr>
            <p:cNvPr id="12" name="Rektangel 11">
              <a:extLst>
                <a:ext uri="{FF2B5EF4-FFF2-40B4-BE49-F238E27FC236}">
                  <a16:creationId xmlns:a16="http://schemas.microsoft.com/office/drawing/2014/main" id="{447C9D17-B6F8-436B-9937-CD251B0F51A7}"/>
                </a:ext>
              </a:extLst>
            </p:cNvPr>
            <p:cNvSpPr/>
            <p:nvPr/>
          </p:nvSpPr>
          <p:spPr>
            <a:xfrm>
              <a:off x="5393180" y="2640530"/>
              <a:ext cx="1471026" cy="2621592"/>
            </a:xfrm>
            <a:prstGeom prst="rect">
              <a:avLst/>
            </a:prstGeom>
            <a:solidFill>
              <a:srgbClr val="8FC79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400" b="1">
                  <a:solidFill>
                    <a:schemeClr val="tx1"/>
                  </a:solidFill>
                  <a:latin typeface="+mj-lt"/>
                  <a:cs typeface="Arial"/>
                </a:rPr>
                <a:t>Mognadsgrad</a:t>
              </a:r>
            </a:p>
            <a:p>
              <a:pPr algn="ctr"/>
              <a:endParaRPr lang="sv-SE" sz="1400" b="1">
                <a:solidFill>
                  <a:schemeClr val="tx1"/>
                </a:solidFill>
                <a:latin typeface="+mj-lt"/>
                <a:cs typeface="Arial" panose="020B0604020202020204" pitchFamily="34" charset="0"/>
              </a:endParaRPr>
            </a:p>
            <a:p>
              <a:pPr algn="ctr"/>
              <a:r>
                <a:rPr lang="sv-SE" sz="1400">
                  <a:solidFill>
                    <a:schemeClr val="tx1"/>
                  </a:solidFill>
                  <a:latin typeface="+mj-lt"/>
                  <a:cs typeface="Arial"/>
                </a:rPr>
                <a:t>Kännetecknas  lösningen av lägst steg RL5 (eller motsvarande)</a:t>
              </a:r>
              <a:endParaRPr lang="en-US" sz="1400">
                <a:solidFill>
                  <a:schemeClr val="tx1"/>
                </a:solidFill>
                <a:latin typeface="+mj-lt"/>
                <a:cs typeface="Arial" panose="020B0604020202020204" pitchFamily="34" charset="0"/>
              </a:endParaRPr>
            </a:p>
            <a:p>
              <a:pPr algn="ctr"/>
              <a:endParaRPr lang="en-US" sz="1400">
                <a:solidFill>
                  <a:schemeClr val="tx1"/>
                </a:solidFill>
                <a:latin typeface="+mj-lt"/>
                <a:cs typeface="Arial" panose="020B0604020202020204" pitchFamily="34" charset="0"/>
              </a:endParaRPr>
            </a:p>
          </p:txBody>
        </p:sp>
        <p:sp>
          <p:nvSpPr>
            <p:cNvPr id="22" name="Flödesschema: Koppling 21">
              <a:extLst>
                <a:ext uri="{FF2B5EF4-FFF2-40B4-BE49-F238E27FC236}">
                  <a16:creationId xmlns:a16="http://schemas.microsoft.com/office/drawing/2014/main" id="{63BEBFCE-C66A-04A5-4F1D-A8B74B0BB8EF}"/>
                </a:ext>
              </a:extLst>
            </p:cNvPr>
            <p:cNvSpPr/>
            <p:nvPr/>
          </p:nvSpPr>
          <p:spPr>
            <a:xfrm>
              <a:off x="5574070" y="1871086"/>
              <a:ext cx="1062496" cy="1035564"/>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21">
              <a:extLst>
                <a:ext uri="{FF2B5EF4-FFF2-40B4-BE49-F238E27FC236}">
                  <a16:creationId xmlns:a16="http://schemas.microsoft.com/office/drawing/2014/main" id="{7A954219-70FE-43D8-9A62-87C070059F2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71459" y="2172677"/>
              <a:ext cx="648681" cy="530823"/>
            </a:xfrm>
            <a:prstGeom prst="rect">
              <a:avLst/>
            </a:prstGeom>
            <a:ln>
              <a:noFill/>
            </a:ln>
            <a:effectLst/>
          </p:spPr>
        </p:pic>
      </p:grpSp>
      <p:grpSp>
        <p:nvGrpSpPr>
          <p:cNvPr id="40" name="Grupp 39">
            <a:extLst>
              <a:ext uri="{FF2B5EF4-FFF2-40B4-BE49-F238E27FC236}">
                <a16:creationId xmlns:a16="http://schemas.microsoft.com/office/drawing/2014/main" id="{2EF5B63A-7CFD-B48C-A415-A7EE8E198D8D}"/>
              </a:ext>
            </a:extLst>
          </p:cNvPr>
          <p:cNvGrpSpPr/>
          <p:nvPr/>
        </p:nvGrpSpPr>
        <p:grpSpPr>
          <a:xfrm>
            <a:off x="4563133" y="1903127"/>
            <a:ext cx="1456656" cy="3368213"/>
            <a:chOff x="1850689" y="1894025"/>
            <a:chExt cx="1456656" cy="3368213"/>
          </a:xfrm>
        </p:grpSpPr>
        <p:sp>
          <p:nvSpPr>
            <p:cNvPr id="11" name="Rektangel 10">
              <a:extLst>
                <a:ext uri="{FF2B5EF4-FFF2-40B4-BE49-F238E27FC236}">
                  <a16:creationId xmlns:a16="http://schemas.microsoft.com/office/drawing/2014/main" id="{E11C5ED6-3EE0-42DE-BA3C-542C2C1143FB}"/>
                </a:ext>
              </a:extLst>
            </p:cNvPr>
            <p:cNvSpPr/>
            <p:nvPr/>
          </p:nvSpPr>
          <p:spPr>
            <a:xfrm>
              <a:off x="1850689" y="2641600"/>
              <a:ext cx="1456656" cy="2620638"/>
            </a:xfrm>
            <a:prstGeom prst="rect">
              <a:avLst/>
            </a:prstGeom>
            <a:solidFill>
              <a:srgbClr val="8FC79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err="1">
                  <a:solidFill>
                    <a:schemeClr val="tx1"/>
                  </a:solidFill>
                  <a:latin typeface="Arial"/>
                  <a:cs typeface="Arial"/>
                </a:rPr>
                <a:t>Marknads</a:t>
              </a:r>
              <a:r>
                <a:rPr lang="en-US" sz="1400" b="1">
                  <a:solidFill>
                    <a:schemeClr val="tx1"/>
                  </a:solidFill>
                  <a:latin typeface="Arial"/>
                  <a:cs typeface="Arial"/>
                </a:rPr>
                <a:t>-potential </a:t>
              </a:r>
              <a:r>
                <a:rPr lang="en-US" sz="1400" b="1" err="1">
                  <a:solidFill>
                    <a:schemeClr val="tx1"/>
                  </a:solidFill>
                  <a:latin typeface="Arial"/>
                  <a:cs typeface="Arial"/>
                </a:rPr>
                <a:t>och</a:t>
              </a:r>
              <a:r>
                <a:rPr lang="en-US" sz="1400" b="1">
                  <a:solidFill>
                    <a:schemeClr val="tx1"/>
                  </a:solidFill>
                  <a:latin typeface="Arial"/>
                  <a:cs typeface="Arial"/>
                </a:rPr>
                <a:t> </a:t>
              </a:r>
              <a:r>
                <a:rPr lang="en-US" sz="1400" b="1" err="1">
                  <a:solidFill>
                    <a:schemeClr val="tx1"/>
                  </a:solidFill>
                  <a:latin typeface="Arial"/>
                  <a:cs typeface="Arial"/>
                </a:rPr>
                <a:t>nyttiggörande</a:t>
              </a:r>
              <a:r>
                <a:rPr lang="en-US" sz="1400" b="1">
                  <a:solidFill>
                    <a:schemeClr val="tx1"/>
                  </a:solidFill>
                  <a:latin typeface="Arial"/>
                  <a:cs typeface="Arial"/>
                </a:rPr>
                <a:t> </a:t>
              </a:r>
            </a:p>
            <a:p>
              <a:pPr algn="ctr"/>
              <a:endParaRPr lang="en-US" sz="1400" b="1">
                <a:solidFill>
                  <a:schemeClr val="tx1"/>
                </a:solidFill>
                <a:latin typeface="Arial"/>
                <a:cs typeface="Arial"/>
              </a:endParaRPr>
            </a:p>
            <a:p>
              <a:pPr algn="ctr"/>
              <a:r>
                <a:rPr lang="sv-SE" sz="1400">
                  <a:solidFill>
                    <a:schemeClr val="tx1"/>
                  </a:solidFill>
                  <a:latin typeface="Arial"/>
                  <a:cs typeface="Arial"/>
                </a:rPr>
                <a:t>Marknads-spridning och nyttiggörande</a:t>
              </a:r>
            </a:p>
            <a:p>
              <a:pPr algn="ctr"/>
              <a:endParaRPr lang="sv-SE" sz="1400">
                <a:solidFill>
                  <a:schemeClr val="tx1"/>
                </a:solidFill>
                <a:latin typeface="Arial"/>
                <a:cs typeface="Arial"/>
              </a:endParaRPr>
            </a:p>
            <a:p>
              <a:pPr algn="ctr"/>
              <a:endParaRPr lang="en-US" sz="1400">
                <a:solidFill>
                  <a:schemeClr val="tx1"/>
                </a:solidFill>
                <a:latin typeface="Arial"/>
                <a:cs typeface="Arial"/>
              </a:endParaRPr>
            </a:p>
          </p:txBody>
        </p:sp>
        <p:sp>
          <p:nvSpPr>
            <p:cNvPr id="10" name="Flödesschema: Koppling 9">
              <a:extLst>
                <a:ext uri="{FF2B5EF4-FFF2-40B4-BE49-F238E27FC236}">
                  <a16:creationId xmlns:a16="http://schemas.microsoft.com/office/drawing/2014/main" id="{F7896A99-8713-F544-B757-DFED1004CB09}"/>
                </a:ext>
              </a:extLst>
            </p:cNvPr>
            <p:cNvSpPr/>
            <p:nvPr/>
          </p:nvSpPr>
          <p:spPr>
            <a:xfrm>
              <a:off x="2055481" y="1894025"/>
              <a:ext cx="1062496" cy="1035564"/>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3" name="Bildobjekt 32">
              <a:extLst>
                <a:ext uri="{FF2B5EF4-FFF2-40B4-BE49-F238E27FC236}">
                  <a16:creationId xmlns:a16="http://schemas.microsoft.com/office/drawing/2014/main" id="{FB6D4A24-95A0-8576-0921-0603B04C1A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23807" y="2124121"/>
              <a:ext cx="563501" cy="563501"/>
            </a:xfrm>
            <a:prstGeom prst="rect">
              <a:avLst/>
            </a:prstGeom>
          </p:spPr>
        </p:pic>
      </p:grpSp>
      <p:grpSp>
        <p:nvGrpSpPr>
          <p:cNvPr id="41" name="Grupp 40">
            <a:extLst>
              <a:ext uri="{FF2B5EF4-FFF2-40B4-BE49-F238E27FC236}">
                <a16:creationId xmlns:a16="http://schemas.microsoft.com/office/drawing/2014/main" id="{E9D65FCE-12D1-6C63-C9FF-40CE6CA72EEE}"/>
              </a:ext>
            </a:extLst>
          </p:cNvPr>
          <p:cNvGrpSpPr/>
          <p:nvPr/>
        </p:nvGrpSpPr>
        <p:grpSpPr>
          <a:xfrm>
            <a:off x="2818657" y="1903127"/>
            <a:ext cx="1494379" cy="3355361"/>
            <a:chOff x="253997" y="1905807"/>
            <a:chExt cx="1494379" cy="3355361"/>
          </a:xfrm>
        </p:grpSpPr>
        <p:sp>
          <p:nvSpPr>
            <p:cNvPr id="21" name="Rektangel 20">
              <a:extLst>
                <a:ext uri="{FF2B5EF4-FFF2-40B4-BE49-F238E27FC236}">
                  <a16:creationId xmlns:a16="http://schemas.microsoft.com/office/drawing/2014/main" id="{0FF1F200-B704-424A-97B7-AE4EB46B6E44}"/>
                </a:ext>
              </a:extLst>
            </p:cNvPr>
            <p:cNvSpPr/>
            <p:nvPr/>
          </p:nvSpPr>
          <p:spPr>
            <a:xfrm>
              <a:off x="253997" y="2640530"/>
              <a:ext cx="1494379" cy="2620638"/>
            </a:xfrm>
            <a:prstGeom prst="rect">
              <a:avLst/>
            </a:prstGeom>
            <a:solidFill>
              <a:srgbClr val="8FC79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400" b="1">
                  <a:solidFill>
                    <a:schemeClr val="tx1"/>
                  </a:solidFill>
                  <a:latin typeface="Arial"/>
                  <a:cs typeface="Arial"/>
                </a:rPr>
                <a:t>Energi- och klimat-omställningen</a:t>
              </a:r>
              <a:endParaRPr lang="en-US">
                <a:solidFill>
                  <a:schemeClr val="tx1"/>
                </a:solidFill>
              </a:endParaRPr>
            </a:p>
            <a:p>
              <a:pPr algn="ctr"/>
              <a:endParaRPr lang="sv-SE" sz="1400">
                <a:solidFill>
                  <a:schemeClr val="tx1"/>
                </a:solidFill>
                <a:latin typeface="Arial"/>
                <a:cs typeface="Arial"/>
              </a:endParaRPr>
            </a:p>
            <a:p>
              <a:pPr algn="ctr"/>
              <a:r>
                <a:rPr lang="sv-SE" sz="1400">
                  <a:solidFill>
                    <a:schemeClr val="tx1"/>
                  </a:solidFill>
                  <a:latin typeface="Arial"/>
                  <a:cs typeface="Arial"/>
                </a:rPr>
                <a:t>Lösningens bidrag</a:t>
              </a:r>
              <a:endParaRPr lang="sv-SE">
                <a:solidFill>
                  <a:schemeClr val="tx1"/>
                </a:solidFill>
                <a:latin typeface="Arial"/>
                <a:cs typeface="Arial"/>
              </a:endParaRPr>
            </a:p>
            <a:p>
              <a:pPr algn="ctr"/>
              <a:endParaRPr lang="sv-SE" sz="1400">
                <a:solidFill>
                  <a:schemeClr val="tx1"/>
                </a:solidFill>
                <a:latin typeface="Arial" panose="020B0604020202020204" pitchFamily="34" charset="0"/>
                <a:cs typeface="Arial" panose="020B0604020202020204" pitchFamily="34" charset="0"/>
              </a:endParaRPr>
            </a:p>
            <a:p>
              <a:pPr algn="ctr"/>
              <a:endParaRPr lang="sv-SE" sz="1400">
                <a:solidFill>
                  <a:schemeClr val="tx1"/>
                </a:solidFill>
                <a:latin typeface="Arial" panose="020B0604020202020204" pitchFamily="34" charset="0"/>
                <a:cs typeface="Arial" panose="020B0604020202020204" pitchFamily="34" charset="0"/>
              </a:endParaRPr>
            </a:p>
          </p:txBody>
        </p:sp>
        <p:sp>
          <p:nvSpPr>
            <p:cNvPr id="4" name="Flödesschema: Koppling 3">
              <a:extLst>
                <a:ext uri="{FF2B5EF4-FFF2-40B4-BE49-F238E27FC236}">
                  <a16:creationId xmlns:a16="http://schemas.microsoft.com/office/drawing/2014/main" id="{E83EEFD8-78A9-DF6C-7368-DE68E1875411}"/>
                </a:ext>
              </a:extLst>
            </p:cNvPr>
            <p:cNvSpPr/>
            <p:nvPr/>
          </p:nvSpPr>
          <p:spPr>
            <a:xfrm>
              <a:off x="454222" y="1905807"/>
              <a:ext cx="1062496" cy="1035564"/>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7" name="Bildobjekt 36">
              <a:extLst>
                <a:ext uri="{FF2B5EF4-FFF2-40B4-BE49-F238E27FC236}">
                  <a16:creationId xmlns:a16="http://schemas.microsoft.com/office/drawing/2014/main" id="{E48A5ACD-501D-0F4C-19B2-F55B83DF5F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8614" y="2058912"/>
              <a:ext cx="684548" cy="684548"/>
            </a:xfrm>
            <a:prstGeom prst="rect">
              <a:avLst/>
            </a:prstGeom>
          </p:spPr>
        </p:pic>
      </p:grpSp>
      <p:grpSp>
        <p:nvGrpSpPr>
          <p:cNvPr id="69" name="Grupp 68">
            <a:extLst>
              <a:ext uri="{FF2B5EF4-FFF2-40B4-BE49-F238E27FC236}">
                <a16:creationId xmlns:a16="http://schemas.microsoft.com/office/drawing/2014/main" id="{C72013AC-A3B2-73F3-948B-A30F8A581756}"/>
              </a:ext>
            </a:extLst>
          </p:cNvPr>
          <p:cNvGrpSpPr/>
          <p:nvPr/>
        </p:nvGrpSpPr>
        <p:grpSpPr>
          <a:xfrm>
            <a:off x="8246642" y="1802777"/>
            <a:ext cx="1494448" cy="3455711"/>
            <a:chOff x="8468172" y="1802777"/>
            <a:chExt cx="1494448" cy="3455711"/>
          </a:xfrm>
        </p:grpSpPr>
        <p:sp>
          <p:nvSpPr>
            <p:cNvPr id="14" name="Rektangel 13">
              <a:extLst>
                <a:ext uri="{FF2B5EF4-FFF2-40B4-BE49-F238E27FC236}">
                  <a16:creationId xmlns:a16="http://schemas.microsoft.com/office/drawing/2014/main" id="{E6035431-8232-4057-8C78-01BF972AF9C6}"/>
                </a:ext>
              </a:extLst>
            </p:cNvPr>
            <p:cNvSpPr/>
            <p:nvPr/>
          </p:nvSpPr>
          <p:spPr>
            <a:xfrm>
              <a:off x="8468172" y="2636896"/>
              <a:ext cx="1494448" cy="2621592"/>
            </a:xfrm>
            <a:prstGeom prst="rect">
              <a:avLst/>
            </a:prstGeom>
            <a:solidFill>
              <a:srgbClr val="8FC79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400" b="1">
                <a:solidFill>
                  <a:schemeClr val="tx1"/>
                </a:solidFill>
                <a:latin typeface="+mj-lt"/>
                <a:cs typeface="Arial" panose="020B0604020202020204" pitchFamily="34" charset="0"/>
              </a:endParaRPr>
            </a:p>
            <a:p>
              <a:pPr algn="ctr"/>
              <a:endParaRPr lang="sv-SE" sz="1400" b="1">
                <a:solidFill>
                  <a:schemeClr val="tx1"/>
                </a:solidFill>
                <a:latin typeface="+mj-lt"/>
                <a:cs typeface="Arial"/>
              </a:endParaRPr>
            </a:p>
            <a:p>
              <a:pPr algn="ctr"/>
              <a:endParaRPr lang="sv-SE" sz="1400" b="1">
                <a:solidFill>
                  <a:schemeClr val="tx1"/>
                </a:solidFill>
                <a:latin typeface="+mj-lt"/>
                <a:cs typeface="Arial"/>
              </a:endParaRPr>
            </a:p>
            <a:p>
              <a:pPr algn="ctr"/>
              <a:r>
                <a:rPr lang="sv-SE" sz="1400" b="1">
                  <a:solidFill>
                    <a:schemeClr val="tx1"/>
                  </a:solidFill>
                  <a:latin typeface="+mj-lt"/>
                  <a:cs typeface="Arial"/>
                </a:rPr>
                <a:t>Projektets genomför-barhet</a:t>
              </a:r>
            </a:p>
            <a:p>
              <a:pPr algn="ctr"/>
              <a:endParaRPr lang="sv-SE" sz="1400" b="1">
                <a:solidFill>
                  <a:schemeClr val="tx1"/>
                </a:solidFill>
                <a:latin typeface="+mj-lt"/>
                <a:cs typeface="Arial" panose="020B0604020202020204" pitchFamily="34" charset="0"/>
              </a:endParaRPr>
            </a:p>
            <a:p>
              <a:pPr algn="ctr"/>
              <a:r>
                <a:rPr lang="sv-SE" sz="1400">
                  <a:solidFill>
                    <a:schemeClr val="tx1"/>
                  </a:solidFill>
                  <a:latin typeface="+mj-lt"/>
                  <a:cs typeface="Arial"/>
                </a:rPr>
                <a:t>Mål, budget,</a:t>
              </a:r>
            </a:p>
            <a:p>
              <a:pPr algn="ctr"/>
              <a:r>
                <a:rPr lang="sv-SE" sz="1400">
                  <a:solidFill>
                    <a:schemeClr val="tx1"/>
                  </a:solidFill>
                  <a:latin typeface="+mj-lt"/>
                  <a:cs typeface="Arial"/>
                </a:rPr>
                <a:t>Finansiering, tidsram, projektgrupp, avnämare</a:t>
              </a:r>
              <a:endParaRPr lang="sv-SE" err="1">
                <a:solidFill>
                  <a:schemeClr val="tx1"/>
                </a:solidFill>
              </a:endParaRPr>
            </a:p>
            <a:p>
              <a:pPr algn="ctr"/>
              <a:endParaRPr lang="en-US" sz="1400">
                <a:solidFill>
                  <a:schemeClr val="tx1"/>
                </a:solidFill>
                <a:latin typeface="+mj-lt"/>
                <a:cs typeface="Arial" panose="020B0604020202020204" pitchFamily="34" charset="0"/>
              </a:endParaRPr>
            </a:p>
            <a:p>
              <a:pPr algn="ctr"/>
              <a:endParaRPr lang="en-US" sz="1400">
                <a:solidFill>
                  <a:schemeClr val="tx1"/>
                </a:solidFill>
                <a:latin typeface="+mj-lt"/>
                <a:cs typeface="Arial" panose="020B0604020202020204" pitchFamily="34" charset="0"/>
              </a:endParaRPr>
            </a:p>
            <a:p>
              <a:pPr algn="ctr"/>
              <a:endParaRPr lang="sv-SE" sz="1400">
                <a:latin typeface="+mj-lt"/>
              </a:endParaRPr>
            </a:p>
          </p:txBody>
        </p:sp>
        <p:grpSp>
          <p:nvGrpSpPr>
            <p:cNvPr id="49" name="Grupp 48">
              <a:extLst>
                <a:ext uri="{FF2B5EF4-FFF2-40B4-BE49-F238E27FC236}">
                  <a16:creationId xmlns:a16="http://schemas.microsoft.com/office/drawing/2014/main" id="{B19551AF-B100-7024-8630-587FFD22B879}"/>
                </a:ext>
              </a:extLst>
            </p:cNvPr>
            <p:cNvGrpSpPr/>
            <p:nvPr/>
          </p:nvGrpSpPr>
          <p:grpSpPr>
            <a:xfrm>
              <a:off x="8684950" y="1802777"/>
              <a:ext cx="1062496" cy="1035564"/>
              <a:chOff x="8772956" y="1789666"/>
              <a:chExt cx="1062496" cy="1035564"/>
            </a:xfrm>
          </p:grpSpPr>
          <p:sp>
            <p:nvSpPr>
              <p:cNvPr id="24" name="Flödesschema: Koppling 23">
                <a:extLst>
                  <a:ext uri="{FF2B5EF4-FFF2-40B4-BE49-F238E27FC236}">
                    <a16:creationId xmlns:a16="http://schemas.microsoft.com/office/drawing/2014/main" id="{CEA4CBAD-AAE5-6B9D-2945-550D9CEC71C9}"/>
                  </a:ext>
                </a:extLst>
              </p:cNvPr>
              <p:cNvSpPr/>
              <p:nvPr/>
            </p:nvSpPr>
            <p:spPr>
              <a:xfrm>
                <a:off x="8772956" y="1789666"/>
                <a:ext cx="1062496" cy="1035564"/>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8" name="Grupp 47">
                <a:extLst>
                  <a:ext uri="{FF2B5EF4-FFF2-40B4-BE49-F238E27FC236}">
                    <a16:creationId xmlns:a16="http://schemas.microsoft.com/office/drawing/2014/main" id="{8E595C84-BDAC-7C0D-2AD3-F8D232BE6E64}"/>
                  </a:ext>
                </a:extLst>
              </p:cNvPr>
              <p:cNvGrpSpPr/>
              <p:nvPr/>
            </p:nvGrpSpPr>
            <p:grpSpPr>
              <a:xfrm>
                <a:off x="9012548" y="1978500"/>
                <a:ext cx="632496" cy="632496"/>
                <a:chOff x="5700887" y="1892955"/>
                <a:chExt cx="4615516" cy="4615516"/>
              </a:xfrm>
            </p:grpSpPr>
            <p:grpSp>
              <p:nvGrpSpPr>
                <p:cNvPr id="43" name="Grupp 42">
                  <a:extLst>
                    <a:ext uri="{FF2B5EF4-FFF2-40B4-BE49-F238E27FC236}">
                      <a16:creationId xmlns:a16="http://schemas.microsoft.com/office/drawing/2014/main" id="{D3EB9BCB-CBE1-286A-4899-713268472927}"/>
                    </a:ext>
                  </a:extLst>
                </p:cNvPr>
                <p:cNvGrpSpPr/>
                <p:nvPr/>
              </p:nvGrpSpPr>
              <p:grpSpPr>
                <a:xfrm>
                  <a:off x="5700887" y="1892955"/>
                  <a:ext cx="4615516" cy="4615516"/>
                  <a:chOff x="5700887" y="1892955"/>
                  <a:chExt cx="4615516" cy="4615516"/>
                </a:xfrm>
              </p:grpSpPr>
              <p:pic>
                <p:nvPicPr>
                  <p:cNvPr id="39" name="Bildobjekt 38">
                    <a:extLst>
                      <a:ext uri="{FF2B5EF4-FFF2-40B4-BE49-F238E27FC236}">
                        <a16:creationId xmlns:a16="http://schemas.microsoft.com/office/drawing/2014/main" id="{7A2B36FE-AFF6-89D2-0A55-72196C9893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00887" y="1892955"/>
                    <a:ext cx="4615516" cy="4615516"/>
                  </a:xfrm>
                  <a:prstGeom prst="rect">
                    <a:avLst/>
                  </a:prstGeom>
                </p:spPr>
              </p:pic>
              <p:sp>
                <p:nvSpPr>
                  <p:cNvPr id="42" name="Flödesschema: Koppling 41">
                    <a:extLst>
                      <a:ext uri="{FF2B5EF4-FFF2-40B4-BE49-F238E27FC236}">
                        <a16:creationId xmlns:a16="http://schemas.microsoft.com/office/drawing/2014/main" id="{153FE876-85F5-E948-1E93-B847397069EA}"/>
                      </a:ext>
                    </a:extLst>
                  </p:cNvPr>
                  <p:cNvSpPr/>
                  <p:nvPr/>
                </p:nvSpPr>
                <p:spPr>
                  <a:xfrm>
                    <a:off x="6102972" y="3810964"/>
                    <a:ext cx="852673" cy="1035564"/>
                  </a:xfrm>
                  <a:prstGeom prst="flowChartConnector">
                    <a:avLst/>
                  </a:prstGeom>
                  <a:solidFill>
                    <a:srgbClr val="FFD4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47" name="Bild 46" descr="Euro med hel fyllning">
                  <a:extLst>
                    <a:ext uri="{FF2B5EF4-FFF2-40B4-BE49-F238E27FC236}">
                      <a16:creationId xmlns:a16="http://schemas.microsoft.com/office/drawing/2014/main" id="{E57EF061-8F39-3CBE-B053-020937F14E6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145915" y="3976637"/>
                  <a:ext cx="718459" cy="718459"/>
                </a:xfrm>
                <a:prstGeom prst="rect">
                  <a:avLst/>
                </a:prstGeom>
              </p:spPr>
            </p:pic>
          </p:grpSp>
        </p:grpSp>
      </p:grpSp>
      <p:grpSp>
        <p:nvGrpSpPr>
          <p:cNvPr id="70" name="Grupp 69">
            <a:extLst>
              <a:ext uri="{FF2B5EF4-FFF2-40B4-BE49-F238E27FC236}">
                <a16:creationId xmlns:a16="http://schemas.microsoft.com/office/drawing/2014/main" id="{545B6D59-E9E6-DFA5-99F6-19799FA73865}"/>
              </a:ext>
            </a:extLst>
          </p:cNvPr>
          <p:cNvGrpSpPr/>
          <p:nvPr/>
        </p:nvGrpSpPr>
        <p:grpSpPr>
          <a:xfrm>
            <a:off x="10017887" y="1787928"/>
            <a:ext cx="1519157" cy="3478141"/>
            <a:chOff x="10081715" y="1811450"/>
            <a:chExt cx="1519157" cy="3478141"/>
          </a:xfrm>
        </p:grpSpPr>
        <p:sp>
          <p:nvSpPr>
            <p:cNvPr id="17" name="Rektangel 16">
              <a:extLst>
                <a:ext uri="{FF2B5EF4-FFF2-40B4-BE49-F238E27FC236}">
                  <a16:creationId xmlns:a16="http://schemas.microsoft.com/office/drawing/2014/main" id="{96209B22-BEEC-4049-BF71-6BE2FBAC631B}"/>
                </a:ext>
              </a:extLst>
            </p:cNvPr>
            <p:cNvSpPr/>
            <p:nvPr/>
          </p:nvSpPr>
          <p:spPr>
            <a:xfrm>
              <a:off x="10081715" y="2671032"/>
              <a:ext cx="1519157" cy="2618559"/>
            </a:xfrm>
            <a:prstGeom prst="rect">
              <a:avLst/>
            </a:prstGeom>
            <a:solidFill>
              <a:srgbClr val="8FC79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400" b="1">
                <a:solidFill>
                  <a:schemeClr val="tx1"/>
                </a:solidFill>
                <a:latin typeface="+mj-lt"/>
                <a:cs typeface="Arial" panose="020B0604020202020204" pitchFamily="34" charset="0"/>
              </a:endParaRPr>
            </a:p>
            <a:p>
              <a:pPr algn="ctr"/>
              <a:endParaRPr lang="en-US" sz="1400" b="1">
                <a:solidFill>
                  <a:schemeClr val="tx1"/>
                </a:solidFill>
                <a:latin typeface="+mj-lt"/>
                <a:cs typeface="Arial" panose="020B0604020202020204" pitchFamily="34" charset="0"/>
              </a:endParaRPr>
            </a:p>
            <a:p>
              <a:pPr algn="ctr"/>
              <a:r>
                <a:rPr lang="sv-SE" sz="1400" b="1">
                  <a:solidFill>
                    <a:schemeClr val="tx1"/>
                  </a:solidFill>
                  <a:latin typeface="+mj-lt"/>
                  <a:cs typeface="Arial"/>
                </a:rPr>
                <a:t>Jämställdhet</a:t>
              </a:r>
              <a:endParaRPr lang="sv-SE" sz="1400">
                <a:solidFill>
                  <a:schemeClr val="tx1"/>
                </a:solidFill>
                <a:latin typeface="+mj-lt"/>
                <a:cs typeface="Calibri"/>
              </a:endParaRPr>
            </a:p>
            <a:p>
              <a:pPr algn="ctr"/>
              <a:endParaRPr lang="sv-SE" sz="1400" b="1">
                <a:solidFill>
                  <a:schemeClr val="tx1"/>
                </a:solidFill>
                <a:latin typeface="+mj-lt"/>
                <a:cs typeface="Arial" panose="020B0604020202020204" pitchFamily="34" charset="0"/>
              </a:endParaRPr>
            </a:p>
            <a:p>
              <a:pPr algn="ctr"/>
              <a:r>
                <a:rPr lang="sv-SE" sz="1400">
                  <a:solidFill>
                    <a:schemeClr val="tx1"/>
                  </a:solidFill>
                  <a:latin typeface="+mj-lt"/>
                  <a:cs typeface="Arial"/>
                </a:rPr>
                <a:t> </a:t>
              </a:r>
              <a:r>
                <a:rPr lang="sv-SE" sz="1400" err="1">
                  <a:solidFill>
                    <a:schemeClr val="tx1"/>
                  </a:solidFill>
                  <a:latin typeface="+mj-lt"/>
                  <a:cs typeface="Arial"/>
                </a:rPr>
                <a:t>Jämställdhets-aspekter</a:t>
              </a:r>
              <a:r>
                <a:rPr lang="sv-SE" sz="1400">
                  <a:solidFill>
                    <a:schemeClr val="tx1"/>
                  </a:solidFill>
                  <a:latin typeface="+mj-lt"/>
                  <a:cs typeface="Arial"/>
                </a:rPr>
                <a:t> i projektgrupp samt kön/</a:t>
              </a:r>
              <a:br>
                <a:rPr lang="sv-SE" sz="1400">
                  <a:solidFill>
                    <a:schemeClr val="tx1"/>
                  </a:solidFill>
                  <a:latin typeface="+mj-lt"/>
                  <a:cs typeface="Arial"/>
                </a:rPr>
              </a:br>
              <a:r>
                <a:rPr lang="sv-SE" sz="1400">
                  <a:solidFill>
                    <a:schemeClr val="tx1"/>
                  </a:solidFill>
                  <a:latin typeface="+mj-lt"/>
                  <a:cs typeface="Arial"/>
                </a:rPr>
                <a:t>genusperspektiv i projektförslag</a:t>
              </a:r>
            </a:p>
            <a:p>
              <a:pPr algn="ctr"/>
              <a:endParaRPr lang="en-US" sz="1400">
                <a:solidFill>
                  <a:schemeClr val="tx1"/>
                </a:solidFill>
                <a:latin typeface="+mj-lt"/>
                <a:cs typeface="Arial" panose="020B0604020202020204" pitchFamily="34" charset="0"/>
              </a:endParaRPr>
            </a:p>
            <a:p>
              <a:pPr algn="ctr"/>
              <a:endParaRPr lang="en-US" sz="1400">
                <a:solidFill>
                  <a:schemeClr val="tx1"/>
                </a:solidFill>
                <a:latin typeface="+mj-lt"/>
                <a:cs typeface="Arial" panose="020B0604020202020204" pitchFamily="34" charset="0"/>
              </a:endParaRPr>
            </a:p>
            <a:p>
              <a:pPr algn="ctr"/>
              <a:endParaRPr lang="sv-SE" sz="1400">
                <a:solidFill>
                  <a:srgbClr val="FFFFFF"/>
                </a:solidFill>
                <a:latin typeface="+mj-lt"/>
                <a:cs typeface="Arial" panose="020B0604020202020204" pitchFamily="34" charset="0"/>
              </a:endParaRPr>
            </a:p>
          </p:txBody>
        </p:sp>
        <p:sp>
          <p:nvSpPr>
            <p:cNvPr id="25" name="Flödesschema: Koppling 24">
              <a:extLst>
                <a:ext uri="{FF2B5EF4-FFF2-40B4-BE49-F238E27FC236}">
                  <a16:creationId xmlns:a16="http://schemas.microsoft.com/office/drawing/2014/main" id="{940BF8EB-B278-1D11-F41F-4AE05B5A8121}"/>
                </a:ext>
              </a:extLst>
            </p:cNvPr>
            <p:cNvSpPr/>
            <p:nvPr/>
          </p:nvSpPr>
          <p:spPr>
            <a:xfrm>
              <a:off x="10318796" y="1811450"/>
              <a:ext cx="1062496" cy="1035564"/>
            </a:xfrm>
            <a:prstGeom prst="flowChartConnec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2" name="Bild 61">
              <a:extLst>
                <a:ext uri="{FF2B5EF4-FFF2-40B4-BE49-F238E27FC236}">
                  <a16:creationId xmlns:a16="http://schemas.microsoft.com/office/drawing/2014/main" id="{13A0C7F5-4189-84D5-9CAA-EA935D9CA752}"/>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0540875" y="2066325"/>
              <a:ext cx="553790" cy="553790"/>
            </a:xfrm>
            <a:prstGeom prst="rect">
              <a:avLst/>
            </a:prstGeom>
          </p:spPr>
        </p:pic>
      </p:grpSp>
      <p:sp>
        <p:nvSpPr>
          <p:cNvPr id="3" name="textruta 2">
            <a:extLst>
              <a:ext uri="{FF2B5EF4-FFF2-40B4-BE49-F238E27FC236}">
                <a16:creationId xmlns:a16="http://schemas.microsoft.com/office/drawing/2014/main" id="{E20AD544-78A0-06C0-5CB8-9AB6E1A2EB1D}"/>
              </a:ext>
            </a:extLst>
          </p:cNvPr>
          <p:cNvSpPr txBox="1"/>
          <p:nvPr/>
        </p:nvSpPr>
        <p:spPr>
          <a:xfrm>
            <a:off x="1265391" y="5509262"/>
            <a:ext cx="984565" cy="430887"/>
          </a:xfrm>
          <a:prstGeom prst="rect">
            <a:avLst/>
          </a:prstGeom>
          <a:noFill/>
        </p:spPr>
        <p:txBody>
          <a:bodyPr wrap="none" rtlCol="0">
            <a:spAutoFit/>
          </a:bodyPr>
          <a:lstStyle/>
          <a:p>
            <a:r>
              <a:rPr lang="sv-SE"/>
              <a:t>Ja/Nej</a:t>
            </a:r>
          </a:p>
        </p:txBody>
      </p:sp>
      <p:sp>
        <p:nvSpPr>
          <p:cNvPr id="6" name="textruta 5">
            <a:extLst>
              <a:ext uri="{FF2B5EF4-FFF2-40B4-BE49-F238E27FC236}">
                <a16:creationId xmlns:a16="http://schemas.microsoft.com/office/drawing/2014/main" id="{FC621519-F3B9-0F2B-86ED-F0CFCC59A1B7}"/>
              </a:ext>
            </a:extLst>
          </p:cNvPr>
          <p:cNvSpPr txBox="1"/>
          <p:nvPr/>
        </p:nvSpPr>
        <p:spPr>
          <a:xfrm>
            <a:off x="3215680" y="5509262"/>
            <a:ext cx="748923" cy="430887"/>
          </a:xfrm>
          <a:prstGeom prst="rect">
            <a:avLst/>
          </a:prstGeom>
          <a:noFill/>
        </p:spPr>
        <p:txBody>
          <a:bodyPr wrap="none" rtlCol="0">
            <a:spAutoFit/>
          </a:bodyPr>
          <a:lstStyle/>
          <a:p>
            <a:r>
              <a:rPr lang="sv-SE"/>
              <a:t>30%</a:t>
            </a:r>
          </a:p>
        </p:txBody>
      </p:sp>
      <p:sp>
        <p:nvSpPr>
          <p:cNvPr id="7" name="textruta 6">
            <a:extLst>
              <a:ext uri="{FF2B5EF4-FFF2-40B4-BE49-F238E27FC236}">
                <a16:creationId xmlns:a16="http://schemas.microsoft.com/office/drawing/2014/main" id="{709D2237-5EBF-07F3-4616-D347373DB3B9}"/>
              </a:ext>
            </a:extLst>
          </p:cNvPr>
          <p:cNvSpPr txBox="1"/>
          <p:nvPr/>
        </p:nvSpPr>
        <p:spPr>
          <a:xfrm>
            <a:off x="4987037" y="5509262"/>
            <a:ext cx="748923" cy="430887"/>
          </a:xfrm>
          <a:prstGeom prst="rect">
            <a:avLst/>
          </a:prstGeom>
          <a:noFill/>
        </p:spPr>
        <p:txBody>
          <a:bodyPr wrap="none" rtlCol="0">
            <a:spAutoFit/>
          </a:bodyPr>
          <a:lstStyle/>
          <a:p>
            <a:r>
              <a:rPr lang="sv-SE"/>
              <a:t>20%</a:t>
            </a:r>
          </a:p>
        </p:txBody>
      </p:sp>
      <p:sp>
        <p:nvSpPr>
          <p:cNvPr id="8" name="textruta 7">
            <a:extLst>
              <a:ext uri="{FF2B5EF4-FFF2-40B4-BE49-F238E27FC236}">
                <a16:creationId xmlns:a16="http://schemas.microsoft.com/office/drawing/2014/main" id="{838C482E-ADCD-6D98-879A-84FBBF07103B}"/>
              </a:ext>
            </a:extLst>
          </p:cNvPr>
          <p:cNvSpPr txBox="1"/>
          <p:nvPr/>
        </p:nvSpPr>
        <p:spPr>
          <a:xfrm>
            <a:off x="6787237" y="5509262"/>
            <a:ext cx="748923" cy="430887"/>
          </a:xfrm>
          <a:prstGeom prst="rect">
            <a:avLst/>
          </a:prstGeom>
          <a:noFill/>
        </p:spPr>
        <p:txBody>
          <a:bodyPr wrap="none" rtlCol="0">
            <a:spAutoFit/>
          </a:bodyPr>
          <a:lstStyle/>
          <a:p>
            <a:r>
              <a:rPr lang="sv-SE"/>
              <a:t>20%</a:t>
            </a:r>
          </a:p>
        </p:txBody>
      </p:sp>
      <p:sp>
        <p:nvSpPr>
          <p:cNvPr id="13" name="textruta 12">
            <a:extLst>
              <a:ext uri="{FF2B5EF4-FFF2-40B4-BE49-F238E27FC236}">
                <a16:creationId xmlns:a16="http://schemas.microsoft.com/office/drawing/2014/main" id="{2BAB4790-F2B0-4464-E19F-F1F4A74C0F24}"/>
              </a:ext>
            </a:extLst>
          </p:cNvPr>
          <p:cNvSpPr txBox="1"/>
          <p:nvPr/>
        </p:nvSpPr>
        <p:spPr>
          <a:xfrm>
            <a:off x="8731453" y="5509262"/>
            <a:ext cx="748923" cy="430887"/>
          </a:xfrm>
          <a:prstGeom prst="rect">
            <a:avLst/>
          </a:prstGeom>
          <a:noFill/>
        </p:spPr>
        <p:txBody>
          <a:bodyPr wrap="none" rtlCol="0">
            <a:spAutoFit/>
          </a:bodyPr>
          <a:lstStyle/>
          <a:p>
            <a:r>
              <a:rPr lang="sv-SE"/>
              <a:t>20%</a:t>
            </a:r>
          </a:p>
        </p:txBody>
      </p:sp>
      <p:sp>
        <p:nvSpPr>
          <p:cNvPr id="15" name="textruta 14">
            <a:extLst>
              <a:ext uri="{FF2B5EF4-FFF2-40B4-BE49-F238E27FC236}">
                <a16:creationId xmlns:a16="http://schemas.microsoft.com/office/drawing/2014/main" id="{E1EDDDBA-76A0-857C-06DE-5BE359E6A466}"/>
              </a:ext>
            </a:extLst>
          </p:cNvPr>
          <p:cNvSpPr txBox="1"/>
          <p:nvPr/>
        </p:nvSpPr>
        <p:spPr>
          <a:xfrm>
            <a:off x="10387637" y="5509262"/>
            <a:ext cx="748923" cy="430887"/>
          </a:xfrm>
          <a:prstGeom prst="rect">
            <a:avLst/>
          </a:prstGeom>
          <a:noFill/>
        </p:spPr>
        <p:txBody>
          <a:bodyPr wrap="none" rtlCol="0">
            <a:spAutoFit/>
          </a:bodyPr>
          <a:lstStyle/>
          <a:p>
            <a:r>
              <a:rPr lang="sv-SE"/>
              <a:t>10%</a:t>
            </a:r>
          </a:p>
        </p:txBody>
      </p:sp>
    </p:spTree>
    <p:extLst>
      <p:ext uri="{BB962C8B-B14F-4D97-AF65-F5344CB8AC3E}">
        <p14:creationId xmlns:p14="http://schemas.microsoft.com/office/powerpoint/2010/main" val="404348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AD732C-2ECF-48D8-BFEB-73402BADF2B4}"/>
              </a:ext>
            </a:extLst>
          </p:cNvPr>
          <p:cNvSpPr>
            <a:spLocks noGrp="1"/>
          </p:cNvSpPr>
          <p:nvPr>
            <p:ph type="title"/>
          </p:nvPr>
        </p:nvSpPr>
        <p:spPr>
          <a:xfrm>
            <a:off x="557812" y="403200"/>
            <a:ext cx="10936988" cy="793552"/>
          </a:xfrm>
        </p:spPr>
        <p:txBody>
          <a:bodyPr/>
          <a:lstStyle/>
          <a:p>
            <a:r>
              <a:rPr lang="sv-SE"/>
              <a:t>Mognadsgraden för lösningen (ska vara minst 5)</a:t>
            </a:r>
          </a:p>
        </p:txBody>
      </p:sp>
      <p:pic>
        <p:nvPicPr>
          <p:cNvPr id="6" name="Bild 3" descr="Pil: vänd höger">
            <a:extLst>
              <a:ext uri="{FF2B5EF4-FFF2-40B4-BE49-F238E27FC236}">
                <a16:creationId xmlns:a16="http://schemas.microsoft.com/office/drawing/2014/main" id="{F7596416-A786-409D-925C-BEB0989AA77D}"/>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4486" y="2596971"/>
            <a:ext cx="495300" cy="1310640"/>
          </a:xfrm>
          <a:prstGeom prst="rect">
            <a:avLst/>
          </a:prstGeom>
        </p:spPr>
      </p:pic>
      <p:sp>
        <p:nvSpPr>
          <p:cNvPr id="8" name="textruta 7">
            <a:extLst>
              <a:ext uri="{FF2B5EF4-FFF2-40B4-BE49-F238E27FC236}">
                <a16:creationId xmlns:a16="http://schemas.microsoft.com/office/drawing/2014/main" id="{9EFDEDFE-F266-4EDA-89FD-2D3D8F92B622}"/>
              </a:ext>
            </a:extLst>
          </p:cNvPr>
          <p:cNvSpPr txBox="1"/>
          <p:nvPr/>
        </p:nvSpPr>
        <p:spPr>
          <a:xfrm>
            <a:off x="7703756" y="2274838"/>
            <a:ext cx="3240360" cy="1154162"/>
          </a:xfrm>
          <a:prstGeom prst="rect">
            <a:avLst/>
          </a:prstGeom>
          <a:noFill/>
        </p:spPr>
        <p:txBody>
          <a:bodyPr wrap="square" lIns="91440" tIns="45720" rIns="91440" bIns="45720" anchor="t">
            <a:spAutoFit/>
          </a:bodyPr>
          <a:lstStyle/>
          <a:p>
            <a:pPr marR="1219835">
              <a:spcBef>
                <a:spcPts val="455"/>
              </a:spcBef>
              <a:spcAft>
                <a:spcPts val="1450"/>
              </a:spcAft>
            </a:pPr>
            <a:endParaRPr lang="sv-SE" sz="1800">
              <a:solidFill>
                <a:schemeClr val="tx2"/>
              </a:solidFill>
              <a:latin typeface="+mj-lt"/>
              <a:ea typeface="+mj-ea"/>
              <a:cs typeface="Arial"/>
            </a:endParaRPr>
          </a:p>
          <a:p>
            <a:pPr lvl="0">
              <a:spcBef>
                <a:spcPts val="265"/>
              </a:spcBef>
              <a:spcAft>
                <a:spcPts val="0"/>
              </a:spcAft>
              <a:buSzPts val="1050"/>
              <a:tabLst>
                <a:tab pos="1075690" algn="l"/>
                <a:tab pos="1076325" algn="l"/>
              </a:tabLst>
            </a:pPr>
            <a:r>
              <a:rPr lang="sv-SE" sz="1800">
                <a:solidFill>
                  <a:schemeClr val="tx2"/>
                </a:solidFill>
                <a:latin typeface="+mj-lt"/>
                <a:ea typeface="+mj-ea"/>
                <a:cs typeface="+mj-cs"/>
              </a:rPr>
              <a:t>Se utförligare beskrivning av RL-nivå 5 i utlysningstexten.</a:t>
            </a:r>
            <a:endParaRPr lang="sv-SE" sz="1800">
              <a:solidFill>
                <a:schemeClr val="tx2"/>
              </a:solidFill>
              <a:latin typeface="+mj-lt"/>
              <a:ea typeface="+mj-ea"/>
              <a:cs typeface="Arial"/>
            </a:endParaRPr>
          </a:p>
        </p:txBody>
      </p:sp>
      <p:pic>
        <p:nvPicPr>
          <p:cNvPr id="3" name="Bildobjekt 2">
            <a:extLst>
              <a:ext uri="{FF2B5EF4-FFF2-40B4-BE49-F238E27FC236}">
                <a16:creationId xmlns:a16="http://schemas.microsoft.com/office/drawing/2014/main" id="{980A28E6-34EB-56F4-3827-786D37CF3FC4}"/>
              </a:ext>
            </a:extLst>
          </p:cNvPr>
          <p:cNvPicPr>
            <a:picLocks noChangeAspect="1"/>
          </p:cNvPicPr>
          <p:nvPr/>
        </p:nvPicPr>
        <p:blipFill>
          <a:blip r:embed="rId5"/>
          <a:stretch>
            <a:fillRect/>
          </a:stretch>
        </p:blipFill>
        <p:spPr>
          <a:xfrm>
            <a:off x="2309576" y="1299100"/>
            <a:ext cx="4862951" cy="5217022"/>
          </a:xfrm>
          <a:prstGeom prst="rect">
            <a:avLst/>
          </a:prstGeom>
        </p:spPr>
      </p:pic>
    </p:spTree>
    <p:extLst>
      <p:ext uri="{BB962C8B-B14F-4D97-AF65-F5344CB8AC3E}">
        <p14:creationId xmlns:p14="http://schemas.microsoft.com/office/powerpoint/2010/main" val="2201264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F1E373F-DFCB-40FA-A16C-D5BB23EED0F8}"/>
              </a:ext>
            </a:extLst>
          </p:cNvPr>
          <p:cNvSpPr/>
          <p:nvPr/>
        </p:nvSpPr>
        <p:spPr>
          <a:xfrm>
            <a:off x="5974413" y="0"/>
            <a:ext cx="6239618" cy="6857777"/>
          </a:xfrm>
          <a:prstGeom prst="rect">
            <a:avLst/>
          </a:prstGeom>
          <a:solidFill>
            <a:srgbClr val="00687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fontAlgn="auto">
              <a:spcBef>
                <a:spcPts val="0"/>
              </a:spcBef>
              <a:spcAft>
                <a:spcPts val="0"/>
              </a:spcAft>
            </a:pPr>
            <a:endParaRPr lang="sv-SE" sz="1800">
              <a:solidFill>
                <a:prstClr val="white"/>
              </a:solidFill>
              <a:latin typeface="Calibri" panose="020F0502020204030204"/>
            </a:endParaRPr>
          </a:p>
        </p:txBody>
      </p:sp>
      <p:sp>
        <p:nvSpPr>
          <p:cNvPr id="7" name="Rektangel 6">
            <a:extLst>
              <a:ext uri="{FF2B5EF4-FFF2-40B4-BE49-F238E27FC236}">
                <a16:creationId xmlns:a16="http://schemas.microsoft.com/office/drawing/2014/main" id="{BBE1CDC8-DD9C-4F4A-B83A-9995564CAF58}"/>
              </a:ext>
            </a:extLst>
          </p:cNvPr>
          <p:cNvSpPr/>
          <p:nvPr/>
        </p:nvSpPr>
        <p:spPr>
          <a:xfrm>
            <a:off x="6096000" y="2492896"/>
            <a:ext cx="5760242" cy="2123658"/>
          </a:xfrm>
          <a:prstGeom prst="rect">
            <a:avLst/>
          </a:prstGeom>
        </p:spPr>
        <p:txBody>
          <a:bodyPr wrap="square">
            <a:spAutoFit/>
          </a:bodyPr>
          <a:lstStyle/>
          <a:p>
            <a:pPr marL="457200" indent="-457200">
              <a:buFont typeface="+mj-lt"/>
              <a:buAutoNum type="arabicPeriod"/>
            </a:pPr>
            <a:r>
              <a:rPr lang="sv-SE">
                <a:solidFill>
                  <a:schemeClr val="bg1"/>
                </a:solidFill>
              </a:rPr>
              <a:t>Pilot och demonstration för energi- och klimatomställning</a:t>
            </a:r>
          </a:p>
          <a:p>
            <a:pPr marL="457200" indent="-457200">
              <a:buFont typeface="+mj-lt"/>
              <a:buAutoNum type="arabicPeriod"/>
            </a:pPr>
            <a:r>
              <a:rPr lang="sv-SE">
                <a:solidFill>
                  <a:schemeClr val="bg1"/>
                </a:solidFill>
              </a:rPr>
              <a:t>Utlysningens omfattning</a:t>
            </a:r>
          </a:p>
          <a:p>
            <a:pPr marL="457200" indent="-457200">
              <a:buFont typeface="+mj-lt"/>
              <a:buAutoNum type="arabicPeriod"/>
            </a:pPr>
            <a:r>
              <a:rPr lang="sv-SE">
                <a:solidFill>
                  <a:schemeClr val="bg1"/>
                </a:solidFill>
              </a:rPr>
              <a:t>Bedömning av ansökan</a:t>
            </a:r>
          </a:p>
          <a:p>
            <a:pPr marL="457200" indent="-457200">
              <a:buFont typeface="+mj-lt"/>
              <a:buAutoNum type="arabicPeriod"/>
            </a:pPr>
            <a:r>
              <a:rPr lang="sv-SE"/>
              <a:t>Tips</a:t>
            </a:r>
          </a:p>
          <a:p>
            <a:pPr marL="457200" indent="-457200">
              <a:buFont typeface="+mj-lt"/>
              <a:buAutoNum type="arabicPeriod"/>
            </a:pPr>
            <a:r>
              <a:rPr lang="sv-SE">
                <a:solidFill>
                  <a:schemeClr val="bg1"/>
                </a:solidFill>
              </a:rPr>
              <a:t>Praktisk vägledning till Mina Sidor</a:t>
            </a:r>
          </a:p>
        </p:txBody>
      </p:sp>
      <p:sp>
        <p:nvSpPr>
          <p:cNvPr id="8" name="textruta 7">
            <a:extLst>
              <a:ext uri="{FF2B5EF4-FFF2-40B4-BE49-F238E27FC236}">
                <a16:creationId xmlns:a16="http://schemas.microsoft.com/office/drawing/2014/main" id="{B81A3423-539B-477F-876C-D3C6CF5C68EC}"/>
              </a:ext>
            </a:extLst>
          </p:cNvPr>
          <p:cNvSpPr txBox="1"/>
          <p:nvPr/>
        </p:nvSpPr>
        <p:spPr>
          <a:xfrm>
            <a:off x="983432" y="332656"/>
            <a:ext cx="5328592" cy="477054"/>
          </a:xfrm>
          <a:prstGeom prst="rect">
            <a:avLst/>
          </a:prstGeom>
          <a:noFill/>
        </p:spPr>
        <p:txBody>
          <a:bodyPr wrap="square" rtlCol="0">
            <a:spAutoFit/>
          </a:bodyPr>
          <a:lstStyle/>
          <a:p>
            <a:r>
              <a:rPr lang="sv-SE" sz="2500">
                <a:solidFill>
                  <a:schemeClr val="bg1"/>
                </a:solidFill>
              </a:rPr>
              <a:t>Disposition</a:t>
            </a:r>
          </a:p>
        </p:txBody>
      </p:sp>
      <p:pic>
        <p:nvPicPr>
          <p:cNvPr id="10" name="Bildobjekt 9" descr="Bilden visar en hand som håller i en lampa. Visualisering av innovationer.">
            <a:extLst>
              <a:ext uri="{FF2B5EF4-FFF2-40B4-BE49-F238E27FC236}">
                <a16:creationId xmlns:a16="http://schemas.microsoft.com/office/drawing/2014/main" id="{4DAF0BE1-3D3E-41D7-9A5F-37EF6544C685}"/>
              </a:ext>
            </a:extLst>
          </p:cNvPr>
          <p:cNvPicPr>
            <a:picLocks noChangeAspect="1"/>
          </p:cNvPicPr>
          <p:nvPr/>
        </p:nvPicPr>
        <p:blipFill rotWithShape="1">
          <a:blip r:embed="rId3">
            <a:extLst>
              <a:ext uri="{28A0092B-C50C-407E-A947-70E740481C1C}">
                <a14:useLocalDpi xmlns:a14="http://schemas.microsoft.com/office/drawing/2010/main" val="0"/>
              </a:ext>
            </a:extLst>
          </a:blip>
          <a:srcRect l="23110" t="3686" r="39395" b="11783"/>
          <a:stretch/>
        </p:blipFill>
        <p:spPr>
          <a:xfrm>
            <a:off x="1199456" y="476672"/>
            <a:ext cx="3816424" cy="5735984"/>
          </a:xfrm>
          <a:prstGeom prst="rect">
            <a:avLst/>
          </a:prstGeom>
        </p:spPr>
      </p:pic>
    </p:spTree>
    <p:extLst>
      <p:ext uri="{BB962C8B-B14F-4D97-AF65-F5344CB8AC3E}">
        <p14:creationId xmlns:p14="http://schemas.microsoft.com/office/powerpoint/2010/main" val="57315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Tips</a:t>
            </a:r>
          </a:p>
        </p:txBody>
      </p:sp>
      <p:sp>
        <p:nvSpPr>
          <p:cNvPr id="3" name="Platshållare för innehåll 2"/>
          <p:cNvSpPr>
            <a:spLocks noGrp="1"/>
          </p:cNvSpPr>
          <p:nvPr>
            <p:ph idx="1"/>
          </p:nvPr>
        </p:nvSpPr>
        <p:spPr>
          <a:xfrm>
            <a:off x="817124" y="1199745"/>
            <a:ext cx="9046724" cy="5255055"/>
          </a:xfrm>
        </p:spPr>
        <p:txBody>
          <a:bodyPr/>
          <a:lstStyle/>
          <a:p>
            <a:r>
              <a:rPr lang="sv-SE" sz="2400"/>
              <a:t>Påbörja skiss och ansökan i tid – så att du hinner fråga och lösa eventuella problem</a:t>
            </a:r>
          </a:p>
          <a:p>
            <a:r>
              <a:rPr lang="sv-SE" sz="2400">
                <a:ea typeface="+mn-lt"/>
                <a:cs typeface="+mn-lt"/>
              </a:rPr>
              <a:t>Läs den fullständiga utlysningstexten noga!</a:t>
            </a:r>
            <a:endParaRPr lang="sv-SE" sz="2400"/>
          </a:p>
          <a:p>
            <a:r>
              <a:rPr lang="sv-SE" sz="2400"/>
              <a:t>Skriv så att den som inte är insatt i ämnet</a:t>
            </a:r>
            <a:br>
              <a:rPr lang="sv-SE" sz="2400"/>
            </a:br>
            <a:r>
              <a:rPr lang="sv-SE" sz="2400"/>
              <a:t>kan förstå vad projektet handlar om</a:t>
            </a:r>
            <a:endParaRPr lang="sv-SE"/>
          </a:p>
          <a:p>
            <a:r>
              <a:rPr lang="sv-SE" sz="2400"/>
              <a:t>Bifoga alla obligatoriska dokument!</a:t>
            </a:r>
            <a:endParaRPr lang="sv-SE" sz="2400">
              <a:cs typeface="Arial"/>
            </a:endParaRPr>
          </a:p>
          <a:p>
            <a:r>
              <a:rPr lang="sv-SE" sz="2400">
                <a:cs typeface="Arial"/>
              </a:rPr>
              <a:t>”Manual för forskningsansökningar via Mina sidor” här:</a:t>
            </a:r>
            <a:r>
              <a:rPr lang="sv-SE" sz="2400">
                <a:ea typeface="+mn-lt"/>
                <a:cs typeface="+mn-lt"/>
              </a:rPr>
              <a:t> </a:t>
            </a:r>
            <a:r>
              <a:rPr lang="sv-SE" sz="2400">
                <a:ea typeface="+mn-lt"/>
                <a:cs typeface="+mn-lt"/>
                <a:hlinkClick r:id="rId3"/>
              </a:rPr>
              <a:t>Anvisningar för ansökan via Mina sidor (energimyndigheten.se)</a:t>
            </a:r>
            <a:endParaRPr lang="sv-SE" sz="2400"/>
          </a:p>
          <a:p>
            <a:endParaRPr lang="sv-SE" sz="2400"/>
          </a:p>
          <a:p>
            <a:endParaRPr lang="sv-SE" sz="2400">
              <a:cs typeface="Arial"/>
            </a:endParaRPr>
          </a:p>
          <a:p>
            <a:pPr marL="0" indent="0">
              <a:buNone/>
            </a:pPr>
            <a:endParaRPr lang="sv-SE" sz="2400">
              <a:cs typeface="Arial"/>
            </a:endParaRPr>
          </a:p>
          <a:p>
            <a:endParaRPr lang="sv-SE" sz="3200">
              <a:cs typeface="Arial"/>
            </a:endParaRPr>
          </a:p>
        </p:txBody>
      </p:sp>
      <p:pic>
        <p:nvPicPr>
          <p:cNvPr id="5" name="Bildobjekt 4">
            <a:extLst>
              <a:ext uri="{FF2B5EF4-FFF2-40B4-BE49-F238E27FC236}">
                <a16:creationId xmlns:a16="http://schemas.microsoft.com/office/drawing/2014/main" id="{4E2928C9-1098-471B-B017-70C3475CDD2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4192" y="598376"/>
            <a:ext cx="3774165" cy="5661248"/>
          </a:xfrm>
          <a:prstGeom prst="rect">
            <a:avLst/>
          </a:prstGeom>
        </p:spPr>
      </p:pic>
    </p:spTree>
    <p:extLst>
      <p:ext uri="{BB962C8B-B14F-4D97-AF65-F5344CB8AC3E}">
        <p14:creationId xmlns:p14="http://schemas.microsoft.com/office/powerpoint/2010/main" val="1695000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F1E373F-DFCB-40FA-A16C-D5BB23EED0F8}"/>
              </a:ext>
            </a:extLst>
          </p:cNvPr>
          <p:cNvSpPr/>
          <p:nvPr/>
        </p:nvSpPr>
        <p:spPr>
          <a:xfrm>
            <a:off x="5952382" y="0"/>
            <a:ext cx="6239618" cy="6857777"/>
          </a:xfrm>
          <a:prstGeom prst="rect">
            <a:avLst/>
          </a:prstGeom>
          <a:solidFill>
            <a:srgbClr val="00687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fontAlgn="auto">
              <a:spcBef>
                <a:spcPts val="0"/>
              </a:spcBef>
              <a:spcAft>
                <a:spcPts val="0"/>
              </a:spcAft>
            </a:pPr>
            <a:endParaRPr lang="sv-SE" sz="1800">
              <a:solidFill>
                <a:prstClr val="white"/>
              </a:solidFill>
              <a:latin typeface="Calibri" panose="020F0502020204030204"/>
            </a:endParaRPr>
          </a:p>
        </p:txBody>
      </p:sp>
      <p:sp>
        <p:nvSpPr>
          <p:cNvPr id="7" name="Rektangel 6">
            <a:extLst>
              <a:ext uri="{FF2B5EF4-FFF2-40B4-BE49-F238E27FC236}">
                <a16:creationId xmlns:a16="http://schemas.microsoft.com/office/drawing/2014/main" id="{BBE1CDC8-DD9C-4F4A-B83A-9995564CAF58}"/>
              </a:ext>
            </a:extLst>
          </p:cNvPr>
          <p:cNvSpPr/>
          <p:nvPr/>
        </p:nvSpPr>
        <p:spPr>
          <a:xfrm>
            <a:off x="6096000" y="2492896"/>
            <a:ext cx="5760242" cy="2123658"/>
          </a:xfrm>
          <a:prstGeom prst="rect">
            <a:avLst/>
          </a:prstGeom>
        </p:spPr>
        <p:txBody>
          <a:bodyPr wrap="square">
            <a:spAutoFit/>
          </a:bodyPr>
          <a:lstStyle/>
          <a:p>
            <a:pPr marL="457200" indent="-457200">
              <a:buFont typeface="+mj-lt"/>
              <a:buAutoNum type="arabicPeriod"/>
            </a:pPr>
            <a:r>
              <a:rPr lang="sv-SE">
                <a:solidFill>
                  <a:schemeClr val="bg1"/>
                </a:solidFill>
              </a:rPr>
              <a:t>Pilot och demonstration för energi- och klimatomställning</a:t>
            </a:r>
          </a:p>
          <a:p>
            <a:pPr marL="457200" indent="-457200">
              <a:buFont typeface="+mj-lt"/>
              <a:buAutoNum type="arabicPeriod"/>
            </a:pPr>
            <a:r>
              <a:rPr lang="sv-SE">
                <a:solidFill>
                  <a:schemeClr val="bg1"/>
                </a:solidFill>
              </a:rPr>
              <a:t>Utlysningens omfattning</a:t>
            </a:r>
          </a:p>
          <a:p>
            <a:pPr marL="457200" indent="-457200">
              <a:buFont typeface="+mj-lt"/>
              <a:buAutoNum type="arabicPeriod"/>
            </a:pPr>
            <a:r>
              <a:rPr lang="sv-SE">
                <a:solidFill>
                  <a:schemeClr val="bg1"/>
                </a:solidFill>
              </a:rPr>
              <a:t>Bedömning av ansökan</a:t>
            </a:r>
          </a:p>
          <a:p>
            <a:pPr marL="457200" indent="-457200">
              <a:buFont typeface="+mj-lt"/>
              <a:buAutoNum type="arabicPeriod"/>
            </a:pPr>
            <a:r>
              <a:rPr lang="sv-SE">
                <a:solidFill>
                  <a:schemeClr val="bg1"/>
                </a:solidFill>
              </a:rPr>
              <a:t>Tips</a:t>
            </a:r>
          </a:p>
          <a:p>
            <a:pPr marL="457200" indent="-457200">
              <a:buFont typeface="+mj-lt"/>
              <a:buAutoNum type="arabicPeriod"/>
            </a:pPr>
            <a:r>
              <a:rPr lang="sv-SE"/>
              <a:t>Praktisk vägledning till Mina Sidor</a:t>
            </a:r>
          </a:p>
        </p:txBody>
      </p:sp>
      <p:sp>
        <p:nvSpPr>
          <p:cNvPr id="8" name="textruta 7">
            <a:extLst>
              <a:ext uri="{FF2B5EF4-FFF2-40B4-BE49-F238E27FC236}">
                <a16:creationId xmlns:a16="http://schemas.microsoft.com/office/drawing/2014/main" id="{B81A3423-539B-477F-876C-D3C6CF5C68EC}"/>
              </a:ext>
            </a:extLst>
          </p:cNvPr>
          <p:cNvSpPr txBox="1"/>
          <p:nvPr/>
        </p:nvSpPr>
        <p:spPr>
          <a:xfrm>
            <a:off x="983432" y="332656"/>
            <a:ext cx="5328592" cy="477054"/>
          </a:xfrm>
          <a:prstGeom prst="rect">
            <a:avLst/>
          </a:prstGeom>
          <a:noFill/>
        </p:spPr>
        <p:txBody>
          <a:bodyPr wrap="square" rtlCol="0">
            <a:spAutoFit/>
          </a:bodyPr>
          <a:lstStyle/>
          <a:p>
            <a:r>
              <a:rPr lang="sv-SE" sz="2500">
                <a:solidFill>
                  <a:schemeClr val="bg1"/>
                </a:solidFill>
              </a:rPr>
              <a:t>Disposition</a:t>
            </a:r>
          </a:p>
        </p:txBody>
      </p:sp>
      <p:pic>
        <p:nvPicPr>
          <p:cNvPr id="10" name="Bildobjekt 9" descr="Bilden visar en hand som håller i en lampa. Visualisering av innovationer.">
            <a:extLst>
              <a:ext uri="{FF2B5EF4-FFF2-40B4-BE49-F238E27FC236}">
                <a16:creationId xmlns:a16="http://schemas.microsoft.com/office/drawing/2014/main" id="{4DAF0BE1-3D3E-41D7-9A5F-37EF6544C685}"/>
              </a:ext>
            </a:extLst>
          </p:cNvPr>
          <p:cNvPicPr>
            <a:picLocks noChangeAspect="1"/>
          </p:cNvPicPr>
          <p:nvPr/>
        </p:nvPicPr>
        <p:blipFill rotWithShape="1">
          <a:blip r:embed="rId3">
            <a:extLst>
              <a:ext uri="{28A0092B-C50C-407E-A947-70E740481C1C}">
                <a14:useLocalDpi xmlns:a14="http://schemas.microsoft.com/office/drawing/2010/main" val="0"/>
              </a:ext>
            </a:extLst>
          </a:blip>
          <a:srcRect l="23110" t="3686" r="39395" b="11783"/>
          <a:stretch/>
        </p:blipFill>
        <p:spPr>
          <a:xfrm>
            <a:off x="1199456" y="476672"/>
            <a:ext cx="3816424" cy="5735984"/>
          </a:xfrm>
          <a:prstGeom prst="rect">
            <a:avLst/>
          </a:prstGeom>
        </p:spPr>
      </p:pic>
    </p:spTree>
    <p:extLst>
      <p:ext uri="{BB962C8B-B14F-4D97-AF65-F5344CB8AC3E}">
        <p14:creationId xmlns:p14="http://schemas.microsoft.com/office/powerpoint/2010/main" val="188119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4D281-8D54-450A-B4C3-F44D08C12E25}"/>
              </a:ext>
            </a:extLst>
          </p:cNvPr>
          <p:cNvSpPr>
            <a:spLocks noGrp="1"/>
          </p:cNvSpPr>
          <p:nvPr>
            <p:ph type="title"/>
          </p:nvPr>
        </p:nvSpPr>
        <p:spPr>
          <a:xfrm>
            <a:off x="694800" y="403200"/>
            <a:ext cx="3007722" cy="681548"/>
          </a:xfrm>
        </p:spPr>
        <p:txBody>
          <a:bodyPr/>
          <a:lstStyle/>
          <a:p>
            <a:r>
              <a:rPr lang="sv-SE"/>
              <a:t>Skissen</a:t>
            </a:r>
          </a:p>
        </p:txBody>
      </p:sp>
      <p:sp>
        <p:nvSpPr>
          <p:cNvPr id="3" name="Platshållare för innehåll 2">
            <a:extLst>
              <a:ext uri="{FF2B5EF4-FFF2-40B4-BE49-F238E27FC236}">
                <a16:creationId xmlns:a16="http://schemas.microsoft.com/office/drawing/2014/main" id="{45B1F02A-11F7-4BD4-B156-B23F696752A0}"/>
              </a:ext>
            </a:extLst>
          </p:cNvPr>
          <p:cNvSpPr>
            <a:spLocks noGrp="1"/>
          </p:cNvSpPr>
          <p:nvPr>
            <p:ph idx="1"/>
          </p:nvPr>
        </p:nvSpPr>
        <p:spPr>
          <a:xfrm>
            <a:off x="694800" y="1345585"/>
            <a:ext cx="6455965" cy="4884283"/>
          </a:xfrm>
        </p:spPr>
        <p:txBody>
          <a:bodyPr/>
          <a:lstStyle/>
          <a:p>
            <a:r>
              <a:rPr lang="sv-SE" sz="2400"/>
              <a:t>Ansök om behörighet på ”Mina sidor” "</a:t>
            </a:r>
            <a:r>
              <a:rPr lang="sv-SE" sz="2400" b="1"/>
              <a:t>Skiss inför pilot och demonstrationsprojekt</a:t>
            </a:r>
            <a:r>
              <a:rPr lang="sv-SE" sz="2400"/>
              <a:t>”</a:t>
            </a:r>
          </a:p>
          <a:p>
            <a:pPr marL="0" indent="0">
              <a:buNone/>
            </a:pPr>
            <a:endParaRPr lang="sv-SE" sz="2400"/>
          </a:p>
          <a:p>
            <a:r>
              <a:rPr lang="sv-SE" sz="2400"/>
              <a:t>Använd formuläret ”Skiss inför pilot och demonstrationsprojekt” för att skriva din skiss. </a:t>
            </a:r>
            <a:endParaRPr lang="sv-SE" sz="2400">
              <a:cs typeface="Arial"/>
            </a:endParaRPr>
          </a:p>
          <a:p>
            <a:r>
              <a:rPr lang="sv-SE" sz="2400">
                <a:cs typeface="Arial"/>
              </a:rPr>
              <a:t>Skissen ska på ett sammanfattande sätt beskriva projektidén</a:t>
            </a:r>
          </a:p>
          <a:p>
            <a:r>
              <a:rPr lang="sv-SE" sz="2400">
                <a:solidFill>
                  <a:srgbClr val="FF0000"/>
                </a:solidFill>
                <a:cs typeface="Arial"/>
              </a:rPr>
              <a:t>Sista dag för inlämning av skiss är </a:t>
            </a:r>
            <a:br>
              <a:rPr lang="sv-SE" sz="2400">
                <a:cs typeface="Arial"/>
              </a:rPr>
            </a:br>
            <a:r>
              <a:rPr lang="sv-SE" sz="2400">
                <a:solidFill>
                  <a:srgbClr val="FF0000"/>
                </a:solidFill>
                <a:cs typeface="Arial"/>
              </a:rPr>
              <a:t>15 februari 2024</a:t>
            </a:r>
          </a:p>
        </p:txBody>
      </p:sp>
      <p:pic>
        <p:nvPicPr>
          <p:cNvPr id="5" name="Picture 5">
            <a:extLst>
              <a:ext uri="{FF2B5EF4-FFF2-40B4-BE49-F238E27FC236}">
                <a16:creationId xmlns:a16="http://schemas.microsoft.com/office/drawing/2014/main" id="{40E0A9A9-F764-6AB8-3349-498BE87B127F}"/>
              </a:ext>
            </a:extLst>
          </p:cNvPr>
          <p:cNvPicPr>
            <a:picLocks noChangeAspect="1"/>
          </p:cNvPicPr>
          <p:nvPr/>
        </p:nvPicPr>
        <p:blipFill>
          <a:blip r:embed="rId3"/>
          <a:stretch>
            <a:fillRect/>
          </a:stretch>
        </p:blipFill>
        <p:spPr>
          <a:xfrm>
            <a:off x="7654010" y="426601"/>
            <a:ext cx="3929876" cy="3854498"/>
          </a:xfrm>
          <a:prstGeom prst="rect">
            <a:avLst/>
          </a:prstGeom>
        </p:spPr>
      </p:pic>
      <p:pic>
        <p:nvPicPr>
          <p:cNvPr id="6" name="Picture 6">
            <a:extLst>
              <a:ext uri="{FF2B5EF4-FFF2-40B4-BE49-F238E27FC236}">
                <a16:creationId xmlns:a16="http://schemas.microsoft.com/office/drawing/2014/main" id="{853F7B44-8D2C-0EBE-107F-9C3B647B33FF}"/>
              </a:ext>
            </a:extLst>
          </p:cNvPr>
          <p:cNvPicPr>
            <a:picLocks noChangeAspect="1"/>
          </p:cNvPicPr>
          <p:nvPr/>
        </p:nvPicPr>
        <p:blipFill>
          <a:blip r:embed="rId4"/>
          <a:stretch>
            <a:fillRect/>
          </a:stretch>
        </p:blipFill>
        <p:spPr>
          <a:xfrm>
            <a:off x="7294646" y="4059599"/>
            <a:ext cx="4337178" cy="2546610"/>
          </a:xfrm>
          <a:prstGeom prst="rect">
            <a:avLst/>
          </a:prstGeom>
        </p:spPr>
      </p:pic>
      <p:sp>
        <p:nvSpPr>
          <p:cNvPr id="7" name="textruta 6">
            <a:extLst>
              <a:ext uri="{FF2B5EF4-FFF2-40B4-BE49-F238E27FC236}">
                <a16:creationId xmlns:a16="http://schemas.microsoft.com/office/drawing/2014/main" id="{49E44BCD-8EA5-B076-B7BA-9C9CFC358357}"/>
              </a:ext>
            </a:extLst>
          </p:cNvPr>
          <p:cNvSpPr txBox="1"/>
          <p:nvPr/>
        </p:nvSpPr>
        <p:spPr>
          <a:xfrm>
            <a:off x="962186" y="2163974"/>
            <a:ext cx="6096000" cy="430887"/>
          </a:xfrm>
          <a:prstGeom prst="rect">
            <a:avLst/>
          </a:prstGeom>
          <a:noFill/>
        </p:spPr>
        <p:txBody>
          <a:bodyPr wrap="square">
            <a:spAutoFit/>
          </a:bodyPr>
          <a:lstStyle/>
          <a:p>
            <a:r>
              <a:rPr lang="sv-SE">
                <a:hlinkClick r:id="rId5"/>
              </a:rPr>
              <a:t>http://minasidor.energimyndigheten.se/</a:t>
            </a:r>
            <a:endParaRPr lang="sv-SE"/>
          </a:p>
        </p:txBody>
      </p:sp>
    </p:spTree>
    <p:extLst>
      <p:ext uri="{BB962C8B-B14F-4D97-AF65-F5344CB8AC3E}">
        <p14:creationId xmlns:p14="http://schemas.microsoft.com/office/powerpoint/2010/main" val="103697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4D281-8D54-450A-B4C3-F44D08C12E25}"/>
              </a:ext>
            </a:extLst>
          </p:cNvPr>
          <p:cNvSpPr>
            <a:spLocks noGrp="1"/>
          </p:cNvSpPr>
          <p:nvPr>
            <p:ph type="title"/>
          </p:nvPr>
        </p:nvSpPr>
        <p:spPr>
          <a:xfrm>
            <a:off x="694800" y="403200"/>
            <a:ext cx="3623948" cy="595410"/>
          </a:xfrm>
        </p:spPr>
        <p:txBody>
          <a:bodyPr/>
          <a:lstStyle/>
          <a:p>
            <a:r>
              <a:rPr lang="sv-SE" sz="3600"/>
              <a:t>Ansökan</a:t>
            </a:r>
          </a:p>
        </p:txBody>
      </p:sp>
      <p:sp>
        <p:nvSpPr>
          <p:cNvPr id="3" name="Platshållare för innehåll 2">
            <a:extLst>
              <a:ext uri="{FF2B5EF4-FFF2-40B4-BE49-F238E27FC236}">
                <a16:creationId xmlns:a16="http://schemas.microsoft.com/office/drawing/2014/main" id="{45B1F02A-11F7-4BD4-B156-B23F696752A0}"/>
              </a:ext>
            </a:extLst>
          </p:cNvPr>
          <p:cNvSpPr>
            <a:spLocks noGrp="1"/>
          </p:cNvSpPr>
          <p:nvPr>
            <p:ph idx="1"/>
          </p:nvPr>
        </p:nvSpPr>
        <p:spPr>
          <a:xfrm>
            <a:off x="694800" y="1232942"/>
            <a:ext cx="6146971" cy="4970002"/>
          </a:xfrm>
        </p:spPr>
        <p:txBody>
          <a:bodyPr/>
          <a:lstStyle/>
          <a:p>
            <a:pPr>
              <a:buFont typeface="Arial"/>
              <a:buChar char="•"/>
            </a:pPr>
            <a:r>
              <a:rPr lang="sv-SE" sz="2000" b="1">
                <a:solidFill>
                  <a:srgbClr val="FF0000"/>
                </a:solidFill>
                <a:cs typeface="Arial"/>
              </a:rPr>
              <a:t>Ansökan öppnas först 2 februari 2024</a:t>
            </a:r>
          </a:p>
          <a:p>
            <a:pPr>
              <a:buFont typeface="Arial"/>
            </a:pPr>
            <a:r>
              <a:rPr lang="sv-SE" sz="2000"/>
              <a:t>Ansök om behörighet för "Mina Sidor" och formuläret ”</a:t>
            </a:r>
            <a:r>
              <a:rPr lang="sv-SE" sz="2000" b="1"/>
              <a:t>Finansiering av forskning och innovation</a:t>
            </a:r>
            <a:r>
              <a:rPr lang="sv-SE" sz="2000"/>
              <a:t>" </a:t>
            </a:r>
            <a:endParaRPr lang="sv-SE" sz="2000">
              <a:cs typeface="Arial"/>
            </a:endParaRPr>
          </a:p>
          <a:p>
            <a:pPr marL="0" indent="0">
              <a:buNone/>
            </a:pPr>
            <a:endParaRPr lang="sv-SE" sz="2000">
              <a:cs typeface="Arial"/>
            </a:endParaRPr>
          </a:p>
          <a:p>
            <a:pPr>
              <a:buFont typeface="Arial"/>
            </a:pPr>
            <a:r>
              <a:rPr lang="sv-SE" sz="2000"/>
              <a:t>I formuläret ”Finansiering av forskning och innovation" väljer du "</a:t>
            </a:r>
            <a:r>
              <a:rPr lang="sv-SE" sz="2000" b="1"/>
              <a:t>Utlysning pilot och demonstration 2024</a:t>
            </a:r>
            <a:r>
              <a:rPr lang="sv-SE" sz="2000"/>
              <a:t>"  </a:t>
            </a:r>
            <a:endParaRPr lang="sv-SE" sz="2000">
              <a:cs typeface="Arial"/>
            </a:endParaRPr>
          </a:p>
          <a:p>
            <a:pPr>
              <a:buFont typeface="Arial"/>
            </a:pPr>
            <a:r>
              <a:rPr lang="sv-SE" sz="2000">
                <a:solidFill>
                  <a:srgbClr val="000000"/>
                </a:solidFill>
                <a:cs typeface="Arial"/>
              </a:rPr>
              <a:t>”Manual för forskningsansökningar via Mina sidor” här: </a:t>
            </a:r>
            <a:r>
              <a:rPr lang="sv-SE" sz="2000">
                <a:solidFill>
                  <a:srgbClr val="000000"/>
                </a:solidFill>
                <a:cs typeface="Arial"/>
                <a:hlinkClick r:id="rId3"/>
              </a:rPr>
              <a:t>Anvisningar för ansökan via Mina sidor (energimyndigheten.se)</a:t>
            </a:r>
            <a:endParaRPr lang="sv-SE" sz="2000">
              <a:solidFill>
                <a:srgbClr val="000000"/>
              </a:solidFill>
              <a:cs typeface="Arial"/>
            </a:endParaRPr>
          </a:p>
          <a:p>
            <a:pPr>
              <a:buFont typeface="Arial"/>
            </a:pPr>
            <a:r>
              <a:rPr lang="sv-SE" sz="2000" b="1">
                <a:solidFill>
                  <a:srgbClr val="FF0000"/>
                </a:solidFill>
                <a:cs typeface="Arial"/>
              </a:rPr>
              <a:t>Sista dag för inlämning av ansökan är </a:t>
            </a:r>
            <a:br>
              <a:rPr lang="sv-SE" sz="2000" b="1">
                <a:cs typeface="Arial"/>
              </a:rPr>
            </a:br>
            <a:r>
              <a:rPr lang="sv-SE" sz="2000" b="1">
                <a:solidFill>
                  <a:srgbClr val="FF0000"/>
                </a:solidFill>
                <a:cs typeface="Arial"/>
              </a:rPr>
              <a:t>9 april 2024</a:t>
            </a:r>
          </a:p>
        </p:txBody>
      </p:sp>
      <p:pic>
        <p:nvPicPr>
          <p:cNvPr id="4" name="Picture 6">
            <a:extLst>
              <a:ext uri="{FF2B5EF4-FFF2-40B4-BE49-F238E27FC236}">
                <a16:creationId xmlns:a16="http://schemas.microsoft.com/office/drawing/2014/main" id="{C268BF21-CE99-9D68-7086-5B590AC5701D}"/>
              </a:ext>
            </a:extLst>
          </p:cNvPr>
          <p:cNvPicPr>
            <a:picLocks noChangeAspect="1"/>
          </p:cNvPicPr>
          <p:nvPr/>
        </p:nvPicPr>
        <p:blipFill>
          <a:blip r:embed="rId4"/>
          <a:stretch>
            <a:fillRect/>
          </a:stretch>
        </p:blipFill>
        <p:spPr>
          <a:xfrm>
            <a:off x="7458507" y="1622305"/>
            <a:ext cx="4523219" cy="3004408"/>
          </a:xfrm>
          <a:prstGeom prst="rect">
            <a:avLst/>
          </a:prstGeom>
        </p:spPr>
      </p:pic>
      <p:sp>
        <p:nvSpPr>
          <p:cNvPr id="6" name="textruta 5">
            <a:extLst>
              <a:ext uri="{FF2B5EF4-FFF2-40B4-BE49-F238E27FC236}">
                <a16:creationId xmlns:a16="http://schemas.microsoft.com/office/drawing/2014/main" id="{A0958D3E-B288-16F8-18D1-34ACF631D881}"/>
              </a:ext>
            </a:extLst>
          </p:cNvPr>
          <p:cNvSpPr txBox="1"/>
          <p:nvPr/>
        </p:nvSpPr>
        <p:spPr>
          <a:xfrm>
            <a:off x="1031202" y="2579127"/>
            <a:ext cx="6096000" cy="430887"/>
          </a:xfrm>
          <a:prstGeom prst="rect">
            <a:avLst/>
          </a:prstGeom>
          <a:noFill/>
        </p:spPr>
        <p:txBody>
          <a:bodyPr wrap="square">
            <a:spAutoFit/>
          </a:bodyPr>
          <a:lstStyle/>
          <a:p>
            <a:r>
              <a:rPr lang="sv-SE">
                <a:hlinkClick r:id="rId5"/>
              </a:rPr>
              <a:t>http://minasidor.energimyndigheten.se/</a:t>
            </a:r>
            <a:endParaRPr lang="sv-SE"/>
          </a:p>
        </p:txBody>
      </p:sp>
    </p:spTree>
    <p:extLst>
      <p:ext uri="{BB962C8B-B14F-4D97-AF65-F5344CB8AC3E}">
        <p14:creationId xmlns:p14="http://schemas.microsoft.com/office/powerpoint/2010/main" val="265051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8E0992-28DF-4456-A02B-284F6B60530B}"/>
              </a:ext>
            </a:extLst>
          </p:cNvPr>
          <p:cNvSpPr>
            <a:spLocks noGrp="1"/>
          </p:cNvSpPr>
          <p:nvPr>
            <p:ph type="title"/>
          </p:nvPr>
        </p:nvSpPr>
        <p:spPr/>
        <p:txBody>
          <a:bodyPr/>
          <a:lstStyle/>
          <a:p>
            <a:r>
              <a:rPr lang="sv-SE" sz="3600"/>
              <a:t>Vilka bilagor ska med i ansökan?</a:t>
            </a:r>
            <a:r>
              <a:rPr lang="sv-SE"/>
              <a:t> </a:t>
            </a:r>
          </a:p>
        </p:txBody>
      </p:sp>
      <p:sp>
        <p:nvSpPr>
          <p:cNvPr id="3" name="Platshållare för innehåll 2">
            <a:extLst>
              <a:ext uri="{FF2B5EF4-FFF2-40B4-BE49-F238E27FC236}">
                <a16:creationId xmlns:a16="http://schemas.microsoft.com/office/drawing/2014/main" id="{8640605A-70F5-4ED1-B9CC-259DE3AE9E82}"/>
              </a:ext>
            </a:extLst>
          </p:cNvPr>
          <p:cNvSpPr>
            <a:spLocks noGrp="1"/>
          </p:cNvSpPr>
          <p:nvPr>
            <p:ph idx="1"/>
          </p:nvPr>
        </p:nvSpPr>
        <p:spPr>
          <a:xfrm>
            <a:off x="694800" y="1455186"/>
            <a:ext cx="6075651" cy="4176712"/>
          </a:xfrm>
        </p:spPr>
        <p:txBody>
          <a:bodyPr/>
          <a:lstStyle/>
          <a:p>
            <a:r>
              <a:rPr lang="sv-SE" sz="2400"/>
              <a:t>LOI (Letter </a:t>
            </a:r>
            <a:r>
              <a:rPr lang="sv-SE" sz="2400" err="1"/>
              <a:t>Of</a:t>
            </a:r>
            <a:r>
              <a:rPr lang="sv-SE" sz="2400"/>
              <a:t> </a:t>
            </a:r>
            <a:r>
              <a:rPr lang="sv-SE" sz="2400" err="1"/>
              <a:t>Intent</a:t>
            </a:r>
            <a:r>
              <a:rPr lang="sv-SE" sz="2400"/>
              <a:t>) med en kravställande kund. </a:t>
            </a:r>
            <a:endParaRPr lang="sv-SE" sz="2400">
              <a:cs typeface="Arial"/>
            </a:endParaRPr>
          </a:p>
          <a:p>
            <a:r>
              <a:rPr lang="sv-SE" sz="2400"/>
              <a:t>Alla CV som sammanfogas i en bilaga</a:t>
            </a:r>
            <a:endParaRPr lang="sv-SE" sz="2400">
              <a:cs typeface="Arial"/>
            </a:endParaRPr>
          </a:p>
          <a:p>
            <a:r>
              <a:rPr lang="sv-SE" sz="2400"/>
              <a:t>Dokumentet ”Ytterligare ansökningsfrågor”</a:t>
            </a:r>
            <a:endParaRPr lang="sv-SE" sz="2400">
              <a:cs typeface="Arial"/>
            </a:endParaRPr>
          </a:p>
          <a:p>
            <a:r>
              <a:rPr lang="sv-SE" sz="2400"/>
              <a:t>Vid behov medfinansieringsintyg och intyg om tidigare stöd</a:t>
            </a:r>
            <a:endParaRPr lang="sv-SE" sz="2400">
              <a:cs typeface="Arial"/>
            </a:endParaRPr>
          </a:p>
        </p:txBody>
      </p:sp>
      <p:pic>
        <p:nvPicPr>
          <p:cNvPr id="4" name="Bildobjekt 3">
            <a:extLst>
              <a:ext uri="{FF2B5EF4-FFF2-40B4-BE49-F238E27FC236}">
                <a16:creationId xmlns:a16="http://schemas.microsoft.com/office/drawing/2014/main" id="{5DDE6DAF-D9E1-4E4D-BE9E-B89D05B2653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3687" y="979200"/>
            <a:ext cx="3534139" cy="5301208"/>
          </a:xfrm>
          <a:prstGeom prst="rect">
            <a:avLst/>
          </a:prstGeom>
        </p:spPr>
      </p:pic>
    </p:spTree>
    <p:extLst>
      <p:ext uri="{BB962C8B-B14F-4D97-AF65-F5344CB8AC3E}">
        <p14:creationId xmlns:p14="http://schemas.microsoft.com/office/powerpoint/2010/main" val="133884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F1E373F-DFCB-40FA-A16C-D5BB23EED0F8}"/>
              </a:ext>
            </a:extLst>
          </p:cNvPr>
          <p:cNvSpPr/>
          <p:nvPr/>
        </p:nvSpPr>
        <p:spPr>
          <a:xfrm>
            <a:off x="5974413" y="0"/>
            <a:ext cx="6239618" cy="6857777"/>
          </a:xfrm>
          <a:prstGeom prst="rect">
            <a:avLst/>
          </a:prstGeom>
          <a:solidFill>
            <a:srgbClr val="00687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fontAlgn="auto">
              <a:spcBef>
                <a:spcPts val="0"/>
              </a:spcBef>
              <a:spcAft>
                <a:spcPts val="0"/>
              </a:spcAft>
            </a:pPr>
            <a:endParaRPr lang="sv-SE" sz="1800">
              <a:solidFill>
                <a:prstClr val="white"/>
              </a:solidFill>
              <a:latin typeface="Calibri" panose="020F0502020204030204"/>
            </a:endParaRPr>
          </a:p>
        </p:txBody>
      </p:sp>
      <p:sp>
        <p:nvSpPr>
          <p:cNvPr id="7" name="Rektangel 6">
            <a:extLst>
              <a:ext uri="{FF2B5EF4-FFF2-40B4-BE49-F238E27FC236}">
                <a16:creationId xmlns:a16="http://schemas.microsoft.com/office/drawing/2014/main" id="{BBE1CDC8-DD9C-4F4A-B83A-9995564CAF58}"/>
              </a:ext>
            </a:extLst>
          </p:cNvPr>
          <p:cNvSpPr/>
          <p:nvPr/>
        </p:nvSpPr>
        <p:spPr>
          <a:xfrm>
            <a:off x="6096000" y="2492896"/>
            <a:ext cx="5760242" cy="2123658"/>
          </a:xfrm>
          <a:prstGeom prst="rect">
            <a:avLst/>
          </a:prstGeom>
        </p:spPr>
        <p:txBody>
          <a:bodyPr wrap="square">
            <a:spAutoFit/>
          </a:bodyPr>
          <a:lstStyle/>
          <a:p>
            <a:pPr marL="457200" indent="-457200">
              <a:buFont typeface="+mj-lt"/>
              <a:buAutoNum type="arabicPeriod"/>
            </a:pPr>
            <a:r>
              <a:rPr lang="sv-SE">
                <a:solidFill>
                  <a:schemeClr val="bg1"/>
                </a:solidFill>
              </a:rPr>
              <a:t>Pilot och demonstration för energi- och klimatomställning</a:t>
            </a:r>
          </a:p>
          <a:p>
            <a:pPr marL="457200" indent="-457200">
              <a:buFont typeface="+mj-lt"/>
              <a:buAutoNum type="arabicPeriod"/>
            </a:pPr>
            <a:r>
              <a:rPr lang="sv-SE">
                <a:solidFill>
                  <a:schemeClr val="bg1"/>
                </a:solidFill>
              </a:rPr>
              <a:t>Utlysningens omfattning</a:t>
            </a:r>
          </a:p>
          <a:p>
            <a:pPr marL="457200" indent="-457200">
              <a:buFont typeface="+mj-lt"/>
              <a:buAutoNum type="arabicPeriod"/>
            </a:pPr>
            <a:r>
              <a:rPr lang="sv-SE">
                <a:solidFill>
                  <a:schemeClr val="bg1"/>
                </a:solidFill>
              </a:rPr>
              <a:t>Bedömning av ansökan</a:t>
            </a:r>
          </a:p>
          <a:p>
            <a:pPr marL="457200" indent="-457200">
              <a:buFont typeface="+mj-lt"/>
              <a:buAutoNum type="arabicPeriod"/>
            </a:pPr>
            <a:r>
              <a:rPr lang="sv-SE">
                <a:solidFill>
                  <a:schemeClr val="bg1"/>
                </a:solidFill>
              </a:rPr>
              <a:t>Tips</a:t>
            </a:r>
          </a:p>
          <a:p>
            <a:pPr marL="457200" indent="-457200">
              <a:buFont typeface="+mj-lt"/>
              <a:buAutoNum type="arabicPeriod"/>
            </a:pPr>
            <a:r>
              <a:rPr lang="sv-SE">
                <a:solidFill>
                  <a:schemeClr val="bg1"/>
                </a:solidFill>
              </a:rPr>
              <a:t>Praktisk vägledning till Mina Sidor</a:t>
            </a:r>
          </a:p>
        </p:txBody>
      </p:sp>
      <p:sp>
        <p:nvSpPr>
          <p:cNvPr id="2" name="textruta 1">
            <a:extLst>
              <a:ext uri="{FF2B5EF4-FFF2-40B4-BE49-F238E27FC236}">
                <a16:creationId xmlns:a16="http://schemas.microsoft.com/office/drawing/2014/main" id="{4985DA7B-8D1A-4224-8439-1BA5DB1F998A}"/>
              </a:ext>
            </a:extLst>
          </p:cNvPr>
          <p:cNvSpPr txBox="1"/>
          <p:nvPr/>
        </p:nvSpPr>
        <p:spPr>
          <a:xfrm>
            <a:off x="6240016" y="260648"/>
            <a:ext cx="5616226" cy="430887"/>
          </a:xfrm>
          <a:prstGeom prst="rect">
            <a:avLst/>
          </a:prstGeom>
          <a:noFill/>
        </p:spPr>
        <p:txBody>
          <a:bodyPr wrap="square" rtlCol="0">
            <a:spAutoFit/>
          </a:bodyPr>
          <a:lstStyle/>
          <a:p>
            <a:pPr algn="ctr"/>
            <a:r>
              <a:rPr lang="sv-SE">
                <a:solidFill>
                  <a:schemeClr val="bg1"/>
                </a:solidFill>
              </a:rPr>
              <a:t>Disposition</a:t>
            </a:r>
          </a:p>
        </p:txBody>
      </p:sp>
      <p:pic>
        <p:nvPicPr>
          <p:cNvPr id="6" name="Bildobjekt 5" descr="Bilden visar en hand som håller i en lampa. Visualisering av innovationer.">
            <a:extLst>
              <a:ext uri="{FF2B5EF4-FFF2-40B4-BE49-F238E27FC236}">
                <a16:creationId xmlns:a16="http://schemas.microsoft.com/office/drawing/2014/main" id="{4FCB56B4-9028-4711-93B9-3F03FB88C678}"/>
              </a:ext>
            </a:extLst>
          </p:cNvPr>
          <p:cNvPicPr>
            <a:picLocks noChangeAspect="1"/>
          </p:cNvPicPr>
          <p:nvPr/>
        </p:nvPicPr>
        <p:blipFill rotWithShape="1">
          <a:blip r:embed="rId3">
            <a:extLst>
              <a:ext uri="{28A0092B-C50C-407E-A947-70E740481C1C}">
                <a14:useLocalDpi xmlns:a14="http://schemas.microsoft.com/office/drawing/2010/main" val="0"/>
              </a:ext>
            </a:extLst>
          </a:blip>
          <a:srcRect l="23110" t="3686" r="39395" b="11783"/>
          <a:stretch/>
        </p:blipFill>
        <p:spPr>
          <a:xfrm>
            <a:off x="1199456" y="476672"/>
            <a:ext cx="3816424" cy="5735984"/>
          </a:xfrm>
          <a:prstGeom prst="rect">
            <a:avLst/>
          </a:prstGeom>
        </p:spPr>
      </p:pic>
    </p:spTree>
    <p:extLst>
      <p:ext uri="{BB962C8B-B14F-4D97-AF65-F5344CB8AC3E}">
        <p14:creationId xmlns:p14="http://schemas.microsoft.com/office/powerpoint/2010/main" val="10119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F67D473-B1DE-4BC4-B589-FA2A85B72D15}"/>
              </a:ext>
              <a:ext uri="{C183D7F6-B498-43B3-948B-1728B52AA6E4}">
                <adec:decorative xmlns:adec="http://schemas.microsoft.com/office/drawing/2017/decorative" val="1"/>
              </a:ext>
            </a:extLst>
          </p:cNvPr>
          <p:cNvSpPr/>
          <p:nvPr/>
        </p:nvSpPr>
        <p:spPr>
          <a:xfrm>
            <a:off x="286030" y="1627792"/>
            <a:ext cx="4968552" cy="2181754"/>
          </a:xfrm>
          <a:prstGeom prst="rect">
            <a:avLst/>
          </a:prstGeom>
          <a:solidFill>
            <a:srgbClr val="5F5673">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100"/>
          </a:p>
        </p:txBody>
      </p:sp>
      <p:sp>
        <p:nvSpPr>
          <p:cNvPr id="9" name="Rubrik 8">
            <a:extLst>
              <a:ext uri="{FF2B5EF4-FFF2-40B4-BE49-F238E27FC236}">
                <a16:creationId xmlns:a16="http://schemas.microsoft.com/office/drawing/2014/main" id="{DAD3D682-D8DB-4B92-9F5B-803CA9086A2F}"/>
              </a:ext>
            </a:extLst>
          </p:cNvPr>
          <p:cNvSpPr txBox="1">
            <a:spLocks noGrp="1"/>
          </p:cNvSpPr>
          <p:nvPr>
            <p:ph type="title"/>
          </p:nvPr>
        </p:nvSpPr>
        <p:spPr>
          <a:xfrm>
            <a:off x="-2003" y="2390848"/>
            <a:ext cx="4801859" cy="600101"/>
          </a:xfrm>
          <a:prstGeom prst="rect">
            <a:avLst/>
          </a:prstGeom>
          <a:noFill/>
        </p:spPr>
        <p:txBody>
          <a:bodyPr wrap="square" rtlCol="0">
            <a:spAutoFit/>
          </a:bodyPr>
          <a:lstStyle/>
          <a:p>
            <a:pPr algn="ctr"/>
            <a:r>
              <a:rPr lang="sv-SE" sz="5400">
                <a:solidFill>
                  <a:schemeClr val="bg1"/>
                </a:solidFill>
              </a:rPr>
              <a:t>Frågor?</a:t>
            </a:r>
          </a:p>
        </p:txBody>
      </p:sp>
      <p:pic>
        <p:nvPicPr>
          <p:cNvPr id="7" name="Platshållare för innehåll 6">
            <a:extLst>
              <a:ext uri="{FF2B5EF4-FFF2-40B4-BE49-F238E27FC236}">
                <a16:creationId xmlns:a16="http://schemas.microsoft.com/office/drawing/2014/main" id="{9CF76EC7-1BD0-44DE-A148-BEE380C90355}"/>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t="17862"/>
          <a:stretch/>
        </p:blipFill>
        <p:spPr>
          <a:xfrm>
            <a:off x="5519936" y="1988840"/>
            <a:ext cx="6399410" cy="3504232"/>
          </a:xfrm>
          <a:prstGeom prst="rect">
            <a:avLst/>
          </a:prstGeom>
        </p:spPr>
      </p:pic>
    </p:spTree>
    <p:extLst>
      <p:ext uri="{BB962C8B-B14F-4D97-AF65-F5344CB8AC3E}">
        <p14:creationId xmlns:p14="http://schemas.microsoft.com/office/powerpoint/2010/main" val="3655310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6875"/>
        </a:solidFill>
        <a:effectLst/>
      </p:bgPr>
    </p:bg>
    <p:spTree>
      <p:nvGrpSpPr>
        <p:cNvPr id="1" name=""/>
        <p:cNvGrpSpPr/>
        <p:nvPr/>
      </p:nvGrpSpPr>
      <p:grpSpPr>
        <a:xfrm>
          <a:off x="0" y="0"/>
          <a:ext cx="0" cy="0"/>
          <a:chOff x="0" y="0"/>
          <a:chExt cx="0" cy="0"/>
        </a:xfrm>
      </p:grpSpPr>
      <p:pic>
        <p:nvPicPr>
          <p:cNvPr id="11" name="Bildobjekt 10" descr="En bild som visar ritning&#10;&#10;Automatiskt genererad beskrivning">
            <a:hlinkClick r:id="rId3"/>
            <a:extLst>
              <a:ext uri="{FF2B5EF4-FFF2-40B4-BE49-F238E27FC236}">
                <a16:creationId xmlns:a16="http://schemas.microsoft.com/office/drawing/2014/main" id="{88BB1255-1ADA-4807-A79D-B236287138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5073" y="6276349"/>
            <a:ext cx="357253" cy="303806"/>
          </a:xfrm>
          <a:prstGeom prst="rect">
            <a:avLst/>
          </a:prstGeom>
        </p:spPr>
      </p:pic>
      <p:pic>
        <p:nvPicPr>
          <p:cNvPr id="13" name="Bildobjekt 12" descr="En bild som visar ritning&#10;&#10;Automatiskt genererad beskrivning">
            <a:hlinkClick r:id="rId5"/>
            <a:extLst>
              <a:ext uri="{FF2B5EF4-FFF2-40B4-BE49-F238E27FC236}">
                <a16:creationId xmlns:a16="http://schemas.microsoft.com/office/drawing/2014/main" id="{505EFC74-C47A-41EE-86C1-BE00306544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24529" y="6276350"/>
            <a:ext cx="305668" cy="303805"/>
          </a:xfrm>
          <a:prstGeom prst="rect">
            <a:avLst/>
          </a:prstGeom>
        </p:spPr>
      </p:pic>
      <p:pic>
        <p:nvPicPr>
          <p:cNvPr id="14" name="Bildobjekt 13" descr="En bild som visar skjorta, ritning, bord&#10;&#10;Automatiskt genererad beskrivning">
            <a:hlinkClick r:id="rId7"/>
            <a:extLst>
              <a:ext uri="{FF2B5EF4-FFF2-40B4-BE49-F238E27FC236}">
                <a16:creationId xmlns:a16="http://schemas.microsoft.com/office/drawing/2014/main" id="{D2C18A04-94DD-41D1-BF90-5E3AC0F2FD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93465" y="6306311"/>
            <a:ext cx="345578" cy="243882"/>
          </a:xfrm>
          <a:prstGeom prst="rect">
            <a:avLst/>
          </a:prstGeom>
        </p:spPr>
      </p:pic>
      <p:pic>
        <p:nvPicPr>
          <p:cNvPr id="3" name="Bildobjekt 2">
            <a:hlinkClick r:id="rId9"/>
            <a:extLst>
              <a:ext uri="{FF2B5EF4-FFF2-40B4-BE49-F238E27FC236}">
                <a16:creationId xmlns:a16="http://schemas.microsoft.com/office/drawing/2014/main" id="{5F99E673-7AC8-43ED-80DD-42A358677D5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29799" y="6257571"/>
            <a:ext cx="331461" cy="331461"/>
          </a:xfrm>
          <a:prstGeom prst="rect">
            <a:avLst/>
          </a:prstGeom>
        </p:spPr>
      </p:pic>
      <p:sp>
        <p:nvSpPr>
          <p:cNvPr id="2" name="textruta 1">
            <a:extLst>
              <a:ext uri="{FF2B5EF4-FFF2-40B4-BE49-F238E27FC236}">
                <a16:creationId xmlns:a16="http://schemas.microsoft.com/office/drawing/2014/main" id="{5F8F35B9-35E4-A67A-A463-D8444BC4A867}"/>
              </a:ext>
            </a:extLst>
          </p:cNvPr>
          <p:cNvSpPr txBox="1"/>
          <p:nvPr/>
        </p:nvSpPr>
        <p:spPr>
          <a:xfrm>
            <a:off x="842962" y="619870"/>
            <a:ext cx="10506075" cy="1661993"/>
          </a:xfrm>
          <a:prstGeom prst="rect">
            <a:avLst/>
          </a:prstGeom>
          <a:noFill/>
        </p:spPr>
        <p:txBody>
          <a:bodyPr wrap="square" rtlCol="0">
            <a:spAutoFit/>
          </a:bodyPr>
          <a:lstStyle/>
          <a:p>
            <a:pPr algn="ctr"/>
            <a:r>
              <a:rPr lang="sv-SE" sz="2400" b="1">
                <a:solidFill>
                  <a:schemeClr val="bg1"/>
                </a:solidFill>
                <a:latin typeface="+mj-lt"/>
              </a:rPr>
              <a:t>Tack för att ni lyssnade!</a:t>
            </a:r>
          </a:p>
          <a:p>
            <a:pPr algn="ctr"/>
            <a:endParaRPr lang="sv-SE" sz="2400" b="1">
              <a:solidFill>
                <a:schemeClr val="bg1"/>
              </a:solidFill>
              <a:latin typeface="+mj-lt"/>
            </a:endParaRPr>
          </a:p>
          <a:p>
            <a:pPr algn="ctr"/>
            <a:r>
              <a:rPr lang="sv-SE" sz="1600">
                <a:solidFill>
                  <a:schemeClr val="bg1"/>
                </a:solidFill>
                <a:latin typeface="+mj-lt"/>
              </a:rPr>
              <a:t>Skriv gärna i chatten innan du loggar ut hur du hittade till utlysningarna/informationsmötet!</a:t>
            </a:r>
          </a:p>
          <a:p>
            <a:pPr algn="ctr"/>
            <a:r>
              <a:rPr lang="sv-SE" sz="1600">
                <a:solidFill>
                  <a:schemeClr val="bg1"/>
                </a:solidFill>
                <a:latin typeface="+mj-lt"/>
              </a:rPr>
              <a:t>(tex genom prenumeration, </a:t>
            </a:r>
            <a:r>
              <a:rPr lang="sv-SE" sz="1600" err="1">
                <a:solidFill>
                  <a:schemeClr val="bg1"/>
                </a:solidFill>
                <a:latin typeface="+mj-lt"/>
              </a:rPr>
              <a:t>Linked</a:t>
            </a:r>
            <a:r>
              <a:rPr lang="sv-SE" sz="1600">
                <a:solidFill>
                  <a:schemeClr val="bg1"/>
                </a:solidFill>
                <a:latin typeface="+mj-lt"/>
              </a:rPr>
              <a:t>-In, webbplatsen, nyhetsbrev, tips från innovationsmiljö eller andra)</a:t>
            </a:r>
          </a:p>
          <a:p>
            <a:endParaRPr lang="sv-SE"/>
          </a:p>
        </p:txBody>
      </p:sp>
      <p:sp>
        <p:nvSpPr>
          <p:cNvPr id="4" name="textruta 3">
            <a:extLst>
              <a:ext uri="{FF2B5EF4-FFF2-40B4-BE49-F238E27FC236}">
                <a16:creationId xmlns:a16="http://schemas.microsoft.com/office/drawing/2014/main" id="{8571E6D4-88A0-8900-B4AF-B9D60C32E09D}"/>
              </a:ext>
            </a:extLst>
          </p:cNvPr>
          <p:cNvSpPr txBox="1"/>
          <p:nvPr/>
        </p:nvSpPr>
        <p:spPr>
          <a:xfrm>
            <a:off x="692906" y="4488090"/>
            <a:ext cx="10565239" cy="1569660"/>
          </a:xfrm>
          <a:prstGeom prst="rect">
            <a:avLst/>
          </a:prstGeom>
          <a:noFill/>
        </p:spPr>
        <p:txBody>
          <a:bodyPr wrap="square" lIns="91440" tIns="45720" rIns="91440" bIns="45720" rtlCol="0" anchor="t">
            <a:spAutoFit/>
          </a:bodyPr>
          <a:lstStyle/>
          <a:p>
            <a:r>
              <a:rPr lang="sv-SE" sz="1600" b="1">
                <a:solidFill>
                  <a:schemeClr val="bg1"/>
                </a:solidFill>
                <a:latin typeface="+mj-lt"/>
              </a:rPr>
              <a:t>Välkommen att kontakta oss!</a:t>
            </a:r>
          </a:p>
          <a:p>
            <a:r>
              <a:rPr lang="sv-SE" sz="1600">
                <a:solidFill>
                  <a:schemeClr val="bg1"/>
                </a:solidFill>
                <a:latin typeface="+mj-lt"/>
              </a:rPr>
              <a:t>Vi lämnar support fram till 16.00 sista ansökningsdagen</a:t>
            </a:r>
          </a:p>
          <a:p>
            <a:endParaRPr lang="sv-SE" sz="1600">
              <a:solidFill>
                <a:schemeClr val="bg1"/>
              </a:solidFill>
              <a:latin typeface="+mj-lt"/>
            </a:endParaRPr>
          </a:p>
          <a:p>
            <a:r>
              <a:rPr lang="sv-SE" sz="1600" b="1">
                <a:solidFill>
                  <a:schemeClr val="bg1"/>
                </a:solidFill>
                <a:latin typeface="+mj-lt"/>
              </a:rPr>
              <a:t>Utlysningens mailadresser: </a:t>
            </a:r>
            <a:r>
              <a:rPr lang="sv-SE" sz="1600" u="sng">
                <a:solidFill>
                  <a:schemeClr val="bg1">
                    <a:lumMod val="85000"/>
                  </a:schemeClr>
                </a:solidFill>
                <a:latin typeface="+mj-lt"/>
                <a:hlinkClick r:id="rId11">
                  <a:extLst>
                    <a:ext uri="{A12FA001-AC4F-418D-AE19-62706E023703}">
                      <ahyp:hlinkClr xmlns:ahyp="http://schemas.microsoft.com/office/drawing/2018/hyperlinkcolor" val="tx"/>
                    </a:ext>
                  </a:extLst>
                </a:hlinkClick>
              </a:rPr>
              <a:t>pilotochdemo@energimyndigheten.se</a:t>
            </a:r>
            <a:r>
              <a:rPr lang="sv-SE" sz="1600" u="sng">
                <a:solidFill>
                  <a:schemeClr val="bg1">
                    <a:lumMod val="85000"/>
                  </a:schemeClr>
                </a:solidFill>
                <a:latin typeface="+mj-lt"/>
              </a:rPr>
              <a:t> </a:t>
            </a:r>
            <a:r>
              <a:rPr lang="sv-SE" sz="1600">
                <a:solidFill>
                  <a:schemeClr val="bg1">
                    <a:lumMod val="85000"/>
                  </a:schemeClr>
                </a:solidFill>
                <a:latin typeface="+mj-lt"/>
              </a:rPr>
              <a:t>eller </a:t>
            </a:r>
            <a:r>
              <a:rPr lang="sv-SE" sz="1600" u="sng">
                <a:solidFill>
                  <a:schemeClr val="bg1">
                    <a:lumMod val="85000"/>
                  </a:schemeClr>
                </a:solidFill>
                <a:latin typeface="+mj-lt"/>
                <a:hlinkClick r:id="rId12">
                  <a:extLst>
                    <a:ext uri="{A12FA001-AC4F-418D-AE19-62706E023703}">
                      <ahyp:hlinkClr xmlns:ahyp="http://schemas.microsoft.com/office/drawing/2018/hyperlinkcolor" val="tx"/>
                    </a:ext>
                  </a:extLst>
                </a:hlinkClick>
              </a:rPr>
              <a:t>skiss@energimyndigheten.se</a:t>
            </a:r>
            <a:endParaRPr lang="sv-SE" sz="1600" u="sng">
              <a:solidFill>
                <a:schemeClr val="bg1">
                  <a:lumMod val="85000"/>
                </a:schemeClr>
              </a:solidFill>
              <a:latin typeface="+mj-lt"/>
            </a:endParaRPr>
          </a:p>
          <a:p>
            <a:endParaRPr lang="sv-SE" sz="1600" u="sng">
              <a:solidFill>
                <a:schemeClr val="bg1"/>
              </a:solidFill>
              <a:latin typeface="+mj-lt"/>
              <a:cs typeface="Arial"/>
            </a:endParaRPr>
          </a:p>
          <a:p>
            <a:endParaRPr lang="sv-SE" sz="1600">
              <a:solidFill>
                <a:schemeClr val="bg1"/>
              </a:solidFill>
              <a:latin typeface="+mj-lt"/>
            </a:endParaRPr>
          </a:p>
        </p:txBody>
      </p:sp>
    </p:spTree>
    <p:extLst>
      <p:ext uri="{BB962C8B-B14F-4D97-AF65-F5344CB8AC3E}">
        <p14:creationId xmlns:p14="http://schemas.microsoft.com/office/powerpoint/2010/main" val="97817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F1E373F-DFCB-40FA-A16C-D5BB23EED0F8}"/>
              </a:ext>
            </a:extLst>
          </p:cNvPr>
          <p:cNvSpPr/>
          <p:nvPr/>
        </p:nvSpPr>
        <p:spPr>
          <a:xfrm>
            <a:off x="5974413" y="0"/>
            <a:ext cx="6239618" cy="6857777"/>
          </a:xfrm>
          <a:prstGeom prst="rect">
            <a:avLst/>
          </a:prstGeom>
          <a:solidFill>
            <a:srgbClr val="00687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fontAlgn="auto">
              <a:spcBef>
                <a:spcPts val="0"/>
              </a:spcBef>
              <a:spcAft>
                <a:spcPts val="0"/>
              </a:spcAft>
            </a:pPr>
            <a:endParaRPr lang="sv-SE" sz="1800">
              <a:solidFill>
                <a:prstClr val="white"/>
              </a:solidFill>
              <a:latin typeface="Calibri" panose="020F0502020204030204"/>
            </a:endParaRPr>
          </a:p>
        </p:txBody>
      </p:sp>
      <p:sp>
        <p:nvSpPr>
          <p:cNvPr id="7" name="Rektangel 6">
            <a:extLst>
              <a:ext uri="{FF2B5EF4-FFF2-40B4-BE49-F238E27FC236}">
                <a16:creationId xmlns:a16="http://schemas.microsoft.com/office/drawing/2014/main" id="{BBE1CDC8-DD9C-4F4A-B83A-9995564CAF58}"/>
              </a:ext>
            </a:extLst>
          </p:cNvPr>
          <p:cNvSpPr/>
          <p:nvPr/>
        </p:nvSpPr>
        <p:spPr>
          <a:xfrm>
            <a:off x="6096000" y="2492896"/>
            <a:ext cx="5760242" cy="2123658"/>
          </a:xfrm>
          <a:prstGeom prst="rect">
            <a:avLst/>
          </a:prstGeom>
        </p:spPr>
        <p:txBody>
          <a:bodyPr wrap="square">
            <a:spAutoFit/>
          </a:bodyPr>
          <a:lstStyle/>
          <a:p>
            <a:pPr marL="457200" indent="-457200">
              <a:buFont typeface="+mj-lt"/>
              <a:buAutoNum type="arabicPeriod"/>
            </a:pPr>
            <a:r>
              <a:rPr lang="sv-SE"/>
              <a:t>Pilot och demonstration för energi- och klimatomställning</a:t>
            </a:r>
          </a:p>
          <a:p>
            <a:pPr marL="457200" indent="-457200">
              <a:buFont typeface="+mj-lt"/>
              <a:buAutoNum type="arabicPeriod"/>
            </a:pPr>
            <a:r>
              <a:rPr lang="sv-SE">
                <a:solidFill>
                  <a:schemeClr val="bg1"/>
                </a:solidFill>
              </a:rPr>
              <a:t>Utlysningens omfattning</a:t>
            </a:r>
          </a:p>
          <a:p>
            <a:pPr marL="457200" indent="-457200">
              <a:buFont typeface="+mj-lt"/>
              <a:buAutoNum type="arabicPeriod"/>
            </a:pPr>
            <a:r>
              <a:rPr lang="sv-SE">
                <a:solidFill>
                  <a:schemeClr val="bg1"/>
                </a:solidFill>
              </a:rPr>
              <a:t>Bedömning av ansökan</a:t>
            </a:r>
          </a:p>
          <a:p>
            <a:pPr marL="457200" indent="-457200">
              <a:buFont typeface="+mj-lt"/>
              <a:buAutoNum type="arabicPeriod"/>
            </a:pPr>
            <a:r>
              <a:rPr lang="sv-SE">
                <a:solidFill>
                  <a:schemeClr val="bg1"/>
                </a:solidFill>
              </a:rPr>
              <a:t>Tips</a:t>
            </a:r>
          </a:p>
          <a:p>
            <a:pPr marL="457200" indent="-457200">
              <a:buFont typeface="+mj-lt"/>
              <a:buAutoNum type="arabicPeriod"/>
            </a:pPr>
            <a:r>
              <a:rPr lang="sv-SE">
                <a:solidFill>
                  <a:schemeClr val="bg1"/>
                </a:solidFill>
              </a:rPr>
              <a:t>Praktisk vägledning till Mina Sidor</a:t>
            </a:r>
          </a:p>
        </p:txBody>
      </p:sp>
      <p:pic>
        <p:nvPicPr>
          <p:cNvPr id="5" name="Bildobjekt 4" descr="Bilden visar en hand som håller i en lampa. Visualisering av innovationer.">
            <a:extLst>
              <a:ext uri="{FF2B5EF4-FFF2-40B4-BE49-F238E27FC236}">
                <a16:creationId xmlns:a16="http://schemas.microsoft.com/office/drawing/2014/main" id="{309A566F-5A76-499A-AE8E-4EEE95630237}"/>
              </a:ext>
            </a:extLst>
          </p:cNvPr>
          <p:cNvPicPr>
            <a:picLocks noChangeAspect="1"/>
          </p:cNvPicPr>
          <p:nvPr/>
        </p:nvPicPr>
        <p:blipFill rotWithShape="1">
          <a:blip r:embed="rId3">
            <a:extLst>
              <a:ext uri="{28A0092B-C50C-407E-A947-70E740481C1C}">
                <a14:useLocalDpi xmlns:a14="http://schemas.microsoft.com/office/drawing/2010/main" val="0"/>
              </a:ext>
            </a:extLst>
          </a:blip>
          <a:srcRect l="23110" t="3686" r="39395" b="11783"/>
          <a:stretch/>
        </p:blipFill>
        <p:spPr>
          <a:xfrm>
            <a:off x="1199456" y="476672"/>
            <a:ext cx="3816424" cy="5735984"/>
          </a:xfrm>
          <a:prstGeom prst="rect">
            <a:avLst/>
          </a:prstGeom>
        </p:spPr>
      </p:pic>
    </p:spTree>
    <p:extLst>
      <p:ext uri="{BB962C8B-B14F-4D97-AF65-F5344CB8AC3E}">
        <p14:creationId xmlns:p14="http://schemas.microsoft.com/office/powerpoint/2010/main" val="343514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0F29E6-4912-475B-A25D-32925A472D0E}"/>
              </a:ext>
            </a:extLst>
          </p:cNvPr>
          <p:cNvSpPr>
            <a:spLocks noGrp="1"/>
          </p:cNvSpPr>
          <p:nvPr>
            <p:ph type="title"/>
          </p:nvPr>
        </p:nvSpPr>
        <p:spPr>
          <a:xfrm>
            <a:off x="694800" y="403200"/>
            <a:ext cx="10800000" cy="1152000"/>
          </a:xfrm>
        </p:spPr>
        <p:txBody>
          <a:bodyPr wrap="square" anchor="t">
            <a:normAutofit/>
          </a:bodyPr>
          <a:lstStyle/>
          <a:p>
            <a:r>
              <a:rPr lang="sv-SE"/>
              <a:t>Hållbar energi för alla</a:t>
            </a:r>
          </a:p>
        </p:txBody>
      </p:sp>
      <p:pic>
        <p:nvPicPr>
          <p:cNvPr id="7" name="Platshållare för innehåll 4">
            <a:extLst>
              <a:ext uri="{FF2B5EF4-FFF2-40B4-BE49-F238E27FC236}">
                <a16:creationId xmlns:a16="http://schemas.microsoft.com/office/drawing/2014/main" id="{D9A42076-2CF5-4F17-81F8-425BB84B7E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94800" y="2133595"/>
            <a:ext cx="10800000" cy="3455998"/>
          </a:xfrm>
          <a:prstGeom prst="rect">
            <a:avLst/>
          </a:prstGeom>
          <a:noFill/>
          <a:ln w="9525">
            <a:noFill/>
            <a:miter lim="800000"/>
            <a:headEnd/>
            <a:tailEnd/>
          </a:ln>
          <a:effectLst/>
        </p:spPr>
      </p:pic>
      <p:sp>
        <p:nvSpPr>
          <p:cNvPr id="5" name="textruta 4">
            <a:extLst>
              <a:ext uri="{FF2B5EF4-FFF2-40B4-BE49-F238E27FC236}">
                <a16:creationId xmlns:a16="http://schemas.microsoft.com/office/drawing/2014/main" id="{811D50B4-518A-4AFA-BE54-E807AD8284DA}"/>
              </a:ext>
            </a:extLst>
          </p:cNvPr>
          <p:cNvSpPr txBox="1"/>
          <p:nvPr/>
        </p:nvSpPr>
        <p:spPr>
          <a:xfrm>
            <a:off x="5669280" y="1074956"/>
            <a:ext cx="6096000" cy="769441"/>
          </a:xfrm>
          <a:prstGeom prst="rect">
            <a:avLst/>
          </a:prstGeom>
          <a:noFill/>
        </p:spPr>
        <p:txBody>
          <a:bodyPr wrap="square">
            <a:spAutoFit/>
          </a:bodyPr>
          <a:lstStyle/>
          <a:p>
            <a:r>
              <a:rPr lang="sv-SE"/>
              <a:t>Vi leder samhällets omställning till ett hållbart energisystem</a:t>
            </a:r>
          </a:p>
        </p:txBody>
      </p:sp>
    </p:spTree>
    <p:extLst>
      <p:ext uri="{BB962C8B-B14F-4D97-AF65-F5344CB8AC3E}">
        <p14:creationId xmlns:p14="http://schemas.microsoft.com/office/powerpoint/2010/main" val="273678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13230B8-46CC-8E0C-65A3-E98D278D39DA}"/>
              </a:ext>
            </a:extLst>
          </p:cNvPr>
          <p:cNvSpPr>
            <a:spLocks noGrp="1"/>
          </p:cNvSpPr>
          <p:nvPr>
            <p:ph type="title"/>
          </p:nvPr>
        </p:nvSpPr>
        <p:spPr/>
        <p:txBody>
          <a:bodyPr/>
          <a:lstStyle/>
          <a:p>
            <a:r>
              <a:rPr lang="sv-SE"/>
              <a:t>Pilot och demonstration – Ett verktyg i lådan</a:t>
            </a:r>
          </a:p>
        </p:txBody>
      </p:sp>
      <p:pic>
        <p:nvPicPr>
          <p:cNvPr id="5" name="Bildobjekt 4" descr="En bild som visar text&#10;&#10;Automatiskt genererad beskrivning">
            <a:extLst>
              <a:ext uri="{FF2B5EF4-FFF2-40B4-BE49-F238E27FC236}">
                <a16:creationId xmlns:a16="http://schemas.microsoft.com/office/drawing/2014/main" id="{1C3DA0D6-E762-E5B5-4BC4-68FE9F66005E}"/>
              </a:ext>
            </a:extLst>
          </p:cNvPr>
          <p:cNvPicPr>
            <a:picLocks noChangeAspect="1"/>
          </p:cNvPicPr>
          <p:nvPr/>
        </p:nvPicPr>
        <p:blipFill rotWithShape="1">
          <a:blip r:embed="rId2"/>
          <a:srcRect l="2836"/>
          <a:stretch/>
        </p:blipFill>
        <p:spPr bwMode="auto">
          <a:xfrm>
            <a:off x="1510564" y="1365250"/>
            <a:ext cx="9168471" cy="4559299"/>
          </a:xfrm>
          <a:prstGeom prst="rect">
            <a:avLst/>
          </a:prstGeom>
          <a:ln>
            <a:noFill/>
          </a:ln>
          <a:extLst>
            <a:ext uri="{53640926-AAD7-44D8-BBD7-CCE9431645EC}">
              <a14:shadowObscured xmlns:a14="http://schemas.microsoft.com/office/drawing/2010/main"/>
            </a:ext>
          </a:extLst>
        </p:spPr>
      </p:pic>
      <p:sp>
        <p:nvSpPr>
          <p:cNvPr id="6" name="Pil: höger 5">
            <a:extLst>
              <a:ext uri="{FF2B5EF4-FFF2-40B4-BE49-F238E27FC236}">
                <a16:creationId xmlns:a16="http://schemas.microsoft.com/office/drawing/2014/main" id="{64E9D797-BECE-86F3-1BCD-F150576356BD}"/>
              </a:ext>
            </a:extLst>
          </p:cNvPr>
          <p:cNvSpPr/>
          <p:nvPr/>
        </p:nvSpPr>
        <p:spPr bwMode="auto">
          <a:xfrm>
            <a:off x="1838887" y="5924549"/>
            <a:ext cx="8511822" cy="261762"/>
          </a:xfrm>
          <a:prstGeom prst="rightArrow">
            <a:avLst/>
          </a:prstGeom>
          <a:solidFill>
            <a:srgbClr val="BAD0D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sv-SE" sz="2200" b="0" i="0" u="none" strike="noStrike" cap="none" normalizeH="0" baseline="0">
              <a:ln>
                <a:noFill/>
              </a:ln>
              <a:solidFill>
                <a:schemeClr val="tx1"/>
              </a:solidFill>
              <a:effectLst/>
              <a:latin typeface="Arial" charset="0"/>
            </a:endParaRPr>
          </a:p>
        </p:txBody>
      </p:sp>
      <p:sp>
        <p:nvSpPr>
          <p:cNvPr id="7" name="textruta 6">
            <a:extLst>
              <a:ext uri="{FF2B5EF4-FFF2-40B4-BE49-F238E27FC236}">
                <a16:creationId xmlns:a16="http://schemas.microsoft.com/office/drawing/2014/main" id="{AA95F7C0-40CA-FCCB-CD45-240B36644C1A}"/>
              </a:ext>
            </a:extLst>
          </p:cNvPr>
          <p:cNvSpPr txBox="1"/>
          <p:nvPr/>
        </p:nvSpPr>
        <p:spPr>
          <a:xfrm>
            <a:off x="5135243" y="6055430"/>
            <a:ext cx="1919111" cy="430887"/>
          </a:xfrm>
          <a:prstGeom prst="rect">
            <a:avLst/>
          </a:prstGeom>
          <a:noFill/>
        </p:spPr>
        <p:txBody>
          <a:bodyPr wrap="square" rtlCol="0">
            <a:spAutoFit/>
          </a:bodyPr>
          <a:lstStyle/>
          <a:p>
            <a:r>
              <a:rPr lang="sv-SE"/>
              <a:t>Mognadsgrad</a:t>
            </a:r>
          </a:p>
        </p:txBody>
      </p:sp>
    </p:spTree>
    <p:extLst>
      <p:ext uri="{BB962C8B-B14F-4D97-AF65-F5344CB8AC3E}">
        <p14:creationId xmlns:p14="http://schemas.microsoft.com/office/powerpoint/2010/main" val="204212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ubrik 2">
            <a:extLst>
              <a:ext uri="{FF2B5EF4-FFF2-40B4-BE49-F238E27FC236}">
                <a16:creationId xmlns:a16="http://schemas.microsoft.com/office/drawing/2014/main" id="{DBB2DF0E-4AD8-4410-B904-444B41630EFD}"/>
              </a:ext>
            </a:extLst>
          </p:cNvPr>
          <p:cNvSpPr>
            <a:spLocks noGrp="1"/>
          </p:cNvSpPr>
          <p:nvPr>
            <p:ph type="title"/>
          </p:nvPr>
        </p:nvSpPr>
        <p:spPr>
          <a:xfrm>
            <a:off x="567742" y="211890"/>
            <a:ext cx="10800000" cy="778019"/>
          </a:xfrm>
        </p:spPr>
        <p:txBody>
          <a:bodyPr/>
          <a:lstStyle/>
          <a:p>
            <a:r>
              <a:rPr lang="sv-SE" sz="2800" b="1"/>
              <a:t>Affärsfrämjande utlysningar</a:t>
            </a:r>
          </a:p>
        </p:txBody>
      </p:sp>
      <p:sp>
        <p:nvSpPr>
          <p:cNvPr id="10" name="textruta 9">
            <a:extLst>
              <a:ext uri="{FF2B5EF4-FFF2-40B4-BE49-F238E27FC236}">
                <a16:creationId xmlns:a16="http://schemas.microsoft.com/office/drawing/2014/main" id="{2368B45B-D925-4396-BABF-36339E3427C3}"/>
              </a:ext>
            </a:extLst>
          </p:cNvPr>
          <p:cNvSpPr txBox="1"/>
          <p:nvPr/>
        </p:nvSpPr>
        <p:spPr>
          <a:xfrm>
            <a:off x="500799" y="2175882"/>
            <a:ext cx="3419011" cy="4047262"/>
          </a:xfrm>
          <a:prstGeom prst="rect">
            <a:avLst/>
          </a:prstGeom>
          <a:solidFill>
            <a:srgbClr val="005666"/>
          </a:solidFill>
          <a:ln w="28575">
            <a:noFill/>
          </a:ln>
          <a:effectLst/>
        </p:spPr>
        <p:txBody>
          <a:bodyPr wrap="square" lIns="91440" tIns="45720" rIns="91440" bIns="45720" rtlCol="0" anchor="t">
            <a:spAutoFit/>
          </a:bodyPr>
          <a:lstStyle/>
          <a:p>
            <a:r>
              <a:rPr lang="sv-SE" sz="1700" b="1">
                <a:solidFill>
                  <a:srgbClr val="FFC000"/>
                </a:solidFill>
                <a:latin typeface="Calibri"/>
                <a:ea typeface="Calibri"/>
                <a:cs typeface="Arial"/>
              </a:rPr>
              <a:t>Konceptutveckling med affärsfokus</a:t>
            </a:r>
            <a:r>
              <a:rPr lang="sv-SE" sz="1600" b="1">
                <a:solidFill>
                  <a:srgbClr val="FFC000"/>
                </a:solidFill>
                <a:latin typeface="Calibri"/>
                <a:ea typeface="Calibri"/>
                <a:cs typeface="Arial"/>
              </a:rPr>
              <a:t> </a:t>
            </a:r>
            <a:br>
              <a:rPr lang="sv-SE" sz="1600" b="1">
                <a:solidFill>
                  <a:srgbClr val="FFC000"/>
                </a:solidFill>
                <a:latin typeface="Calibri Light"/>
              </a:rPr>
            </a:br>
            <a:br>
              <a:rPr lang="sv-SE" sz="1600" b="1">
                <a:latin typeface="Calibri Light"/>
              </a:rPr>
            </a:br>
            <a:r>
              <a:rPr lang="sv-SE" sz="1600" b="1">
                <a:solidFill>
                  <a:schemeClr val="bg1"/>
                </a:solidFill>
                <a:latin typeface="Calibri"/>
                <a:ea typeface="Calibri"/>
                <a:cs typeface="Arial"/>
              </a:rPr>
              <a:t>När</a:t>
            </a:r>
            <a:r>
              <a:rPr lang="sv-SE" sz="1600">
                <a:solidFill>
                  <a:schemeClr val="bg1"/>
                </a:solidFill>
                <a:latin typeface="Calibri"/>
                <a:ea typeface="Calibri"/>
                <a:cs typeface="Arial"/>
              </a:rPr>
              <a:t>:</a:t>
            </a:r>
            <a:r>
              <a:rPr lang="sv-SE" sz="1600" b="1">
                <a:solidFill>
                  <a:schemeClr val="bg1"/>
                </a:solidFill>
                <a:latin typeface="Calibri"/>
                <a:cs typeface="Arial"/>
              </a:rPr>
              <a:t> stänger 2024-02-06 23:59</a:t>
            </a:r>
            <a:br>
              <a:rPr lang="sv-SE" sz="1600">
                <a:latin typeface="Calibri Light"/>
              </a:rPr>
            </a:br>
            <a:br>
              <a:rPr lang="sv-SE" sz="1600">
                <a:latin typeface="Calibri Light"/>
              </a:rPr>
            </a:br>
            <a:r>
              <a:rPr lang="sv-SE" sz="1600" b="1">
                <a:solidFill>
                  <a:schemeClr val="bg1"/>
                </a:solidFill>
                <a:latin typeface="Calibri"/>
                <a:ea typeface="Calibri"/>
                <a:cs typeface="Arial"/>
              </a:rPr>
              <a:t>Projektexempel:</a:t>
            </a:r>
            <a:endParaRPr lang="en-US">
              <a:cs typeface="Arial" charset="0"/>
            </a:endParaRPr>
          </a:p>
          <a:p>
            <a:pPr marL="285750" indent="-285750">
              <a:buFont typeface="Arial" panose="020B0604020202020204" pitchFamily="34" charset="0"/>
              <a:buChar char="•"/>
            </a:pPr>
            <a:r>
              <a:rPr lang="sv-SE" sz="1600">
                <a:solidFill>
                  <a:schemeClr val="bg1"/>
                </a:solidFill>
                <a:latin typeface="Calibri Light"/>
                <a:cs typeface="Arial"/>
              </a:rPr>
              <a:t>Utvärdera energirelevans</a:t>
            </a:r>
          </a:p>
          <a:p>
            <a:pPr marL="285750" indent="-285750">
              <a:buFont typeface="Arial" panose="020B0604020202020204" pitchFamily="34" charset="0"/>
              <a:buChar char="•"/>
            </a:pPr>
            <a:r>
              <a:rPr lang="sv-SE" sz="1600">
                <a:solidFill>
                  <a:schemeClr val="bg1"/>
                </a:solidFill>
                <a:latin typeface="Calibri Light"/>
                <a:cs typeface="Arial"/>
              </a:rPr>
              <a:t>Utvärdera kommersiell potential </a:t>
            </a:r>
          </a:p>
          <a:p>
            <a:pPr marL="285750" indent="-285750">
              <a:buFont typeface="Arial" panose="020B0604020202020204" pitchFamily="34" charset="0"/>
              <a:buChar char="•"/>
            </a:pPr>
            <a:r>
              <a:rPr lang="sv-SE" sz="1600">
                <a:solidFill>
                  <a:schemeClr val="bg1"/>
                </a:solidFill>
                <a:latin typeface="Calibri Light"/>
                <a:cs typeface="Arial"/>
              </a:rPr>
              <a:t>Säkerställa de mest grundläggande hörnstenarna för en fortsatt utveckling och kommersialisering</a:t>
            </a:r>
          </a:p>
          <a:p>
            <a:endParaRPr lang="sv-SE" sz="1600">
              <a:solidFill>
                <a:schemeClr val="bg1"/>
              </a:solidFill>
              <a:latin typeface="Calibri Light"/>
              <a:cs typeface="Arial"/>
            </a:endParaRPr>
          </a:p>
          <a:p>
            <a:endParaRPr lang="sv-SE" sz="1600">
              <a:solidFill>
                <a:schemeClr val="bg1"/>
              </a:solidFill>
              <a:latin typeface="Calibri Light"/>
              <a:cs typeface="Arial"/>
            </a:endParaRPr>
          </a:p>
          <a:p>
            <a:r>
              <a:rPr lang="sv-SE" sz="1600" b="1">
                <a:solidFill>
                  <a:schemeClr val="bg1"/>
                </a:solidFill>
                <a:latin typeface="Calibri Light"/>
                <a:cs typeface="Arial"/>
              </a:rPr>
              <a:t>Max 500 000 kr i stöd</a:t>
            </a:r>
          </a:p>
          <a:p>
            <a:endParaRPr lang="sv-SE" sz="1600">
              <a:solidFill>
                <a:schemeClr val="bg1"/>
              </a:solidFill>
              <a:latin typeface="Calibri Light"/>
              <a:cs typeface="Calibri Light"/>
            </a:endParaRPr>
          </a:p>
          <a:p>
            <a:r>
              <a:rPr lang="sv-SE" sz="1600" b="1">
                <a:solidFill>
                  <a:schemeClr val="bg1"/>
                </a:solidFill>
                <a:latin typeface="Calibri"/>
                <a:cs typeface="Arial"/>
              </a:rPr>
              <a:t>Mognadsgrad: RL 2-4</a:t>
            </a:r>
            <a:endParaRPr lang="sv-SE">
              <a:solidFill>
                <a:schemeClr val="bg1"/>
              </a:solidFill>
              <a:cs typeface="Arial" charset="0"/>
            </a:endParaRPr>
          </a:p>
          <a:p>
            <a:endParaRPr lang="sv-SE" sz="1600">
              <a:latin typeface="Arial"/>
              <a:cs typeface="Arial"/>
            </a:endParaRPr>
          </a:p>
        </p:txBody>
      </p:sp>
      <p:sp>
        <p:nvSpPr>
          <p:cNvPr id="9" name="textruta 8">
            <a:extLst>
              <a:ext uri="{FF2B5EF4-FFF2-40B4-BE49-F238E27FC236}">
                <a16:creationId xmlns:a16="http://schemas.microsoft.com/office/drawing/2014/main" id="{C8FAD357-CEA3-41AB-9C7E-8409DB32B466}"/>
              </a:ext>
            </a:extLst>
          </p:cNvPr>
          <p:cNvSpPr txBox="1"/>
          <p:nvPr/>
        </p:nvSpPr>
        <p:spPr>
          <a:xfrm>
            <a:off x="4199047" y="2174528"/>
            <a:ext cx="3798682" cy="4185761"/>
          </a:xfrm>
          <a:prstGeom prst="rect">
            <a:avLst/>
          </a:prstGeom>
          <a:solidFill>
            <a:srgbClr val="76B9B4"/>
          </a:solidFill>
          <a:ln w="28575">
            <a:noFill/>
          </a:ln>
          <a:effectLst/>
        </p:spPr>
        <p:txBody>
          <a:bodyPr wrap="square" lIns="91440" tIns="45720" rIns="91440" bIns="45720" rtlCol="0" anchor="t">
            <a:spAutoFit/>
          </a:bodyPr>
          <a:lstStyle/>
          <a:p>
            <a:r>
              <a:rPr lang="sv-SE" sz="1700" b="1">
                <a:solidFill>
                  <a:srgbClr val="FFC000"/>
                </a:solidFill>
                <a:latin typeface="Calibri"/>
                <a:cs typeface="Arial"/>
              </a:rPr>
              <a:t>Verifiering med kund </a:t>
            </a:r>
            <a:endParaRPr lang="en-US">
              <a:cs typeface="Arial" charset="0"/>
            </a:endParaRPr>
          </a:p>
          <a:p>
            <a:endParaRPr lang="sv-SE" sz="1600">
              <a:solidFill>
                <a:schemeClr val="bg1"/>
              </a:solidFill>
              <a:latin typeface="+mj-lt"/>
              <a:cs typeface="Calibri Light"/>
            </a:endParaRPr>
          </a:p>
          <a:p>
            <a:r>
              <a:rPr lang="sv-SE" sz="1600" b="1">
                <a:solidFill>
                  <a:schemeClr val="bg1"/>
                </a:solidFill>
                <a:latin typeface="Calibri"/>
                <a:ea typeface="Calibri"/>
                <a:cs typeface="Calibri Light"/>
              </a:rPr>
              <a:t>När:</a:t>
            </a:r>
            <a:r>
              <a:rPr lang="sv-SE" sz="1600" b="1">
                <a:solidFill>
                  <a:schemeClr val="bg1"/>
                </a:solidFill>
                <a:latin typeface="+mj-lt"/>
                <a:cs typeface="Calibri Light"/>
              </a:rPr>
              <a:t> Beräknas öppna i början av 2024</a:t>
            </a:r>
            <a:endParaRPr lang="sv-SE" sz="1600" b="1">
              <a:solidFill>
                <a:schemeClr val="bg1"/>
              </a:solidFill>
              <a:latin typeface="+mj-lt"/>
              <a:ea typeface="Calibri Light"/>
              <a:cs typeface="Calibri Light"/>
            </a:endParaRPr>
          </a:p>
          <a:p>
            <a:br>
              <a:rPr lang="sv-SE" sz="1600">
                <a:latin typeface="+mj-lt"/>
              </a:rPr>
            </a:br>
            <a:r>
              <a:rPr lang="sv-SE" sz="1600" b="1">
                <a:solidFill>
                  <a:schemeClr val="bg1"/>
                </a:solidFill>
                <a:latin typeface="Calibri"/>
                <a:ea typeface="Calibri"/>
                <a:cs typeface="Calibri Light"/>
              </a:rPr>
              <a:t>Projektexempel:</a:t>
            </a:r>
          </a:p>
          <a:p>
            <a:pPr marL="285750" indent="-285750">
              <a:buFont typeface="Arial" panose="020B0604020202020204" pitchFamily="34" charset="0"/>
              <a:buChar char="•"/>
            </a:pPr>
            <a:r>
              <a:rPr lang="sv-SE" sz="1600">
                <a:solidFill>
                  <a:schemeClr val="bg1"/>
                </a:solidFill>
                <a:latin typeface="+mj-lt"/>
                <a:cs typeface="Calibri Light"/>
              </a:rPr>
              <a:t>Vidareutveckla innovationen samt verifiera tillsammans med kund</a:t>
            </a:r>
          </a:p>
          <a:p>
            <a:pPr marL="742950" lvl="1" indent="-285750">
              <a:buFont typeface="Arial" panose="020B0604020202020204" pitchFamily="34" charset="0"/>
              <a:buChar char="•"/>
            </a:pPr>
            <a:r>
              <a:rPr lang="sv-SE" sz="1600">
                <a:solidFill>
                  <a:schemeClr val="bg1"/>
                </a:solidFill>
                <a:latin typeface="+mj-lt"/>
                <a:cs typeface="Calibri Light"/>
              </a:rPr>
              <a:t>Framtagande av prototyp hos kund</a:t>
            </a:r>
          </a:p>
          <a:p>
            <a:pPr marL="742950" lvl="1" indent="-285750">
              <a:buFont typeface="Arial" panose="020B0604020202020204" pitchFamily="34" charset="0"/>
              <a:buChar char="•"/>
            </a:pPr>
            <a:r>
              <a:rPr lang="sv-SE" sz="1600">
                <a:solidFill>
                  <a:schemeClr val="bg1"/>
                </a:solidFill>
                <a:latin typeface="+mj-lt"/>
                <a:cs typeface="Calibri Light"/>
              </a:rPr>
              <a:t>Provkörning och utvärdering hos kund</a:t>
            </a:r>
          </a:p>
          <a:p>
            <a:pPr marL="742950" lvl="1" indent="-285750">
              <a:buFont typeface="Arial" panose="020B0604020202020204" pitchFamily="34" charset="0"/>
              <a:buChar char="•"/>
            </a:pPr>
            <a:r>
              <a:rPr lang="sv-SE" sz="1600">
                <a:solidFill>
                  <a:schemeClr val="bg1"/>
                </a:solidFill>
                <a:latin typeface="+mj-lt"/>
                <a:cs typeface="Calibri Light"/>
              </a:rPr>
              <a:t>IP-strategi</a:t>
            </a:r>
          </a:p>
          <a:p>
            <a:pPr marL="742950" lvl="1" indent="-285750">
              <a:buFont typeface="Arial" panose="020B0604020202020204" pitchFamily="34" charset="0"/>
              <a:buChar char="•"/>
            </a:pPr>
            <a:r>
              <a:rPr lang="sv-SE" sz="1600">
                <a:solidFill>
                  <a:schemeClr val="bg1"/>
                </a:solidFill>
                <a:latin typeface="+mj-lt"/>
                <a:cs typeface="Calibri Light"/>
              </a:rPr>
              <a:t>Affärsutveckling</a:t>
            </a:r>
          </a:p>
          <a:p>
            <a:pPr marL="742950" lvl="1" indent="-285750">
              <a:buFont typeface="Arial" panose="020B0604020202020204" pitchFamily="34" charset="0"/>
              <a:buChar char="•"/>
            </a:pPr>
            <a:endParaRPr lang="sv-SE" sz="900">
              <a:solidFill>
                <a:schemeClr val="bg1"/>
              </a:solidFill>
              <a:latin typeface="+mj-lt"/>
              <a:cs typeface="Calibri Light"/>
            </a:endParaRPr>
          </a:p>
          <a:p>
            <a:r>
              <a:rPr lang="sv-SE" sz="1600" b="1">
                <a:solidFill>
                  <a:schemeClr val="bg1"/>
                </a:solidFill>
                <a:latin typeface="+mj-lt"/>
                <a:ea typeface="Calibri Light"/>
                <a:cs typeface="Arial"/>
              </a:rPr>
              <a:t>Max 3 Mkr i stöd</a:t>
            </a:r>
          </a:p>
          <a:p>
            <a:endParaRPr lang="sv-SE" sz="1600" b="1">
              <a:solidFill>
                <a:schemeClr val="bg1"/>
              </a:solidFill>
              <a:latin typeface="+mj-lt"/>
              <a:ea typeface="Calibri Light"/>
              <a:cs typeface="Arial"/>
            </a:endParaRPr>
          </a:p>
          <a:p>
            <a:r>
              <a:rPr lang="sv-SE" sz="1600" b="1">
                <a:solidFill>
                  <a:schemeClr val="bg1"/>
                </a:solidFill>
                <a:latin typeface="+mj-lt"/>
                <a:ea typeface="Calibri Light"/>
                <a:cs typeface="Arial"/>
              </a:rPr>
              <a:t>Mognadsgrad: RL 4-8</a:t>
            </a:r>
          </a:p>
          <a:p>
            <a:endParaRPr lang="sv-SE" sz="800" b="1">
              <a:solidFill>
                <a:schemeClr val="bg1"/>
              </a:solidFill>
              <a:latin typeface="+mj-lt"/>
              <a:ea typeface="Calibri Light"/>
              <a:cs typeface="Arial"/>
            </a:endParaRPr>
          </a:p>
        </p:txBody>
      </p:sp>
      <p:sp>
        <p:nvSpPr>
          <p:cNvPr id="5" name="textruta 4">
            <a:extLst>
              <a:ext uri="{FF2B5EF4-FFF2-40B4-BE49-F238E27FC236}">
                <a16:creationId xmlns:a16="http://schemas.microsoft.com/office/drawing/2014/main" id="{C248380A-D6D6-49D2-BF36-0ACC6D1FBBF5}"/>
              </a:ext>
            </a:extLst>
          </p:cNvPr>
          <p:cNvSpPr txBox="1"/>
          <p:nvPr/>
        </p:nvSpPr>
        <p:spPr>
          <a:xfrm>
            <a:off x="8269463" y="2177073"/>
            <a:ext cx="3387909" cy="4031873"/>
          </a:xfrm>
          <a:prstGeom prst="rect">
            <a:avLst/>
          </a:prstGeom>
          <a:solidFill>
            <a:srgbClr val="006890"/>
          </a:solidFill>
          <a:ln w="28575">
            <a:noFill/>
          </a:ln>
          <a:effectLst>
            <a:outerShdw blurRad="50800" dist="50800" dir="5400000" sx="1000" sy="1000" algn="ctr" rotWithShape="0">
              <a:srgbClr val="000000"/>
            </a:outerShdw>
          </a:effectLst>
        </p:spPr>
        <p:txBody>
          <a:bodyPr wrap="square" lIns="91440" tIns="45720" rIns="91440" bIns="45720" rtlCol="0" anchor="t">
            <a:spAutoFit/>
          </a:bodyPr>
          <a:lstStyle/>
          <a:p>
            <a:r>
              <a:rPr lang="sv-SE" sz="1700" b="1">
                <a:solidFill>
                  <a:srgbClr val="FFC000"/>
                </a:solidFill>
                <a:latin typeface="Calibri"/>
                <a:cs typeface="Arial"/>
              </a:rPr>
              <a:t>Pilot- och demoprojekt</a:t>
            </a:r>
            <a:endParaRPr lang="en-US">
              <a:cs typeface="Arial" charset="0"/>
            </a:endParaRPr>
          </a:p>
          <a:p>
            <a:pPr algn="ctr"/>
            <a:endParaRPr lang="sv-SE" sz="1600" b="1">
              <a:solidFill>
                <a:schemeClr val="bg1"/>
              </a:solidFill>
              <a:latin typeface="Calibri Light"/>
              <a:cs typeface="Calibri Light"/>
            </a:endParaRPr>
          </a:p>
          <a:p>
            <a:r>
              <a:rPr lang="sv-SE" sz="1600" b="1">
                <a:solidFill>
                  <a:schemeClr val="bg1"/>
                </a:solidFill>
                <a:latin typeface="Calibri"/>
                <a:ea typeface="Calibri"/>
                <a:cs typeface="Arial"/>
              </a:rPr>
              <a:t>När:</a:t>
            </a:r>
            <a:r>
              <a:rPr lang="sv-SE" sz="1600" b="1">
                <a:solidFill>
                  <a:schemeClr val="bg1"/>
                </a:solidFill>
                <a:latin typeface="Calibri Light"/>
                <a:cs typeface="Arial"/>
              </a:rPr>
              <a:t> öppen nu</a:t>
            </a:r>
            <a:endParaRPr lang="sv-SE" sz="1600" b="1">
              <a:solidFill>
                <a:schemeClr val="bg1"/>
              </a:solidFill>
              <a:latin typeface="Calibri Light"/>
              <a:ea typeface="Calibri Light"/>
              <a:cs typeface="Arial"/>
            </a:endParaRPr>
          </a:p>
          <a:p>
            <a:endParaRPr lang="sv-SE" sz="1600">
              <a:solidFill>
                <a:schemeClr val="bg1"/>
              </a:solidFill>
              <a:latin typeface="Calibri Light"/>
              <a:cs typeface="Calibri Light"/>
            </a:endParaRPr>
          </a:p>
          <a:p>
            <a:r>
              <a:rPr lang="sv-SE" sz="1600" b="1">
                <a:solidFill>
                  <a:schemeClr val="bg1"/>
                </a:solidFill>
                <a:latin typeface="Calibri"/>
                <a:ea typeface="Calibri"/>
                <a:cs typeface="Arial"/>
              </a:rPr>
              <a:t>Projektexempel:</a:t>
            </a:r>
          </a:p>
          <a:p>
            <a:pPr marL="285750" indent="-285750">
              <a:buFont typeface="Arial" panose="020B0604020202020204" pitchFamily="34" charset="0"/>
              <a:buChar char="•"/>
            </a:pPr>
            <a:r>
              <a:rPr lang="sv-SE" sz="1600">
                <a:solidFill>
                  <a:schemeClr val="bg1"/>
                </a:solidFill>
                <a:latin typeface="Calibri Light"/>
                <a:cs typeface="Arial"/>
              </a:rPr>
              <a:t>Produkt- eller prototypdemonstrationer</a:t>
            </a:r>
          </a:p>
          <a:p>
            <a:pPr marL="285750" indent="-285750">
              <a:buFont typeface="Arial" panose="020B0604020202020204" pitchFamily="34" charset="0"/>
              <a:buChar char="•"/>
            </a:pPr>
            <a:r>
              <a:rPr lang="sv-SE" sz="1600">
                <a:solidFill>
                  <a:schemeClr val="bg1"/>
                </a:solidFill>
                <a:latin typeface="Calibri Light"/>
                <a:cs typeface="Arial"/>
              </a:rPr>
              <a:t>Produktionsdemonstration</a:t>
            </a:r>
          </a:p>
          <a:p>
            <a:pPr marL="285750" indent="-285750">
              <a:buFont typeface="Arial" panose="020B0604020202020204" pitchFamily="34" charset="0"/>
              <a:buChar char="•"/>
            </a:pPr>
            <a:r>
              <a:rPr lang="sv-SE" sz="1600">
                <a:solidFill>
                  <a:schemeClr val="bg1"/>
                </a:solidFill>
                <a:latin typeface="Calibri Light"/>
                <a:cs typeface="Arial"/>
              </a:rPr>
              <a:t>Systemdemonstration</a:t>
            </a:r>
          </a:p>
          <a:p>
            <a:endParaRPr lang="sv-SE" sz="1600">
              <a:solidFill>
                <a:schemeClr val="bg1"/>
              </a:solidFill>
              <a:latin typeface="Arial"/>
              <a:cs typeface="Arial"/>
            </a:endParaRPr>
          </a:p>
          <a:p>
            <a:endParaRPr lang="sv-SE" sz="1600">
              <a:solidFill>
                <a:schemeClr val="bg1"/>
              </a:solidFill>
              <a:latin typeface="Arial"/>
              <a:cs typeface="Arial"/>
            </a:endParaRPr>
          </a:p>
          <a:p>
            <a:r>
              <a:rPr lang="sv-SE" sz="1600">
                <a:solidFill>
                  <a:schemeClr val="bg1"/>
                </a:solidFill>
                <a:latin typeface="Calibri Light"/>
                <a:cs typeface="Arial"/>
              </a:rPr>
              <a:t>Stödgrundande kostnader minst </a:t>
            </a:r>
            <a:br>
              <a:rPr lang="sv-SE" sz="1600">
                <a:solidFill>
                  <a:schemeClr val="bg1"/>
                </a:solidFill>
                <a:latin typeface="Calibri Light"/>
                <a:cs typeface="Arial"/>
              </a:rPr>
            </a:br>
            <a:r>
              <a:rPr lang="sv-SE" sz="1600">
                <a:solidFill>
                  <a:schemeClr val="bg1"/>
                </a:solidFill>
                <a:latin typeface="Calibri Light"/>
                <a:cs typeface="Arial"/>
              </a:rPr>
              <a:t>7 miljoner kronor</a:t>
            </a:r>
          </a:p>
          <a:p>
            <a:endParaRPr lang="sv-SE" sz="1600">
              <a:solidFill>
                <a:schemeClr val="bg1"/>
              </a:solidFill>
              <a:latin typeface="Arial"/>
              <a:cs typeface="Arial"/>
            </a:endParaRPr>
          </a:p>
          <a:p>
            <a:r>
              <a:rPr lang="sv-SE" sz="1600" b="1">
                <a:solidFill>
                  <a:schemeClr val="bg1"/>
                </a:solidFill>
                <a:latin typeface="Calibri Light"/>
                <a:cs typeface="Calibri Light"/>
              </a:rPr>
              <a:t>Mognadsgrad: RL 5-8</a:t>
            </a:r>
            <a:endParaRPr lang="sv-SE">
              <a:solidFill>
                <a:schemeClr val="bg1"/>
              </a:solidFill>
              <a:cs typeface="Arial" charset="0"/>
            </a:endParaRPr>
          </a:p>
          <a:p>
            <a:endParaRPr lang="sv-SE" sz="1600" b="1">
              <a:solidFill>
                <a:schemeClr val="bg1"/>
              </a:solidFill>
              <a:latin typeface="Calibri Light"/>
              <a:cs typeface="Calibri Light"/>
            </a:endParaRPr>
          </a:p>
        </p:txBody>
      </p:sp>
      <p:sp>
        <p:nvSpPr>
          <p:cNvPr id="3" name="textruta 2">
            <a:extLst>
              <a:ext uri="{FF2B5EF4-FFF2-40B4-BE49-F238E27FC236}">
                <a16:creationId xmlns:a16="http://schemas.microsoft.com/office/drawing/2014/main" id="{F182B30A-4709-A3B8-45B3-6D520E53D7D0}"/>
              </a:ext>
            </a:extLst>
          </p:cNvPr>
          <p:cNvSpPr txBox="1"/>
          <p:nvPr/>
        </p:nvSpPr>
        <p:spPr>
          <a:xfrm>
            <a:off x="1198123" y="950044"/>
            <a:ext cx="2324099" cy="307777"/>
          </a:xfrm>
          <a:prstGeom prst="rect">
            <a:avLst/>
          </a:prstGeom>
          <a:noFill/>
        </p:spPr>
        <p:txBody>
          <a:bodyPr wrap="square" rtlCol="0">
            <a:spAutoFit/>
          </a:bodyPr>
          <a:lstStyle/>
          <a:p>
            <a:r>
              <a:rPr lang="sv-SE" sz="1400" b="1">
                <a:solidFill>
                  <a:schemeClr val="bg1"/>
                </a:solidFill>
                <a:latin typeface="+mj-lt"/>
              </a:rPr>
              <a:t>Hållbar affärsutveckling</a:t>
            </a:r>
            <a:endParaRPr lang="sv-SE" b="1">
              <a:solidFill>
                <a:schemeClr val="bg1"/>
              </a:solidFill>
              <a:latin typeface="+mj-lt"/>
            </a:endParaRPr>
          </a:p>
        </p:txBody>
      </p:sp>
      <p:sp>
        <p:nvSpPr>
          <p:cNvPr id="7" name="textruta 6">
            <a:extLst>
              <a:ext uri="{FF2B5EF4-FFF2-40B4-BE49-F238E27FC236}">
                <a16:creationId xmlns:a16="http://schemas.microsoft.com/office/drawing/2014/main" id="{98BAC310-AFB9-1B6E-A882-628CE9AC2652}"/>
              </a:ext>
            </a:extLst>
          </p:cNvPr>
          <p:cNvSpPr txBox="1"/>
          <p:nvPr/>
        </p:nvSpPr>
        <p:spPr>
          <a:xfrm>
            <a:off x="5097642" y="918902"/>
            <a:ext cx="2324099" cy="307777"/>
          </a:xfrm>
          <a:prstGeom prst="rect">
            <a:avLst/>
          </a:prstGeom>
          <a:noFill/>
        </p:spPr>
        <p:txBody>
          <a:bodyPr wrap="square" rtlCol="0">
            <a:spAutoFit/>
          </a:bodyPr>
          <a:lstStyle/>
          <a:p>
            <a:r>
              <a:rPr lang="sv-SE" sz="1400" b="1">
                <a:solidFill>
                  <a:schemeClr val="bg1"/>
                </a:solidFill>
                <a:latin typeface="+mj-lt"/>
              </a:rPr>
              <a:t>Hållbar affärsutveckling</a:t>
            </a:r>
            <a:endParaRPr lang="sv-SE" b="1">
              <a:solidFill>
                <a:schemeClr val="bg1"/>
              </a:solidFill>
              <a:latin typeface="+mj-lt"/>
            </a:endParaRPr>
          </a:p>
        </p:txBody>
      </p:sp>
      <p:sp>
        <p:nvSpPr>
          <p:cNvPr id="8" name="textruta 7">
            <a:extLst>
              <a:ext uri="{FF2B5EF4-FFF2-40B4-BE49-F238E27FC236}">
                <a16:creationId xmlns:a16="http://schemas.microsoft.com/office/drawing/2014/main" id="{D6136C53-FE09-6D23-BA8B-B31031049BF7}"/>
              </a:ext>
            </a:extLst>
          </p:cNvPr>
          <p:cNvSpPr txBox="1"/>
          <p:nvPr/>
        </p:nvSpPr>
        <p:spPr>
          <a:xfrm>
            <a:off x="9139884" y="926350"/>
            <a:ext cx="2324099" cy="307777"/>
          </a:xfrm>
          <a:prstGeom prst="rect">
            <a:avLst/>
          </a:prstGeom>
          <a:noFill/>
        </p:spPr>
        <p:txBody>
          <a:bodyPr wrap="square" rtlCol="0">
            <a:spAutoFit/>
          </a:bodyPr>
          <a:lstStyle/>
          <a:p>
            <a:r>
              <a:rPr lang="sv-SE" sz="1400" b="1">
                <a:solidFill>
                  <a:schemeClr val="bg1"/>
                </a:solidFill>
                <a:latin typeface="+mj-lt"/>
              </a:rPr>
              <a:t>Avdelningsövergripande</a:t>
            </a:r>
            <a:endParaRPr lang="sv-SE" b="1">
              <a:solidFill>
                <a:schemeClr val="bg1"/>
              </a:solidFill>
              <a:latin typeface="+mj-lt"/>
            </a:endParaRPr>
          </a:p>
        </p:txBody>
      </p:sp>
      <p:pic>
        <p:nvPicPr>
          <p:cNvPr id="4" name="Bildobjekt 12">
            <a:extLst>
              <a:ext uri="{FF2B5EF4-FFF2-40B4-BE49-F238E27FC236}">
                <a16:creationId xmlns:a16="http://schemas.microsoft.com/office/drawing/2014/main" id="{622F9A8B-B2F0-BBC4-9B13-AEB5823491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7237" y="1052006"/>
            <a:ext cx="11149211" cy="1045931"/>
          </a:xfrm>
          <a:prstGeom prst="rect">
            <a:avLst/>
          </a:prstGeom>
        </p:spPr>
      </p:pic>
    </p:spTree>
    <p:extLst>
      <p:ext uri="{BB962C8B-B14F-4D97-AF65-F5344CB8AC3E}">
        <p14:creationId xmlns:p14="http://schemas.microsoft.com/office/powerpoint/2010/main" val="209183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par>
                                <p:cTn id="8" presetID="9" presetClass="emph" presetSubtype="0" grpId="0" nodeType="withEffect">
                                  <p:stCondLst>
                                    <p:cond delay="0"/>
                                  </p:stCondLst>
                                  <p:childTnLst>
                                    <p:set>
                                      <p:cBhvr>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6202C5-18A8-EE1F-7BB8-06E44F489F5E}"/>
              </a:ext>
            </a:extLst>
          </p:cNvPr>
          <p:cNvSpPr>
            <a:spLocks noGrp="1"/>
          </p:cNvSpPr>
          <p:nvPr>
            <p:ph type="title"/>
          </p:nvPr>
        </p:nvSpPr>
        <p:spPr/>
        <p:txBody>
          <a:bodyPr/>
          <a:lstStyle/>
          <a:p>
            <a:r>
              <a:rPr lang="sv-SE" sz="4000"/>
              <a:t>Andra verktyg - Industriklivet</a:t>
            </a:r>
            <a:r>
              <a:rPr lang="sv-SE"/>
              <a:t> </a:t>
            </a:r>
          </a:p>
        </p:txBody>
      </p:sp>
      <p:sp>
        <p:nvSpPr>
          <p:cNvPr id="3" name="Platshållare för innehåll 2">
            <a:extLst>
              <a:ext uri="{FF2B5EF4-FFF2-40B4-BE49-F238E27FC236}">
                <a16:creationId xmlns:a16="http://schemas.microsoft.com/office/drawing/2014/main" id="{DF5D16F5-19AE-8325-7A5E-320ADA2AC614}"/>
              </a:ext>
            </a:extLst>
          </p:cNvPr>
          <p:cNvSpPr>
            <a:spLocks noGrp="1"/>
          </p:cNvSpPr>
          <p:nvPr>
            <p:ph idx="1"/>
          </p:nvPr>
        </p:nvSpPr>
        <p:spPr>
          <a:xfrm>
            <a:off x="976544" y="1630018"/>
            <a:ext cx="4897484" cy="4883832"/>
          </a:xfrm>
        </p:spPr>
        <p:txBody>
          <a:bodyPr vert="horz" lIns="91440" tIns="45720" rIns="91440" bIns="45720" rtlCol="0" anchor="t">
            <a:noAutofit/>
          </a:bodyPr>
          <a:lstStyle/>
          <a:p>
            <a:r>
              <a:rPr lang="sv-SE" sz="2000"/>
              <a:t>Långsiktig satsning 2018-2040</a:t>
            </a:r>
            <a:endParaRPr lang="sv-SE" sz="2000">
              <a:cs typeface="Arial"/>
            </a:endParaRPr>
          </a:p>
          <a:p>
            <a:r>
              <a:rPr lang="sv-SE" sz="2000"/>
              <a:t>Stödja omställningen till nettonollutsläpp 2045</a:t>
            </a:r>
            <a:endParaRPr lang="sv-SE" sz="2000">
              <a:cs typeface="Arial"/>
            </a:endParaRPr>
          </a:p>
          <a:p>
            <a:r>
              <a:rPr lang="sv-SE" sz="2000"/>
              <a:t>Fokus på tekniksprång</a:t>
            </a:r>
            <a:endParaRPr lang="sv-SE" sz="2000">
              <a:cs typeface="Arial"/>
            </a:endParaRPr>
          </a:p>
          <a:p>
            <a:r>
              <a:rPr lang="sv-SE" sz="2000"/>
              <a:t>Tre områden:</a:t>
            </a:r>
            <a:endParaRPr lang="sv-SE" sz="2000">
              <a:cs typeface="Arial"/>
            </a:endParaRPr>
          </a:p>
          <a:p>
            <a:pPr marL="769620" lvl="1" indent="-457200">
              <a:buFont typeface="+mj-lt"/>
              <a:buAutoNum type="arabicPeriod"/>
            </a:pPr>
            <a:r>
              <a:rPr lang="sv-SE" sz="1800" i="0">
                <a:effectLst/>
                <a:latin typeface="HelveticaNeueRoman"/>
              </a:rPr>
              <a:t>Processindustrins utsläpp av växthusgaser</a:t>
            </a:r>
            <a:r>
              <a:rPr lang="sv-SE" sz="1800">
                <a:latin typeface="HelveticaNeueRoman"/>
              </a:rPr>
              <a:t> </a:t>
            </a:r>
          </a:p>
          <a:p>
            <a:pPr marL="769620" lvl="1" indent="-457200">
              <a:buFont typeface="+mj-lt"/>
              <a:buAutoNum type="arabicPeriod"/>
            </a:pPr>
            <a:r>
              <a:rPr lang="sv-SE" sz="1800" i="0">
                <a:effectLst/>
                <a:latin typeface="HelveticaNeueRoman"/>
              </a:rPr>
              <a:t>Permanenta negativa utsläpp</a:t>
            </a:r>
            <a:br>
              <a:rPr lang="sv-SE" sz="1800">
                <a:latin typeface="HelveticaNeueRoman"/>
              </a:rPr>
            </a:br>
            <a:r>
              <a:rPr lang="sv-SE" sz="1800" i="0">
                <a:effectLst/>
                <a:latin typeface="HelveticaNeueRoman"/>
              </a:rPr>
              <a:t>(bio-CCS/DACCS)</a:t>
            </a:r>
          </a:p>
          <a:p>
            <a:pPr marL="769620" lvl="1" indent="-457200">
              <a:buFont typeface="+mj-lt"/>
              <a:buAutoNum type="arabicPeriod"/>
            </a:pPr>
            <a:r>
              <a:rPr lang="sv-SE" sz="1800" i="0">
                <a:effectLst/>
                <a:latin typeface="HelveticaNeueRoman"/>
              </a:rPr>
              <a:t>Strategiskt viktiga insatser inom industrin som bidrar till klimatomställningen i samhället</a:t>
            </a:r>
          </a:p>
          <a:p>
            <a:pPr marL="0" indent="0">
              <a:buNone/>
            </a:pPr>
            <a:endParaRPr lang="sv-SE" sz="2000">
              <a:latin typeface="HelveticaNeueRoman"/>
            </a:endParaRPr>
          </a:p>
          <a:p>
            <a:endParaRPr lang="sv-SE">
              <a:latin typeface="Arial"/>
              <a:cs typeface="Arial"/>
            </a:endParaRPr>
          </a:p>
        </p:txBody>
      </p:sp>
      <p:sp>
        <p:nvSpPr>
          <p:cNvPr id="5" name="TextBox 4">
            <a:extLst>
              <a:ext uri="{FF2B5EF4-FFF2-40B4-BE49-F238E27FC236}">
                <a16:creationId xmlns:a16="http://schemas.microsoft.com/office/drawing/2014/main" id="{3B3F5C27-C07F-3C92-1858-C250C8B96B07}"/>
              </a:ext>
            </a:extLst>
          </p:cNvPr>
          <p:cNvSpPr txBox="1"/>
          <p:nvPr/>
        </p:nvSpPr>
        <p:spPr>
          <a:xfrm>
            <a:off x="6761921" y="2357229"/>
            <a:ext cx="4300329" cy="1969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000">
                <a:solidFill>
                  <a:schemeClr val="bg1"/>
                </a:solidFill>
                <a:latin typeface="Arial"/>
                <a:cs typeface="Arial"/>
              </a:rPr>
              <a:t>Kan stötta alla utvecklingssteg:  </a:t>
            </a:r>
          </a:p>
          <a:p>
            <a:pPr marL="342900" indent="-342900">
              <a:buFont typeface="Arial"/>
              <a:buChar char="•"/>
            </a:pPr>
            <a:r>
              <a:rPr lang="sv-SE" sz="2000">
                <a:solidFill>
                  <a:schemeClr val="bg1"/>
                </a:solidFill>
                <a:latin typeface="Arial"/>
                <a:cs typeface="Arial"/>
              </a:rPr>
              <a:t>forskning </a:t>
            </a:r>
          </a:p>
          <a:p>
            <a:pPr marL="342900" indent="-342900">
              <a:buFont typeface="Arial"/>
              <a:buChar char="•"/>
            </a:pPr>
            <a:r>
              <a:rPr lang="sv-SE" sz="2000">
                <a:solidFill>
                  <a:schemeClr val="bg1"/>
                </a:solidFill>
                <a:latin typeface="Arial"/>
                <a:cs typeface="Arial"/>
              </a:rPr>
              <a:t>piloter </a:t>
            </a:r>
          </a:p>
          <a:p>
            <a:pPr marL="342900" indent="-342900">
              <a:buFont typeface="Arial"/>
              <a:buChar char="•"/>
            </a:pPr>
            <a:r>
              <a:rPr lang="sv-SE" sz="2000">
                <a:solidFill>
                  <a:schemeClr val="bg1"/>
                </a:solidFill>
                <a:latin typeface="Arial"/>
                <a:cs typeface="Arial"/>
              </a:rPr>
              <a:t>förstudier </a:t>
            </a:r>
          </a:p>
          <a:p>
            <a:pPr marL="342900" indent="-342900">
              <a:buFont typeface="Arial"/>
              <a:buChar char="•"/>
            </a:pPr>
            <a:r>
              <a:rPr lang="sv-SE" sz="2000">
                <a:solidFill>
                  <a:schemeClr val="bg1"/>
                </a:solidFill>
                <a:latin typeface="Arial"/>
                <a:cs typeface="Arial"/>
              </a:rPr>
              <a:t>investeringar</a:t>
            </a:r>
          </a:p>
          <a:p>
            <a:pPr algn="l"/>
            <a:endParaRPr lang="en-US">
              <a:cs typeface="Arial"/>
            </a:endParaRPr>
          </a:p>
        </p:txBody>
      </p:sp>
    </p:spTree>
    <p:extLst>
      <p:ext uri="{BB962C8B-B14F-4D97-AF65-F5344CB8AC3E}">
        <p14:creationId xmlns:p14="http://schemas.microsoft.com/office/powerpoint/2010/main" val="171419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0F1E373F-DFCB-40FA-A16C-D5BB23EED0F8}"/>
              </a:ext>
            </a:extLst>
          </p:cNvPr>
          <p:cNvSpPr/>
          <p:nvPr/>
        </p:nvSpPr>
        <p:spPr>
          <a:xfrm>
            <a:off x="5974413" y="0"/>
            <a:ext cx="6239618" cy="6857777"/>
          </a:xfrm>
          <a:prstGeom prst="rect">
            <a:avLst/>
          </a:prstGeom>
          <a:solidFill>
            <a:srgbClr val="00687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fontAlgn="auto">
              <a:spcBef>
                <a:spcPts val="0"/>
              </a:spcBef>
              <a:spcAft>
                <a:spcPts val="0"/>
              </a:spcAft>
            </a:pPr>
            <a:endParaRPr lang="sv-SE" sz="1800">
              <a:solidFill>
                <a:prstClr val="white"/>
              </a:solidFill>
              <a:latin typeface="Calibri" panose="020F0502020204030204"/>
            </a:endParaRPr>
          </a:p>
        </p:txBody>
      </p:sp>
      <p:sp>
        <p:nvSpPr>
          <p:cNvPr id="7" name="Rektangel 6">
            <a:extLst>
              <a:ext uri="{FF2B5EF4-FFF2-40B4-BE49-F238E27FC236}">
                <a16:creationId xmlns:a16="http://schemas.microsoft.com/office/drawing/2014/main" id="{BBE1CDC8-DD9C-4F4A-B83A-9995564CAF58}"/>
              </a:ext>
            </a:extLst>
          </p:cNvPr>
          <p:cNvSpPr/>
          <p:nvPr/>
        </p:nvSpPr>
        <p:spPr>
          <a:xfrm>
            <a:off x="6096000" y="2492896"/>
            <a:ext cx="5760242" cy="2123658"/>
          </a:xfrm>
          <a:prstGeom prst="rect">
            <a:avLst/>
          </a:prstGeom>
        </p:spPr>
        <p:txBody>
          <a:bodyPr wrap="square">
            <a:spAutoFit/>
          </a:bodyPr>
          <a:lstStyle/>
          <a:p>
            <a:pPr marL="457200" indent="-457200">
              <a:buFont typeface="+mj-lt"/>
              <a:buAutoNum type="arabicPeriod"/>
            </a:pPr>
            <a:r>
              <a:rPr lang="sv-SE">
                <a:solidFill>
                  <a:schemeClr val="bg1"/>
                </a:solidFill>
              </a:rPr>
              <a:t>Pilot och demonstration för energi- och klimatomställning</a:t>
            </a:r>
          </a:p>
          <a:p>
            <a:pPr marL="457200" indent="-457200">
              <a:buFont typeface="+mj-lt"/>
              <a:buAutoNum type="arabicPeriod"/>
            </a:pPr>
            <a:r>
              <a:rPr lang="sv-SE"/>
              <a:t>Utlysningens omfattning</a:t>
            </a:r>
          </a:p>
          <a:p>
            <a:pPr marL="457200" indent="-457200">
              <a:buFont typeface="+mj-lt"/>
              <a:buAutoNum type="arabicPeriod"/>
            </a:pPr>
            <a:r>
              <a:rPr lang="sv-SE">
                <a:solidFill>
                  <a:schemeClr val="bg1"/>
                </a:solidFill>
              </a:rPr>
              <a:t>Bedömning av ansökan</a:t>
            </a:r>
          </a:p>
          <a:p>
            <a:pPr marL="457200" indent="-457200">
              <a:buFont typeface="+mj-lt"/>
              <a:buAutoNum type="arabicPeriod"/>
            </a:pPr>
            <a:r>
              <a:rPr lang="sv-SE">
                <a:solidFill>
                  <a:schemeClr val="bg1"/>
                </a:solidFill>
              </a:rPr>
              <a:t>Tips</a:t>
            </a:r>
          </a:p>
          <a:p>
            <a:pPr marL="457200" indent="-457200">
              <a:buFont typeface="+mj-lt"/>
              <a:buAutoNum type="arabicPeriod"/>
            </a:pPr>
            <a:r>
              <a:rPr lang="sv-SE">
                <a:solidFill>
                  <a:schemeClr val="bg1"/>
                </a:solidFill>
              </a:rPr>
              <a:t>Praktisk vägledning till Mina Sidor</a:t>
            </a:r>
          </a:p>
        </p:txBody>
      </p:sp>
      <p:pic>
        <p:nvPicPr>
          <p:cNvPr id="10" name="Bildobjekt 9" descr="Bilden visar en hand som håller i en lampa. Visualisering av innovationer.">
            <a:extLst>
              <a:ext uri="{FF2B5EF4-FFF2-40B4-BE49-F238E27FC236}">
                <a16:creationId xmlns:a16="http://schemas.microsoft.com/office/drawing/2014/main" id="{4DAF0BE1-3D3E-41D7-9A5F-37EF6544C685}"/>
              </a:ext>
            </a:extLst>
          </p:cNvPr>
          <p:cNvPicPr>
            <a:picLocks noChangeAspect="1"/>
          </p:cNvPicPr>
          <p:nvPr/>
        </p:nvPicPr>
        <p:blipFill rotWithShape="1">
          <a:blip r:embed="rId3">
            <a:extLst>
              <a:ext uri="{28A0092B-C50C-407E-A947-70E740481C1C}">
                <a14:useLocalDpi xmlns:a14="http://schemas.microsoft.com/office/drawing/2010/main" val="0"/>
              </a:ext>
            </a:extLst>
          </a:blip>
          <a:srcRect l="23110" t="3686" r="39395" b="11783"/>
          <a:stretch/>
        </p:blipFill>
        <p:spPr>
          <a:xfrm>
            <a:off x="1199456" y="476672"/>
            <a:ext cx="3816424" cy="5735984"/>
          </a:xfrm>
          <a:prstGeom prst="rect">
            <a:avLst/>
          </a:prstGeom>
        </p:spPr>
      </p:pic>
    </p:spTree>
    <p:extLst>
      <p:ext uri="{BB962C8B-B14F-4D97-AF65-F5344CB8AC3E}">
        <p14:creationId xmlns:p14="http://schemas.microsoft.com/office/powerpoint/2010/main" val="95851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nergimyndigheten färgad">
  <a:themeElements>
    <a:clrScheme name="Energimyndigheten Blå">
      <a:dk1>
        <a:srgbClr val="000000"/>
      </a:dk1>
      <a:lt1>
        <a:srgbClr val="FFFFFF"/>
      </a:lt1>
      <a:dk2>
        <a:srgbClr val="000000"/>
      </a:dk2>
      <a:lt2>
        <a:srgbClr val="969696"/>
      </a:lt2>
      <a:accent1>
        <a:srgbClr val="003896"/>
      </a:accent1>
      <a:accent2>
        <a:srgbClr val="5D6DA2"/>
      </a:accent2>
      <a:accent3>
        <a:srgbClr val="8691B9"/>
      </a:accent3>
      <a:accent4>
        <a:srgbClr val="AEB6D1"/>
      </a:accent4>
      <a:accent5>
        <a:srgbClr val="B8DAEA"/>
      </a:accent5>
      <a:accent6>
        <a:srgbClr val="D2E5EE"/>
      </a:accent6>
      <a:hlink>
        <a:srgbClr val="8691B9"/>
      </a:hlink>
      <a:folHlink>
        <a:srgbClr val="AEB6D1"/>
      </a:folHlink>
    </a:clrScheme>
    <a:fontScheme name=" färg_m_pun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extLst>
    <a:ext uri="{05A4C25C-085E-4340-85A3-A5531E510DB2}">
      <thm15:themeFamily xmlns:thm15="http://schemas.microsoft.com/office/thememl/2012/main" name="Energimyndigheten svensk.potx" id="{4B67EF89-3104-436D-8442-BD81C7670158}" vid="{50FF3A4C-4C9B-4B36-A686-4127E9834205}"/>
    </a:ext>
  </a:extLst>
</a:theme>
</file>

<file path=ppt/theme/theme2.xml><?xml version="1.0" encoding="utf-8"?>
<a:theme xmlns:a="http://schemas.openxmlformats.org/drawingml/2006/main" name="Energimyndigheten vit">
  <a:themeElements>
    <a:clrScheme name="Energimyndigheten Orange">
      <a:dk1>
        <a:srgbClr val="000000"/>
      </a:dk1>
      <a:lt1>
        <a:srgbClr val="FFFFFF"/>
      </a:lt1>
      <a:dk2>
        <a:srgbClr val="000000"/>
      </a:dk2>
      <a:lt2>
        <a:srgbClr val="969696"/>
      </a:lt2>
      <a:accent1>
        <a:srgbClr val="D97300"/>
      </a:accent1>
      <a:accent2>
        <a:srgbClr val="F7D117"/>
      </a:accent2>
      <a:accent3>
        <a:srgbClr val="7D782B"/>
      </a:accent3>
      <a:accent4>
        <a:srgbClr val="DD9F4A"/>
      </a:accent4>
      <a:accent5>
        <a:srgbClr val="C4DB3D"/>
      </a:accent5>
      <a:accent6>
        <a:srgbClr val="EB581D"/>
      </a:accent6>
      <a:hlink>
        <a:srgbClr val="7D782B"/>
      </a:hlink>
      <a:folHlink>
        <a:srgbClr val="DD9F4A"/>
      </a:folHlink>
    </a:clrScheme>
    <a:fontScheme name="färglös_m_punk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sv-SE" sz="2200" b="0" i="0" u="none" strike="noStrike" cap="none" normalizeH="0" baseline="0" smtClean="0">
            <a:ln>
              <a:noFill/>
            </a:ln>
            <a:solidFill>
              <a:schemeClr val="tx1"/>
            </a:solidFill>
            <a:effectLst/>
            <a:latin typeface="Arial" charset="0"/>
          </a:defRPr>
        </a:defPPr>
      </a:lstStyle>
    </a:lnDef>
  </a:objectDefaults>
  <a:extraClrSchemeLst/>
  <a:extLst>
    <a:ext uri="{05A4C25C-085E-4340-85A3-A5531E510DB2}">
      <thm15:themeFamily xmlns:thm15="http://schemas.microsoft.com/office/thememl/2012/main" name="Energimyndigheten svensk.potx" id="{4B67EF89-3104-436D-8442-BD81C7670158}" vid="{65B6E419-10C4-4C65-B361-4988302E74E4}"/>
    </a:ext>
  </a:extLst>
</a:theme>
</file>

<file path=ppt/theme/theme3.xml><?xml version="1.0" encoding="utf-8"?>
<a:theme xmlns:a="http://schemas.openxmlformats.org/drawingml/2006/main" name="Office-tema">
  <a:themeElements>
    <a:clrScheme name="Energimyndigheten Blå">
      <a:dk1>
        <a:srgbClr val="000000"/>
      </a:dk1>
      <a:lt1>
        <a:srgbClr val="FFFFFF"/>
      </a:lt1>
      <a:dk2>
        <a:srgbClr val="000000"/>
      </a:dk2>
      <a:lt2>
        <a:srgbClr val="969696"/>
      </a:lt2>
      <a:accent1>
        <a:srgbClr val="003896"/>
      </a:accent1>
      <a:accent2>
        <a:srgbClr val="5D6DA2"/>
      </a:accent2>
      <a:accent3>
        <a:srgbClr val="8691B9"/>
      </a:accent3>
      <a:accent4>
        <a:srgbClr val="AEB6D1"/>
      </a:accent4>
      <a:accent5>
        <a:srgbClr val="B8DAEA"/>
      </a:accent5>
      <a:accent6>
        <a:srgbClr val="D2E5EE"/>
      </a:accent6>
      <a:hlink>
        <a:srgbClr val="8691B9"/>
      </a:hlink>
      <a:folHlink>
        <a:srgbClr val="AEB6D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Energimyndigheten Hav">
      <a:dk1>
        <a:sysClr val="windowText" lastClr="000000"/>
      </a:dk1>
      <a:lt1>
        <a:sysClr val="window" lastClr="FFFFFF"/>
      </a:lt1>
      <a:dk2>
        <a:srgbClr val="44546A"/>
      </a:dk2>
      <a:lt2>
        <a:srgbClr val="E7E6E6"/>
      </a:lt2>
      <a:accent1>
        <a:srgbClr val="006875"/>
      </a:accent1>
      <a:accent2>
        <a:srgbClr val="F6AA72"/>
      </a:accent2>
      <a:accent3>
        <a:srgbClr val="7F1F10"/>
      </a:accent3>
      <a:accent4>
        <a:srgbClr val="C1DEBA"/>
      </a:accent4>
      <a:accent5>
        <a:srgbClr val="EF7B44"/>
      </a:accent5>
      <a:accent6>
        <a:srgbClr val="BBB5A8"/>
      </a:accent6>
      <a:hlink>
        <a:srgbClr val="0563C1"/>
      </a:hlink>
      <a:folHlink>
        <a:srgbClr val="954F72"/>
      </a:folHlink>
    </a:clrScheme>
    <a:fontScheme name="Energimyndighete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ergimyndigheten.potx" id="{59973EC2-980F-448F-981F-300398F764A7}" vid="{31F566CC-C9FF-4066-833C-CF29CE5082F0}"/>
    </a:ext>
  </a:ext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6F1BE78C72B524BAD87F9C8D686815B" ma:contentTypeVersion="15" ma:contentTypeDescription="Skapa ett nytt dokument." ma:contentTypeScope="" ma:versionID="9508e313a9a3ff36124bc21f11f709e0">
  <xsd:schema xmlns:xsd="http://www.w3.org/2001/XMLSchema" xmlns:xs="http://www.w3.org/2001/XMLSchema" xmlns:p="http://schemas.microsoft.com/office/2006/metadata/properties" xmlns:ns2="c7b1ee01-61ca-43d5-8457-c6866613edf4" xmlns:ns3="f96c77c3-2e25-48f6-96aa-211e6e6a8935" xmlns:ns4="f3851ac7-12a7-4aa6-8d67-2dfbea0fa2fa" targetNamespace="http://schemas.microsoft.com/office/2006/metadata/properties" ma:root="true" ma:fieldsID="719ee690e32c67152aa63e2639787a26" ns2:_="" ns3:_="" ns4:_="">
    <xsd:import namespace="c7b1ee01-61ca-43d5-8457-c6866613edf4"/>
    <xsd:import namespace="f96c77c3-2e25-48f6-96aa-211e6e6a8935"/>
    <xsd:import namespace="f3851ac7-12a7-4aa6-8d67-2dfbea0fa2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b1ee01-61ca-43d5-8457-c6866613ed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84977af6-8098-4a96-92f4-f2258740bef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6c77c3-2e25-48f6-96aa-211e6e6a8935"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851ac7-12a7-4aa6-8d67-2dfbea0fa2f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5aab3c4-8bfe-429d-b22b-ed67946d298f}" ma:internalName="TaxCatchAll" ma:showField="CatchAllData" ma:web="f96c77c3-2e25-48f6-96aa-211e6e6a89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3851ac7-12a7-4aa6-8d67-2dfbea0fa2fa" xsi:nil="true"/>
    <lcf76f155ced4ddcb4097134ff3c332f xmlns="c7b1ee01-61ca-43d5-8457-c6866613ed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33474C2-0B35-4295-B448-A04C876D9CC1}">
  <ds:schemaRefs>
    <ds:schemaRef ds:uri="c7b1ee01-61ca-43d5-8457-c6866613edf4"/>
    <ds:schemaRef ds:uri="f3851ac7-12a7-4aa6-8d67-2dfbea0fa2fa"/>
    <ds:schemaRef ds:uri="f96c77c3-2e25-48f6-96aa-211e6e6a89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133D643-753F-4D6C-898B-2F8661D48E35}">
  <ds:schemaRefs>
    <ds:schemaRef ds:uri="http://schemas.microsoft.com/sharepoint/v3/contenttype/forms"/>
  </ds:schemaRefs>
</ds:datastoreItem>
</file>

<file path=customXml/itemProps3.xml><?xml version="1.0" encoding="utf-8"?>
<ds:datastoreItem xmlns:ds="http://schemas.openxmlformats.org/officeDocument/2006/customXml" ds:itemID="{BB29CBFD-5C1C-425B-B589-87150E03C141}">
  <ds:schemaRefs>
    <ds:schemaRef ds:uri="c7b1ee01-61ca-43d5-8457-c6866613edf4"/>
    <ds:schemaRef ds:uri="f3851ac7-12a7-4aa6-8d67-2dfbea0fa2fa"/>
    <ds:schemaRef ds:uri="f96c77c3-2e25-48f6-96aa-211e6e6a89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Energimyndigheten</Template>
  <TotalTime>0</TotalTime>
  <Words>3289</Words>
  <Application>Microsoft Office PowerPoint</Application>
  <PresentationFormat>Bredbild</PresentationFormat>
  <Paragraphs>481</Paragraphs>
  <Slides>31</Slides>
  <Notes>25</Notes>
  <HiddenSlides>0</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31</vt:i4>
      </vt:variant>
    </vt:vector>
  </HeadingPairs>
  <TitlesOfParts>
    <vt:vector size="41" baseType="lpstr">
      <vt:lpstr>Arial</vt:lpstr>
      <vt:lpstr>Calibri</vt:lpstr>
      <vt:lpstr>Calibri Light</vt:lpstr>
      <vt:lpstr>HelveticaNeueRoman</vt:lpstr>
      <vt:lpstr>Times New Roman</vt:lpstr>
      <vt:lpstr>Wingdings</vt:lpstr>
      <vt:lpstr>Energimyndigheten färgad</vt:lpstr>
      <vt:lpstr>Energimyndigheten vit</vt:lpstr>
      <vt:lpstr>Office-tema</vt:lpstr>
      <vt:lpstr>Office-tema</vt:lpstr>
      <vt:lpstr>PowerPoint-presentation</vt:lpstr>
      <vt:lpstr>Praktiskt om mötet</vt:lpstr>
      <vt:lpstr>PowerPoint-presentation</vt:lpstr>
      <vt:lpstr>PowerPoint-presentation</vt:lpstr>
      <vt:lpstr>Hållbar energi för alla</vt:lpstr>
      <vt:lpstr>Pilot och demonstration – Ett verktyg i lådan</vt:lpstr>
      <vt:lpstr>Affärsfrämjande utlysningar</vt:lpstr>
      <vt:lpstr>Andra verktyg - Industriklivet </vt:lpstr>
      <vt:lpstr>PowerPoint-presentation</vt:lpstr>
      <vt:lpstr>Vem kan söka?</vt:lpstr>
      <vt:lpstr>Större pilot- och demonstrationsprojekt för energi- och klimatomställning</vt:lpstr>
      <vt:lpstr>Hur mycket stöd kan projektparterna få?</vt:lpstr>
      <vt:lpstr>Lösningen som ska demonstreras ska ligga nära marknaden/implementeringen</vt:lpstr>
      <vt:lpstr>Exempel 1 – Ett litet, ett storföretag och en forskningsorganisation gör en produktdemonstration</vt:lpstr>
      <vt:lpstr>Exempel 1 – Ett litet, ett storföretag och en forskningsorganisation gör en produktdemonstration</vt:lpstr>
      <vt:lpstr>Exempel 2 – Ett litet, ett medelstort, ett storföretag, en kommun och två forskningsorganisationer gör en systemdemonstration</vt:lpstr>
      <vt:lpstr>Exempel 2 – Ett litet, ett medelstort, ett storföretag, en kommun och två forskningsorganisationer gör en systemdemonstration</vt:lpstr>
      <vt:lpstr>Viktiga datum</vt:lpstr>
      <vt:lpstr>PowerPoint-presentation</vt:lpstr>
      <vt:lpstr>Processen</vt:lpstr>
      <vt:lpstr>Skiss</vt:lpstr>
      <vt:lpstr>Bedömningskriterier </vt:lpstr>
      <vt:lpstr>Mognadsgraden för lösningen (ska vara minst 5)</vt:lpstr>
      <vt:lpstr>PowerPoint-presentation</vt:lpstr>
      <vt:lpstr>Tips</vt:lpstr>
      <vt:lpstr>PowerPoint-presentation</vt:lpstr>
      <vt:lpstr>Skissen</vt:lpstr>
      <vt:lpstr>Ansökan</vt:lpstr>
      <vt:lpstr>Vilka bilagor ska med i ansökan? </vt:lpstr>
      <vt:lpstr>Frågor?</vt:lpstr>
      <vt:lpstr>PowerPoint-presentation</vt:lpstr>
    </vt:vector>
  </TitlesOfParts>
  <Company>Energimyndigheten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Marie Claesson</dc:creator>
  <dc:description>EM7000, v5.1, 2017-07-21</dc:description>
  <cp:lastModifiedBy>Rivan Shahab</cp:lastModifiedBy>
  <cp:revision>2</cp:revision>
  <cp:lastPrinted>1601-01-01T00:00:00Z</cp:lastPrinted>
  <dcterms:created xsi:type="dcterms:W3CDTF">2021-12-22T06:35:25Z</dcterms:created>
  <dcterms:modified xsi:type="dcterms:W3CDTF">2024-01-23T13:27:12Z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0x010100A6F1BE78C72B524BAD87F9C8D686815B</vt:lpwstr>
  </property>
  <property fmtid="{D5CDD505-2E9C-101B-9397-08002B2CF9AE}" pid="3" name="MediaServiceImageTags">
    <vt:lpwstr/>
  </property>
</Properties>
</file>