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5" r:id="rId6"/>
    <p:sldId id="261" r:id="rId7"/>
    <p:sldId id="3253" r:id="rId8"/>
    <p:sldId id="263" r:id="rId9"/>
    <p:sldId id="266" r:id="rId10"/>
    <p:sldId id="3254" r:id="rId11"/>
  </p:sldIdLst>
  <p:sldSz cx="13439775" cy="7559675"/>
  <p:notesSz cx="6858000" cy="9144000"/>
  <p:custDataLst>
    <p:tags r:id="rId14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161616"/>
    <a:srgbClr val="000000"/>
    <a:srgbClr val="FAA61A"/>
    <a:srgbClr val="143B66"/>
    <a:srgbClr val="002546"/>
    <a:srgbClr val="003464"/>
    <a:srgbClr val="F7A600"/>
    <a:srgbClr val="40404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31839-1C21-4895-9FAF-03432F729CCD}" v="138" dt="2021-02-12T12:38:46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A38ED-B636-400A-92A4-E78DD3376C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B3399-F250-497D-BB5E-2C3044EB1B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6E5B4-958E-4EFF-BDA7-A489EF91A1D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324420-3376-4527-B4F9-CEAB9D8984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AFB9C-6398-4470-9450-B531DD0D3E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8F27D-06E2-4DD0-8D10-DBC43C544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114A-1747-47DF-9BD2-DA5377D5D3C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D73C7-33B4-4878-AF01-225670BCB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73C7-33B4-4878-AF01-225670BCB71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73C7-33B4-4878-AF01-225670BCB7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7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73C7-33B4-4878-AF01-225670BCB7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3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73C7-33B4-4878-AF01-225670BCB71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6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" y="7265437"/>
            <a:ext cx="13439775" cy="2942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1C9F-5599-4755-A758-0F646332CF4E}"/>
              </a:ext>
            </a:extLst>
          </p:cNvPr>
          <p:cNvSpPr/>
          <p:nvPr userDrawn="1"/>
        </p:nvSpPr>
        <p:spPr>
          <a:xfrm>
            <a:off x="1" y="0"/>
            <a:ext cx="13439774" cy="3632400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DB2FE6-93F6-405B-9F47-881A9DA68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1422" y="5866156"/>
            <a:ext cx="1321590" cy="89434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7CCC47-AC34-47F9-8F64-4ACB10AE8195}"/>
              </a:ext>
            </a:extLst>
          </p:cNvPr>
          <p:cNvSpPr/>
          <p:nvPr userDrawn="1"/>
        </p:nvSpPr>
        <p:spPr>
          <a:xfrm>
            <a:off x="0" y="3595688"/>
            <a:ext cx="13439775" cy="59531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5D5C-EA23-4C53-848E-51F53F9F1C7D}" type="datetime1">
              <a:rPr lang="en-GB" smtClean="0"/>
              <a:pPr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86910" y="4160155"/>
            <a:ext cx="10404000" cy="152647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3200" dirty="0">
                <a:solidFill>
                  <a:srgbClr val="363636"/>
                </a:solidFill>
              </a:defRPr>
            </a:lvl1pPr>
          </a:lstStyle>
          <a:p>
            <a:pPr marL="0" lvl="0"/>
            <a:r>
              <a:rPr lang="en-GB"/>
              <a:t>[Click to add title]</a:t>
            </a:r>
            <a:br>
              <a:rPr lang="en-GB"/>
            </a:br>
            <a:r>
              <a:rPr lang="en-GB"/>
              <a:t>[client name/subtitle]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910" y="6151685"/>
            <a:ext cx="10404000" cy="720000"/>
          </a:xfrm>
          <a:noFill/>
        </p:spPr>
        <p:txBody>
          <a:bodyPr vert="horz" wrap="square" lIns="0" tIns="54000" rIns="0" bIns="0" rtlCol="0">
            <a:noAutofit/>
          </a:bodyPr>
          <a:lstStyle>
            <a:lvl1pPr marL="0" marR="0" indent="0" algn="l" defTabSz="1007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Georgia" panose="02040502050405020303" pitchFamily="18" charset="0"/>
              <a:buNone/>
              <a:tabLst/>
              <a:defRPr lang="en-US" sz="1400" baseline="0" dirty="0">
                <a:solidFill>
                  <a:srgbClr val="161616"/>
                </a:solidFill>
              </a:defRPr>
            </a:lvl1pPr>
          </a:lstStyle>
          <a:p>
            <a:r>
              <a:rPr lang="en-GB"/>
              <a:t>[Click to add Proposal no:]</a:t>
            </a:r>
            <a:br>
              <a:rPr lang="en-GB"/>
            </a:br>
            <a:r>
              <a:rPr lang="en-GB"/>
              <a:t>[Market- /Business Unit] [Day Month Year]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4677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nchline and Content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3B-E788-46F3-97F9-3D87771689F7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-2"/>
            <a:ext cx="4474874" cy="7265439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85450" y="395288"/>
            <a:ext cx="7282800" cy="755659"/>
          </a:xfrm>
        </p:spPr>
        <p:txBody>
          <a:bodyPr wrap="square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382094" y="1432972"/>
            <a:ext cx="7282800" cy="5550441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AD5CD1D5-94C0-47DB-BF7B-B2283F05DF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74798" cy="36288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524474-A3E5-4B5F-B737-D4012A744EC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" y="3629025"/>
            <a:ext cx="4474798" cy="3636412"/>
          </a:xfrm>
        </p:spPr>
        <p:txBody>
          <a:bodyPr lIns="540000" tIns="108000" rIns="540000" bIns="108000" anchor="ctr"/>
          <a:lstStyle>
            <a:lvl1pPr marL="0" indent="0" algn="ctr">
              <a:buNone/>
              <a:defRPr sz="18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55" indent="0" algn="ctr"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360322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541277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715881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add punchline or you can add for example a chart</a:t>
            </a:r>
          </a:p>
        </p:txBody>
      </p:sp>
    </p:spTree>
    <p:extLst>
      <p:ext uri="{BB962C8B-B14F-4D97-AF65-F5344CB8AC3E}">
        <p14:creationId xmlns:p14="http://schemas.microsoft.com/office/powerpoint/2010/main" val="3242798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nchlin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3B-E788-46F3-97F9-3D87771689F7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474874" cy="7264798"/>
          </a:xfrm>
          <a:prstGeom prst="rect">
            <a:avLst/>
          </a:prstGeom>
          <a:solidFill>
            <a:srgbClr val="143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85450" y="395288"/>
            <a:ext cx="7282800" cy="755659"/>
          </a:xfrm>
        </p:spPr>
        <p:txBody>
          <a:bodyPr wrap="square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382094" y="1432972"/>
            <a:ext cx="7282800" cy="5550441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EA2C1D-A2DD-440B-A9D7-13F1AEFAD00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" y="3629025"/>
            <a:ext cx="4474799" cy="3636000"/>
          </a:xfrm>
        </p:spPr>
        <p:txBody>
          <a:bodyPr lIns="540000" tIns="108000" rIns="540000" bIns="108000" anchor="ctr"/>
          <a:lstStyle>
            <a:lvl1pPr marL="0" indent="0" algn="ctr">
              <a:buNone/>
              <a:defRPr sz="18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55" indent="0" algn="ctr"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360322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541277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715881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add punchline or you can add for example a chart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7DE5FD34-0BA0-4E73-BE78-29801BA2C5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74799" cy="36288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23666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nchline and Content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3B-E788-46F3-97F9-3D87771689F7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474874" cy="72647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85450" y="395288"/>
            <a:ext cx="7282800" cy="755659"/>
          </a:xfrm>
        </p:spPr>
        <p:txBody>
          <a:bodyPr wrap="square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382094" y="1432972"/>
            <a:ext cx="7282800" cy="5550441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EA2C1D-A2DD-440B-A9D7-13F1AEFAD00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" y="3629025"/>
            <a:ext cx="4474798" cy="3636000"/>
          </a:xfrm>
        </p:spPr>
        <p:txBody>
          <a:bodyPr lIns="540000" tIns="108000" rIns="540000" bIns="108000" anchor="ctr"/>
          <a:lstStyle>
            <a:lvl1pPr marL="0" indent="0" algn="ctr">
              <a:buNone/>
              <a:defRPr sz="18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55" indent="0" algn="ctr"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360322" indent="0" algn="ctr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541277" indent="0" algn="ctr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715881" indent="0" algn="ctr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add punchline or you can add for example a chart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2148F01-F4C9-4C39-BDF1-342B20AD0D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74798" cy="36288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424588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3B-E788-46F3-97F9-3D87771689F7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8961375" y="-2"/>
            <a:ext cx="4478400" cy="726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9C1D3F-1F16-42A1-96D6-57B1FCCF5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050" y="395288"/>
            <a:ext cx="7282800" cy="75565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F49D9B-C6E5-42CF-A3CA-E2E19AE7F1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1050" y="1432972"/>
            <a:ext cx="7282800" cy="5550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C48692B-D3A7-4A85-8A75-64F9E3A8E2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61375" y="-1"/>
            <a:ext cx="4478400" cy="7264799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2465668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F62D-14F2-4A3C-BC3B-612A9F34C865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81049" y="1432972"/>
            <a:ext cx="5508000" cy="5550441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63261" y="1432972"/>
            <a:ext cx="5508000" cy="5550441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1193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3B-E788-46F3-97F9-3D87771689F7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9C1D3F-1F16-42A1-96D6-57B1FCCF5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049" y="395288"/>
            <a:ext cx="11887199" cy="75565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F49D9B-C6E5-42CF-A3CA-E2E19AE7F1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1050" y="1432972"/>
            <a:ext cx="7283697" cy="5550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9049CB-E5F2-48C6-B66F-B2BBAC0ECE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964974" y="1432972"/>
            <a:ext cx="3704400" cy="2520000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5ABE7F-C7D5-4835-943A-AE83F4E2B3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64974" y="4463413"/>
            <a:ext cx="3704400" cy="2520000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070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F62D-14F2-4A3C-BC3B-612A9F34C865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81049" y="1432972"/>
            <a:ext cx="5508000" cy="5550441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60250" y="1432972"/>
            <a:ext cx="5508000" cy="2628000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6625DD-2AA4-46DE-A2FB-59DA2E425B4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160250" y="4357200"/>
            <a:ext cx="5508000" cy="2628000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703541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v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1049" y="1432972"/>
            <a:ext cx="3376800" cy="5550441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9BFA-94E3-4C96-8193-BCC7488043DA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36249" y="1432972"/>
            <a:ext cx="3376800" cy="5550441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291450" y="1432972"/>
            <a:ext cx="3376800" cy="5550441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8270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9BFA-94E3-4C96-8193-BCC7488043DA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5549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F47C73B-BF13-4C61-AD75-241C39919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" y="9"/>
            <a:ext cx="13439775" cy="7261225"/>
          </a:xfrm>
          <a:solidFill>
            <a:schemeClr val="bg1">
              <a:lumMod val="90000"/>
            </a:schemeClr>
          </a:solidFill>
        </p:spPr>
        <p:txBody>
          <a:bodyPr tIns="180000" anchor="t" anchorCtr="0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GB"/>
              <a:t>Select image placeholder and 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53B4-9C51-4113-8F98-6EBD5130F04F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4493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6" y="7265437"/>
            <a:ext cx="13439775" cy="2942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1C9F-5599-4755-A758-0F646332CF4E}"/>
              </a:ext>
            </a:extLst>
          </p:cNvPr>
          <p:cNvSpPr/>
          <p:nvPr userDrawn="1"/>
        </p:nvSpPr>
        <p:spPr>
          <a:xfrm>
            <a:off x="1" y="0"/>
            <a:ext cx="13439774" cy="3632400"/>
          </a:xfrm>
          <a:prstGeom prst="rect">
            <a:avLst/>
          </a:prstGeom>
          <a:solidFill>
            <a:srgbClr val="143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FA95-1FA5-4A66-8CCC-948ABC9BA5BC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AD7B82-CCA7-4EB7-90AD-AA2F939AE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1422" y="5866156"/>
            <a:ext cx="1321590" cy="89434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40721B1-F3EB-4804-9749-55C85F7E22F8}"/>
              </a:ext>
            </a:extLst>
          </p:cNvPr>
          <p:cNvSpPr/>
          <p:nvPr userDrawn="1"/>
        </p:nvSpPr>
        <p:spPr>
          <a:xfrm>
            <a:off x="0" y="3595688"/>
            <a:ext cx="13439775" cy="59531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86910" y="4160155"/>
            <a:ext cx="10404000" cy="152647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3200" dirty="0">
                <a:solidFill>
                  <a:srgbClr val="363636"/>
                </a:solidFill>
              </a:defRPr>
            </a:lvl1pPr>
          </a:lstStyle>
          <a:p>
            <a:pPr marL="0" lvl="0"/>
            <a:r>
              <a:rPr lang="en-GB"/>
              <a:t>[Click to add title]</a:t>
            </a:r>
            <a:br>
              <a:rPr lang="en-GB"/>
            </a:br>
            <a:r>
              <a:rPr lang="en-GB"/>
              <a:t>[client name/subtitle]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910" y="6151685"/>
            <a:ext cx="10404000" cy="720000"/>
          </a:xfrm>
          <a:noFill/>
        </p:spPr>
        <p:txBody>
          <a:bodyPr vert="horz" wrap="square" lIns="0" tIns="54000" rIns="0" bIns="0" rtlCol="0">
            <a:noAutofit/>
          </a:bodyPr>
          <a:lstStyle>
            <a:lvl1pPr marL="0" marR="0" indent="0" algn="l" defTabSz="1007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Georgia" panose="02040502050405020303" pitchFamily="18" charset="0"/>
              <a:buNone/>
              <a:tabLst/>
              <a:defRPr lang="en-US" sz="1400" baseline="0" dirty="0">
                <a:solidFill>
                  <a:srgbClr val="161616"/>
                </a:solidFill>
              </a:defRPr>
            </a:lvl1pPr>
          </a:lstStyle>
          <a:p>
            <a:r>
              <a:rPr lang="en-GB"/>
              <a:t>[Click to add Proposal no:]</a:t>
            </a:r>
            <a:br>
              <a:rPr lang="en-GB"/>
            </a:br>
            <a:r>
              <a:rPr lang="en-GB"/>
              <a:t>[Market- /Business Unit] [Day Month Year]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9079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F47C73B-BF13-4C61-AD75-241C39919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" y="9"/>
            <a:ext cx="13439775" cy="7261225"/>
          </a:xfrm>
          <a:solidFill>
            <a:schemeClr val="bg1">
              <a:lumMod val="90000"/>
            </a:schemeClr>
          </a:solidFill>
        </p:spPr>
        <p:txBody>
          <a:bodyPr tIns="180000" anchor="t" anchorCtr="0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GB"/>
              <a:t>Select image placeholder and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1695" y="2474407"/>
            <a:ext cx="7259673" cy="1983839"/>
          </a:xfrm>
        </p:spPr>
        <p:txBody>
          <a:bodyPr anchor="b">
            <a:noAutofit/>
          </a:bodyPr>
          <a:lstStyle>
            <a:lvl1pPr algn="ctr">
              <a:defRPr sz="2800" b="0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to add quote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9716" y="4566366"/>
            <a:ext cx="7271646" cy="518901"/>
          </a:xfrm>
        </p:spPr>
        <p:txBody>
          <a:bodyPr tIns="72000">
            <a:noAutofit/>
          </a:bodyPr>
          <a:lstStyle>
            <a:lvl1pPr marL="0" indent="0" algn="ctr">
              <a:buNone/>
              <a:defRPr sz="1050" b="1" cap="all" baseline="0">
                <a:solidFill>
                  <a:schemeClr val="bg2"/>
                </a:solidFill>
                <a:latin typeface="+mj-lt"/>
              </a:defRPr>
            </a:lvl1pPr>
            <a:lvl2pPr marL="503916" indent="0" algn="ctr">
              <a:buNone/>
              <a:defRPr sz="2205"/>
            </a:lvl2pPr>
            <a:lvl3pPr marL="1007829" indent="0" algn="ctr">
              <a:buNone/>
              <a:defRPr sz="1984"/>
            </a:lvl3pPr>
            <a:lvl4pPr marL="1511744" indent="0" algn="ctr">
              <a:buNone/>
              <a:defRPr sz="1764"/>
            </a:lvl4pPr>
            <a:lvl5pPr marL="2015658" indent="0" algn="ctr">
              <a:buNone/>
              <a:defRPr sz="1764"/>
            </a:lvl5pPr>
            <a:lvl6pPr marL="2519574" indent="0" algn="ctr">
              <a:buNone/>
              <a:defRPr sz="1764"/>
            </a:lvl6pPr>
            <a:lvl7pPr marL="3023487" indent="0" algn="ctr">
              <a:buNone/>
              <a:defRPr sz="1764"/>
            </a:lvl7pPr>
            <a:lvl8pPr marL="3527403" indent="0" algn="ctr">
              <a:buNone/>
              <a:defRPr sz="1764"/>
            </a:lvl8pPr>
            <a:lvl9pPr marL="4031316" indent="0" algn="ctr">
              <a:buNone/>
              <a:defRPr sz="1764"/>
            </a:lvl9pPr>
          </a:lstStyle>
          <a:p>
            <a:r>
              <a:rPr lang="en-GB"/>
              <a:t>Click to add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53B4-9C51-4113-8F98-6EBD5130F04F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2202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" y="7265437"/>
            <a:ext cx="13439775" cy="2942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26F4836-DF8E-4243-BE3A-6976608A9C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" y="9"/>
            <a:ext cx="13439775" cy="7261225"/>
          </a:xfrm>
          <a:solidFill>
            <a:schemeClr val="bg1">
              <a:lumMod val="90000"/>
            </a:schemeClr>
          </a:solidFill>
        </p:spPr>
        <p:txBody>
          <a:bodyPr tIns="180000" anchor="t" anchorCtr="0"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en-GB"/>
              <a:t>Select image placeholder and 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85B4-5F55-427F-8F83-A3DF2EE753AB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AB97D62-1076-402E-B659-4286C4A23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600" y="2160000"/>
            <a:ext cx="2818800" cy="2034000"/>
          </a:xfrm>
          <a:blipFill>
            <a:blip r:embed="rId2"/>
            <a:srcRect/>
            <a:stretch>
              <a:fillRect t="2996" b="299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10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" y="7265437"/>
            <a:ext cx="13439775" cy="2942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FA95-1FA5-4A66-8CCC-948ABC9BA5BC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29DBA-A027-4553-8B8C-BD5621ED7F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1422" y="5866156"/>
            <a:ext cx="1321590" cy="8943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DB7F79-9513-4A81-AE27-9D9F56A0B990}"/>
              </a:ext>
            </a:extLst>
          </p:cNvPr>
          <p:cNvSpPr/>
          <p:nvPr userDrawn="1"/>
        </p:nvSpPr>
        <p:spPr>
          <a:xfrm>
            <a:off x="0" y="3595688"/>
            <a:ext cx="13439775" cy="59531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" y="-14530"/>
            <a:ext cx="13439775" cy="36102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3A5105D-5EF4-4A04-94CE-B61D74CD22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" y="-6675"/>
            <a:ext cx="13439775" cy="3595688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486910" y="4160155"/>
            <a:ext cx="10404000" cy="152647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3200" dirty="0">
                <a:solidFill>
                  <a:srgbClr val="363636"/>
                </a:solidFill>
              </a:defRPr>
            </a:lvl1pPr>
          </a:lstStyle>
          <a:p>
            <a:pPr marL="0" lvl="0"/>
            <a:r>
              <a:rPr lang="en-GB"/>
              <a:t>[Click to add title]</a:t>
            </a:r>
            <a:br>
              <a:rPr lang="en-GB"/>
            </a:br>
            <a:r>
              <a:rPr lang="en-GB"/>
              <a:t>[client name/subtitle]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910" y="6151685"/>
            <a:ext cx="10404000" cy="720000"/>
          </a:xfrm>
          <a:noFill/>
        </p:spPr>
        <p:txBody>
          <a:bodyPr vert="horz" wrap="square" lIns="0" tIns="54000" rIns="0" bIns="0" rtlCol="0">
            <a:noAutofit/>
          </a:bodyPr>
          <a:lstStyle>
            <a:lvl1pPr marL="0" marR="0" indent="0" algn="l" defTabSz="1007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Georgia" panose="02040502050405020303" pitchFamily="18" charset="0"/>
              <a:buNone/>
              <a:tabLst/>
              <a:defRPr lang="en-US" sz="1400" baseline="0" dirty="0">
                <a:solidFill>
                  <a:srgbClr val="161616"/>
                </a:solidFill>
              </a:defRPr>
            </a:lvl1pPr>
          </a:lstStyle>
          <a:p>
            <a:r>
              <a:rPr lang="en-GB"/>
              <a:t>[Click to add Proposal no:]</a:t>
            </a:r>
            <a:br>
              <a:rPr lang="en-GB"/>
            </a:br>
            <a:r>
              <a:rPr lang="en-GB"/>
              <a:t>[Market- /Business Unit] [Day Month Year]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711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full image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B12F7F1-F204-43BA-8794-233DE59605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" y="-1"/>
            <a:ext cx="13439775" cy="72684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" y="4993200"/>
            <a:ext cx="13439775" cy="2106000"/>
          </a:xfrm>
          <a:solidFill>
            <a:srgbClr val="000000">
              <a:alpha val="70000"/>
            </a:srgbClr>
          </a:solidFill>
        </p:spPr>
        <p:txBody>
          <a:bodyPr lIns="493200" tIns="208800" anchor="t">
            <a:noAutofit/>
          </a:bodyPr>
          <a:lstStyle>
            <a:lvl1pPr algn="l"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BA8A-6D9E-4787-BF5E-C54471697D4E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6" y="7265437"/>
            <a:ext cx="13439775" cy="2942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910" y="6151685"/>
            <a:ext cx="10404000" cy="720000"/>
          </a:xfrm>
          <a:noFill/>
        </p:spPr>
        <p:txBody>
          <a:bodyPr vert="horz" wrap="square" lIns="0" tIns="54000" rIns="0" bIns="0" rtlCol="0">
            <a:noAutofit/>
          </a:bodyPr>
          <a:lstStyle>
            <a:lvl1pPr marL="0" marR="0" indent="0" algn="l" defTabSz="1007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 panose="02040502050405020303" pitchFamily="18" charset="0"/>
              <a:buNone/>
              <a:tabLst/>
              <a:defRPr lang="en-US" sz="1400" baseline="0" dirty="0">
                <a:solidFill>
                  <a:schemeClr val="bg1"/>
                </a:solidFill>
              </a:defRPr>
            </a:lvl1pPr>
          </a:lstStyle>
          <a:p>
            <a:r>
              <a:rPr lang="en-GB"/>
              <a:t>[Click to add subtitle]</a:t>
            </a:r>
          </a:p>
        </p:txBody>
      </p:sp>
    </p:spTree>
    <p:extLst>
      <p:ext uri="{BB962C8B-B14F-4D97-AF65-F5344CB8AC3E}">
        <p14:creationId xmlns:p14="http://schemas.microsoft.com/office/powerpoint/2010/main" val="32214001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586E-1A64-4995-97A1-334DB0B2D084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84387" y="3036542"/>
            <a:ext cx="5187600" cy="394687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724938" y="-1"/>
            <a:ext cx="6714840" cy="7264800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442F6E-9301-4DE2-8C64-9844D89DE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0360" y="2694361"/>
            <a:ext cx="2043996" cy="13834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7B52DD-55E3-41C9-B20F-DD6AB15EF12F}"/>
              </a:ext>
            </a:extLst>
          </p:cNvPr>
          <p:cNvSpPr txBox="1">
            <a:spLocks/>
          </p:cNvSpPr>
          <p:nvPr userDrawn="1"/>
        </p:nvSpPr>
        <p:spPr>
          <a:xfrm>
            <a:off x="784387" y="1150937"/>
            <a:ext cx="5187600" cy="16935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00782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363636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8432900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3716-9EAD-46D8-96D3-477A22B3C3C1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6724938" y="-1"/>
            <a:ext cx="6714840" cy="7264800"/>
          </a:xfrm>
          <a:prstGeom prst="rect">
            <a:avLst/>
          </a:prstGeom>
          <a:solidFill>
            <a:srgbClr val="143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F4C2B0A-1820-44CE-8DBB-84772C360B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7" y="3036542"/>
            <a:ext cx="5187600" cy="3946879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400"/>
            </a:lvl1pPr>
            <a:lvl2pPr>
              <a:spcBef>
                <a:spcPts val="0"/>
              </a:spcBef>
              <a:spcAft>
                <a:spcPts val="550"/>
              </a:spcAft>
              <a:defRPr sz="1400"/>
            </a:lvl2pPr>
            <a:lvl3pPr>
              <a:spcBef>
                <a:spcPts val="0"/>
              </a:spcBef>
              <a:spcAft>
                <a:spcPts val="550"/>
              </a:spcAft>
              <a:defRPr sz="1400"/>
            </a:lvl3pPr>
            <a:lvl4pPr>
              <a:spcBef>
                <a:spcPts val="0"/>
              </a:spcBef>
              <a:spcAft>
                <a:spcPts val="550"/>
              </a:spcAft>
              <a:defRPr sz="1400"/>
            </a:lvl4pPr>
            <a:lvl5pPr>
              <a:spcBef>
                <a:spcPts val="0"/>
              </a:spcBef>
              <a:spcAft>
                <a:spcPts val="550"/>
              </a:spcAft>
              <a:defRPr sz="14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AAAAF-DE2D-4EC9-9D39-E3114AB87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0360" y="2694361"/>
            <a:ext cx="2043996" cy="138347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B7B52DD-55E3-41C9-B20F-DD6AB15EF12F}"/>
              </a:ext>
            </a:extLst>
          </p:cNvPr>
          <p:cNvSpPr txBox="1">
            <a:spLocks/>
          </p:cNvSpPr>
          <p:nvPr userDrawn="1"/>
        </p:nvSpPr>
        <p:spPr>
          <a:xfrm>
            <a:off x="784387" y="1150937"/>
            <a:ext cx="5187600" cy="16935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00782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363636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830858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3716-9EAD-46D8-96D3-477A22B3C3C1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6724938" y="-1"/>
            <a:ext cx="6714840" cy="726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F4C2B0A-1820-44CE-8DBB-84772C360B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7" y="3036542"/>
            <a:ext cx="5187600" cy="394687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AAAAF-DE2D-4EC9-9D39-E3114AB87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0360" y="2694361"/>
            <a:ext cx="2043996" cy="138347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B7B52DD-55E3-41C9-B20F-DD6AB15EF12F}"/>
              </a:ext>
            </a:extLst>
          </p:cNvPr>
          <p:cNvSpPr txBox="1">
            <a:spLocks/>
          </p:cNvSpPr>
          <p:nvPr userDrawn="1"/>
        </p:nvSpPr>
        <p:spPr>
          <a:xfrm>
            <a:off x="784387" y="1150937"/>
            <a:ext cx="5187600" cy="16935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00782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363636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385399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AD3A-6FEB-49BA-9CC9-34EA6838A911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2C144FB-699E-4A82-8358-48B2C513E9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7" y="3036542"/>
            <a:ext cx="5187600" cy="394687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01D4C51-DEF6-46D6-B028-6DFDCFA586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4938" y="-1"/>
            <a:ext cx="6714840" cy="72684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B52DD-55E3-41C9-B20F-DD6AB15EF12F}"/>
              </a:ext>
            </a:extLst>
          </p:cNvPr>
          <p:cNvSpPr txBox="1">
            <a:spLocks/>
          </p:cNvSpPr>
          <p:nvPr userDrawn="1"/>
        </p:nvSpPr>
        <p:spPr>
          <a:xfrm>
            <a:off x="784387" y="1150937"/>
            <a:ext cx="5187600" cy="16935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00782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363636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029835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307B-626C-41B4-84C0-11A0D8BA8A3C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04B6F3-C227-461E-8821-5DE39CB1C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049" y="395288"/>
            <a:ext cx="11887201" cy="755659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F49D9B-C6E5-42CF-A3CA-E2E19AE7F1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1050" y="1432972"/>
            <a:ext cx="11887200" cy="5550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05796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2A1A7D7-56CF-4F74-8EF0-F74938DC2D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326013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27" imgW="415" imgH="416" progId="TCLayout.ActiveDocument.1">
                  <p:embed/>
                </p:oleObj>
              </mc:Choice>
              <mc:Fallback>
                <p:oleObj name="think-cell Slide" r:id="rId27" imgW="415" imgH="41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2A1A7D7-56CF-4F74-8EF0-F74938DC2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BCA3233B-92C9-4E40-A8E4-2EA5027029DB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2400" b="1" i="0" baseline="0">
              <a:solidFill>
                <a:schemeClr val="bg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Confidential">
            <a:extLst>
              <a:ext uri="{FF2B5EF4-FFF2-40B4-BE49-F238E27FC236}">
                <a16:creationId xmlns:a16="http://schemas.microsoft.com/office/drawing/2014/main" id="{FDCC3AC3-8EAF-4D86-B314-DEFFF95E6333}"/>
              </a:ext>
            </a:extLst>
          </p:cNvPr>
          <p:cNvSpPr txBox="1"/>
          <p:nvPr userDrawn="1"/>
        </p:nvSpPr>
        <p:spPr>
          <a:xfrm>
            <a:off x="0" y="7305675"/>
            <a:ext cx="62518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100">
                <a:solidFill>
                  <a:srgbClr val="161616"/>
                </a:solidFill>
              </a:rPr>
              <a:t>#%$#%$#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" y="7265437"/>
            <a:ext cx="13439775" cy="2942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049" y="395288"/>
            <a:ext cx="11887201" cy="7556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049" y="1432973"/>
            <a:ext cx="11887201" cy="5550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7663" y="7315485"/>
            <a:ext cx="1814042" cy="2027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50" b="1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685D5C-EA23-4C53-848E-51F53F9F1C7D}" type="datetime1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8351" y="7315485"/>
            <a:ext cx="2146355" cy="2027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0" b="1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64323" y="7315485"/>
            <a:ext cx="403927" cy="2027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50" b="1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6E1FE5-D715-465F-A3A3-5561CEF5B7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xxLanguageTextBox">
            <a:extLst>
              <a:ext uri="{FF2B5EF4-FFF2-40B4-BE49-F238E27FC236}">
                <a16:creationId xmlns:a16="http://schemas.microsoft.com/office/drawing/2014/main" id="{558F61DA-F376-46E0-8EF3-3AA6824780C8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00" b="1" err="1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750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54" r:id="rId2"/>
    <p:sldLayoutId id="2147483755" r:id="rId3"/>
    <p:sldLayoutId id="2147483700" r:id="rId4"/>
    <p:sldLayoutId id="2147483701" r:id="rId5"/>
    <p:sldLayoutId id="2147483702" r:id="rId6"/>
    <p:sldLayoutId id="2147483762" r:id="rId7"/>
    <p:sldLayoutId id="2147483703" r:id="rId8"/>
    <p:sldLayoutId id="2147483721" r:id="rId9"/>
    <p:sldLayoutId id="2147483764" r:id="rId10"/>
    <p:sldLayoutId id="2147483765" r:id="rId11"/>
    <p:sldLayoutId id="2147483763" r:id="rId12"/>
    <p:sldLayoutId id="2147483756" r:id="rId13"/>
    <p:sldLayoutId id="2147483716" r:id="rId14"/>
    <p:sldLayoutId id="2147483766" r:id="rId15"/>
    <p:sldLayoutId id="2147483759" r:id="rId16"/>
    <p:sldLayoutId id="2147483715" r:id="rId17"/>
    <p:sldLayoutId id="2147483767" r:id="rId18"/>
    <p:sldLayoutId id="2147483768" r:id="rId19"/>
    <p:sldLayoutId id="2147483719" r:id="rId20"/>
    <p:sldLayoutId id="2147483720" r:id="rId21"/>
  </p:sldLayoutIdLst>
  <p:hf hdr="0" ftr="0" dt="0"/>
  <p:txStyles>
    <p:titleStyle>
      <a:lvl1pPr algn="l" defTabSz="1007829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363636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955" indent="-180955" algn="l" defTabSz="1007829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Font typeface="Georgia" panose="02040502050405020303" pitchFamily="18" charset="0"/>
        <a:buChar char="●"/>
        <a:defRPr sz="1400" kern="1200">
          <a:solidFill>
            <a:srgbClr val="161616"/>
          </a:solidFill>
          <a:latin typeface="+mn-lt"/>
          <a:ea typeface="+mn-ea"/>
          <a:cs typeface="+mn-cs"/>
        </a:defRPr>
      </a:lvl1pPr>
      <a:lvl2pPr marL="447675" indent="-180975" algn="l" defTabSz="1007829" rtl="0" eaLnBrk="1" latinLnBrk="0" hangingPunct="1">
        <a:lnSpc>
          <a:spcPct val="100000"/>
        </a:lnSpc>
        <a:spcBef>
          <a:spcPts val="0"/>
        </a:spcBef>
        <a:spcAft>
          <a:spcPts val="550"/>
        </a:spcAft>
        <a:buFont typeface="Georgia" panose="02040502050405020303" pitchFamily="18" charset="0"/>
        <a:buChar char="−"/>
        <a:defRPr sz="1400" kern="1200">
          <a:solidFill>
            <a:srgbClr val="161616"/>
          </a:solidFill>
          <a:latin typeface="+mn-lt"/>
          <a:ea typeface="+mn-ea"/>
          <a:cs typeface="+mn-cs"/>
        </a:defRPr>
      </a:lvl2pPr>
      <a:lvl3pPr marL="627063" indent="-179388" algn="l" defTabSz="1007829" rtl="0" eaLnBrk="1" latinLnBrk="0" hangingPunct="1">
        <a:lnSpc>
          <a:spcPct val="100000"/>
        </a:lnSpc>
        <a:spcBef>
          <a:spcPts val="0"/>
        </a:spcBef>
        <a:spcAft>
          <a:spcPts val="550"/>
        </a:spcAft>
        <a:buFont typeface="Georgia" panose="02040502050405020303" pitchFamily="18" charset="0"/>
        <a:buChar char="−"/>
        <a:defRPr sz="1400" kern="1200">
          <a:solidFill>
            <a:srgbClr val="161616"/>
          </a:solidFill>
          <a:latin typeface="+mn-lt"/>
          <a:ea typeface="+mn-ea"/>
          <a:cs typeface="+mn-cs"/>
        </a:defRPr>
      </a:lvl3pPr>
      <a:lvl4pPr marL="893763" indent="-173038" algn="l" defTabSz="1007829" rtl="0" eaLnBrk="1" latinLnBrk="0" hangingPunct="1">
        <a:lnSpc>
          <a:spcPct val="100000"/>
        </a:lnSpc>
        <a:spcBef>
          <a:spcPts val="0"/>
        </a:spcBef>
        <a:spcAft>
          <a:spcPts val="550"/>
        </a:spcAft>
        <a:buFont typeface="Georgia" panose="02040502050405020303" pitchFamily="18" charset="0"/>
        <a:buChar char="−"/>
        <a:defRPr sz="1400" kern="1200">
          <a:solidFill>
            <a:srgbClr val="161616"/>
          </a:solidFill>
          <a:latin typeface="+mn-lt"/>
          <a:ea typeface="+mn-ea"/>
          <a:cs typeface="+mn-cs"/>
        </a:defRPr>
      </a:lvl4pPr>
      <a:lvl5pPr marL="1168400" indent="-180975" algn="l" defTabSz="1007829" rtl="0" eaLnBrk="1" latinLnBrk="0" hangingPunct="1">
        <a:lnSpc>
          <a:spcPct val="100000"/>
        </a:lnSpc>
        <a:spcBef>
          <a:spcPts val="0"/>
        </a:spcBef>
        <a:spcAft>
          <a:spcPts val="550"/>
        </a:spcAft>
        <a:buFont typeface="Georgia" panose="02040502050405020303" pitchFamily="18" charset="0"/>
        <a:buChar char="−"/>
        <a:defRPr sz="1400" kern="1200">
          <a:solidFill>
            <a:srgbClr val="161616"/>
          </a:solidFill>
          <a:latin typeface="+mn-lt"/>
          <a:ea typeface="+mn-ea"/>
          <a:cs typeface="+mn-cs"/>
        </a:defRPr>
      </a:lvl5pPr>
      <a:lvl6pPr marL="2771531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445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359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274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16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829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744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658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574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487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403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316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9" userDrawn="1">
          <p15:clr>
            <a:srgbClr val="F26B43"/>
          </p15:clr>
        </p15:guide>
        <p15:guide id="2" pos="491" userDrawn="1">
          <p15:clr>
            <a:srgbClr val="F26B43"/>
          </p15:clr>
        </p15:guide>
        <p15:guide id="3" pos="4371" userDrawn="1">
          <p15:clr>
            <a:srgbClr val="F26B43"/>
          </p15:clr>
        </p15:guide>
        <p15:guide id="4" orient="horz" pos="725" userDrawn="1">
          <p15:clr>
            <a:srgbClr val="F26B43"/>
          </p15:clr>
        </p15:guide>
        <p15:guide id="5" orient="horz" pos="907" userDrawn="1">
          <p15:clr>
            <a:srgbClr val="F26B43"/>
          </p15:clr>
        </p15:guide>
        <p15:guide id="6" orient="horz" pos="4574" userDrawn="1">
          <p15:clr>
            <a:srgbClr val="F26B43"/>
          </p15:clr>
        </p15:guide>
        <p15:guide id="7" pos="4090" userDrawn="1">
          <p15:clr>
            <a:srgbClr val="F26B43"/>
          </p15:clr>
        </p15:guide>
        <p15:guide id="8" pos="7975" userDrawn="1">
          <p15:clr>
            <a:srgbClr val="F26B43"/>
          </p15:clr>
        </p15:guide>
        <p15:guide id="9" orient="horz" pos="43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8.xml"/><Relationship Id="rId7" Type="http://schemas.openxmlformats.org/officeDocument/2006/relationships/image" Target="../media/image10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98503F7-B368-4BA3-9421-102157EC6F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6128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5" imgW="523" imgH="499" progId="TCLayout.ActiveDocument.1">
                  <p:embed/>
                </p:oleObj>
              </mc:Choice>
              <mc:Fallback>
                <p:oleObj name="think-cell Slide" r:id="rId5" imgW="523" imgH="49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98503F7-B368-4BA3-9421-102157EC6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FCEE945-9613-4248-9D88-125E65DF54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 t="9446" b="9446"/>
          <a:stretch>
            <a:fillRect/>
          </a:stretch>
        </p:blipFill>
        <p:spPr/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pPr>
              <a:spcBef>
                <a:spcPts val="0"/>
              </a:spcBef>
            </a:pPr>
            <a:r>
              <a:rPr lang="en-GB" dirty="0">
                <a:ea typeface="+mj-lt"/>
                <a:cs typeface="+mj-lt"/>
              </a:rPr>
              <a:t>India-Sweden Collaborative Industrial Research &amp; Development Programme</a:t>
            </a:r>
            <a:endParaRPr lang="sv-SE" b="0" dirty="0">
              <a:ea typeface="+mj-lt"/>
              <a:cs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2A6BD-9105-44DD-B320-76B3CA2D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1</a:t>
            </a:fld>
            <a:endParaRPr lang="en-GB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 vert="horz" wrap="square" lIns="0" tIns="54000" rIns="0" bIns="0" rtlCol="0" anchor="t">
            <a:noAutofit/>
          </a:bodyPr>
          <a:lstStyle/>
          <a:p>
            <a:r>
              <a:rPr lang="en-GB" dirty="0"/>
              <a:t>Joint Research &amp; Innovation Call on Smart Grids</a:t>
            </a:r>
          </a:p>
          <a:p>
            <a:r>
              <a:rPr lang="en-GB" dirty="0"/>
              <a:t>March 2021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9DDC35D-1FD2-49A4-99D2-EC213651B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200" y="219074"/>
            <a:ext cx="3569154" cy="8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4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F51F06-E6C7-4C02-A702-A88EFFDA9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887" y="0"/>
            <a:ext cx="6596444" cy="72670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00BB1-0CB7-4885-B452-3BFB4A90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2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C48B37-B202-4746-A941-6981084C1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600" dirty="0"/>
              <a:t>Key facts about applicant/ consortium</a:t>
            </a:r>
          </a:p>
          <a:p>
            <a:r>
              <a:rPr lang="en-GB" sz="1600" dirty="0"/>
              <a:t>Project snapshot</a:t>
            </a:r>
          </a:p>
          <a:p>
            <a:r>
              <a:rPr lang="en-GB" sz="1600" dirty="0"/>
              <a:t>Expectations from partner organisation </a:t>
            </a:r>
          </a:p>
          <a:p>
            <a:r>
              <a:rPr lang="en-GB" sz="1600" dirty="0"/>
              <a:t>Contact details of stake holders</a:t>
            </a:r>
          </a:p>
          <a:p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12EA789-1B05-41BD-8D7B-F3FECDD3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016" y="292613"/>
            <a:ext cx="5977821" cy="149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065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F012F35-BA68-4B4F-8398-83861AB51D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2281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5" imgW="523" imgH="499" progId="TCLayout.ActiveDocument.1">
                  <p:embed/>
                </p:oleObj>
              </mc:Choice>
              <mc:Fallback>
                <p:oleObj name="think-cell Slide" r:id="rId5" imgW="523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F012F35-BA68-4B4F-8398-83861AB51D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Placeholder 86">
            <a:extLst>
              <a:ext uri="{FF2B5EF4-FFF2-40B4-BE49-F238E27FC236}">
                <a16:creationId xmlns:a16="http://schemas.microsoft.com/office/drawing/2014/main" id="{B39B6DB9-FC6C-4A56-B28D-6C185DA825C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972" r="8972"/>
          <a:stretch>
            <a:fillRect/>
          </a:stretch>
        </p:blipFill>
        <p:spPr>
          <a:xfrm>
            <a:off x="0" y="3629025"/>
            <a:ext cx="4475163" cy="3629025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4E857CE-C3B5-4CC2-A269-1E69BDAF6C1C}"/>
              </a:ext>
            </a:extLst>
          </p:cNvPr>
          <p:cNvSpPr/>
          <p:nvPr/>
        </p:nvSpPr>
        <p:spPr>
          <a:xfrm>
            <a:off x="0" y="3593469"/>
            <a:ext cx="4474798" cy="3671556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FBBB87-F4CD-4EAA-96C5-3F25C098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31E0B-C2EB-4D99-A863-374170BE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Applicant/ consortium overview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F831F1-7ECA-4105-8527-317758F2EEF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l"/>
            <a:endParaRPr lang="en-GB" sz="1600" b="0" dirty="0"/>
          </a:p>
          <a:p>
            <a:pPr algn="l"/>
            <a:endParaRPr lang="en-GB" sz="1600" b="0" dirty="0"/>
          </a:p>
          <a:p>
            <a:pPr algn="l"/>
            <a:endParaRPr lang="en-GB" sz="1600" b="0" dirty="0"/>
          </a:p>
          <a:p>
            <a:pPr algn="l"/>
            <a:endParaRPr lang="en-GB" sz="1600" b="0" dirty="0"/>
          </a:p>
          <a:p>
            <a:pPr algn="l"/>
            <a:endParaRPr lang="en-GB" sz="1600" b="0" dirty="0"/>
          </a:p>
          <a:p>
            <a:pPr algn="l"/>
            <a:endParaRPr lang="en-GB" sz="1600" b="0" dirty="0"/>
          </a:p>
          <a:p>
            <a:pPr algn="l"/>
            <a:endParaRPr lang="en-GB" sz="1600" b="0" dirty="0"/>
          </a:p>
          <a:p>
            <a:pPr algn="l"/>
            <a:endParaRPr lang="en-GB" sz="1600" b="0" dirty="0"/>
          </a:p>
          <a:p>
            <a:pPr algn="l"/>
            <a:endParaRPr lang="en-GB" sz="1600" b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68567F-E348-41E8-B973-064D8E62AABC}"/>
              </a:ext>
            </a:extLst>
          </p:cNvPr>
          <p:cNvSpPr/>
          <p:nvPr/>
        </p:nvSpPr>
        <p:spPr>
          <a:xfrm>
            <a:off x="896926" y="1262342"/>
            <a:ext cx="2492750" cy="75565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b="1" dirty="0">
                <a:solidFill>
                  <a:sysClr val="windowText" lastClr="000000"/>
                </a:solidFill>
                <a:latin typeface="+mj-lt"/>
              </a:rPr>
              <a:t>Applicant logo here/include multiple logos in case of consortium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A60372-7213-4789-9F00-EFB86EE5B991}"/>
              </a:ext>
            </a:extLst>
          </p:cNvPr>
          <p:cNvSpPr/>
          <p:nvPr/>
        </p:nvSpPr>
        <p:spPr>
          <a:xfrm>
            <a:off x="1222255" y="3779837"/>
            <a:ext cx="2173556" cy="23003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b="1" dirty="0">
                <a:solidFill>
                  <a:sysClr val="windowText" lastClr="000000"/>
                </a:solidFill>
                <a:latin typeface="+mj-lt"/>
              </a:rPr>
              <a:t>Speaker Photograph</a:t>
            </a:r>
          </a:p>
        </p:txBody>
      </p:sp>
      <p:sp>
        <p:nvSpPr>
          <p:cNvPr id="92" name="Content Placeholder 10">
            <a:extLst>
              <a:ext uri="{FF2B5EF4-FFF2-40B4-BE49-F238E27FC236}">
                <a16:creationId xmlns:a16="http://schemas.microsoft.com/office/drawing/2014/main" id="{C1A428A9-101D-4D26-A2B2-96C8807D789B}"/>
              </a:ext>
            </a:extLst>
          </p:cNvPr>
          <p:cNvSpPr txBox="1">
            <a:spLocks/>
          </p:cNvSpPr>
          <p:nvPr/>
        </p:nvSpPr>
        <p:spPr>
          <a:xfrm>
            <a:off x="15945" y="18065"/>
            <a:ext cx="4474799" cy="3636000"/>
          </a:xfrm>
          <a:prstGeom prst="rect">
            <a:avLst/>
          </a:prstGeom>
        </p:spPr>
        <p:txBody>
          <a:bodyPr vert="horz" wrap="square" lIns="540000" tIns="108000" rIns="540000" bIns="108000" rtlCol="0" anchor="ctr">
            <a:noAutofit/>
          </a:bodyPr>
          <a:lstStyle>
            <a:lvl1pPr marL="0" indent="0" algn="ctr" defTabSz="10078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Georgia" panose="02040502050405020303" pitchFamily="18" charset="0"/>
              <a:buNone/>
              <a:defRPr sz="1800" b="1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955" indent="0" algn="ctr" defTabSz="10078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Font typeface="Georgia" panose="02040502050405020303" pitchFamily="18" charset="0"/>
              <a:buNone/>
              <a:defRPr sz="1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360322" indent="0" algn="ctr" defTabSz="10078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Font typeface="Georgia" panose="02040502050405020303" pitchFamily="18" charset="0"/>
              <a:buNone/>
              <a:defRPr sz="1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541277" indent="0" algn="ctr" defTabSz="10078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Font typeface="Georgia" panose="02040502050405020303" pitchFamily="18" charset="0"/>
              <a:buNone/>
              <a:defRPr sz="1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715881" indent="0" algn="ctr" defTabSz="10078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Font typeface="Georgia" panose="02040502050405020303" pitchFamily="18" charset="0"/>
              <a:buNone/>
              <a:defRPr sz="1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2771531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45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59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274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Tx/>
              <a:buChar char="-"/>
            </a:pPr>
            <a:endParaRPr lang="en-GB" sz="16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61D71-CA42-4765-8F9A-A98CE86CD640}"/>
              </a:ext>
            </a:extLst>
          </p:cNvPr>
          <p:cNvSpPr txBox="1"/>
          <p:nvPr/>
        </p:nvSpPr>
        <p:spPr>
          <a:xfrm rot="10800000" flipV="1">
            <a:off x="5501461" y="2274537"/>
            <a:ext cx="6911651" cy="27776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007829">
              <a:spcAft>
                <a:spcPts val="900"/>
              </a:spcAft>
              <a:buClr>
                <a:schemeClr val="accent2"/>
              </a:buClr>
            </a:pPr>
            <a:r>
              <a:rPr lang="en-US" sz="1600" i="1" dirty="0"/>
              <a:t>Key facts about applicant / consortium with respect to area of expertise</a:t>
            </a:r>
          </a:p>
          <a:p>
            <a:pPr marL="180340" indent="-180340" defTabSz="1007829">
              <a:spcAft>
                <a:spcPts val="900"/>
              </a:spcAft>
              <a:buClr>
                <a:schemeClr val="accent2"/>
              </a:buClr>
              <a:buFont typeface="Georgia" panose="02040502050405020303" pitchFamily="18" charset="0"/>
              <a:buChar char="●"/>
            </a:pPr>
            <a:endParaRPr lang="en-GB" sz="1600" i="1" dirty="0"/>
          </a:p>
          <a:p>
            <a:pPr marL="180340" indent="-180340" defTabSz="1007829">
              <a:spcAft>
                <a:spcPts val="900"/>
              </a:spcAft>
              <a:buClr>
                <a:schemeClr val="accent2"/>
              </a:buClr>
              <a:buFont typeface="Georgia" panose="02040502050405020303" pitchFamily="18" charset="0"/>
              <a:buChar char="●"/>
            </a:pPr>
            <a:endParaRPr lang="en-GB" sz="1600" i="1" dirty="0"/>
          </a:p>
          <a:p>
            <a:pPr marL="180340" indent="-180340" defTabSz="1007829">
              <a:spcAft>
                <a:spcPts val="900"/>
              </a:spcAft>
              <a:buClr>
                <a:schemeClr val="accent2"/>
              </a:buClr>
              <a:buFont typeface="Georgia" panose="02040502050405020303" pitchFamily="18" charset="0"/>
              <a:buChar char="●"/>
            </a:pPr>
            <a:endParaRPr lang="en-GB" sz="1600" i="1" dirty="0"/>
          </a:p>
          <a:p>
            <a:pPr marL="180340" indent="-180340" defTabSz="1007829">
              <a:spcAft>
                <a:spcPts val="900"/>
              </a:spcAft>
              <a:buClr>
                <a:schemeClr val="accent2"/>
              </a:buClr>
              <a:buFont typeface="Georgia" panose="02040502050405020303" pitchFamily="18" charset="0"/>
              <a:buChar char="●"/>
            </a:pPr>
            <a:endParaRPr lang="en-GB" sz="1600" i="1" dirty="0"/>
          </a:p>
          <a:p>
            <a:pPr marL="180340" indent="-180340" defTabSz="1007829">
              <a:spcAft>
                <a:spcPts val="900"/>
              </a:spcAft>
              <a:buClr>
                <a:schemeClr val="accent2"/>
              </a:buClr>
              <a:buFont typeface="Georgia" panose="02040502050405020303" pitchFamily="18" charset="0"/>
              <a:buChar char="●"/>
            </a:pPr>
            <a:endParaRPr lang="en-GB" sz="1600" i="1" dirty="0"/>
          </a:p>
          <a:p>
            <a:pPr marL="180340" indent="-180340" defTabSz="1007829">
              <a:spcAft>
                <a:spcPts val="900"/>
              </a:spcAft>
              <a:buClr>
                <a:schemeClr val="accent2"/>
              </a:buClr>
              <a:buFont typeface="Georgia" panose="02040502050405020303" pitchFamily="18" charset="0"/>
              <a:buChar char="●"/>
            </a:pPr>
            <a:endParaRPr lang="en-GB" sz="1600" i="1" dirty="0"/>
          </a:p>
          <a:p>
            <a:pPr defTabSz="1007829">
              <a:spcAft>
                <a:spcPts val="900"/>
              </a:spcAft>
              <a:buClr>
                <a:schemeClr val="accent2"/>
              </a:buClr>
            </a:pPr>
            <a:r>
              <a:rPr lang="en-GB" sz="1600" i="1" dirty="0"/>
              <a:t>Project Background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6B40E2-3BAB-4027-9B25-076311633562}"/>
              </a:ext>
            </a:extLst>
          </p:cNvPr>
          <p:cNvSpPr/>
          <p:nvPr/>
        </p:nvSpPr>
        <p:spPr>
          <a:xfrm>
            <a:off x="771525" y="6422078"/>
            <a:ext cx="325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 Background/ Experience</a:t>
            </a:r>
          </a:p>
          <a:p>
            <a:r>
              <a:rPr lang="en-US" dirty="0">
                <a:solidFill>
                  <a:schemeClr val="bg1"/>
                </a:solidFill>
              </a:rPr>
              <a:t>- Contact details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8ADBC2E-1E40-4E45-99F9-DAE48EE069A1}"/>
              </a:ext>
            </a:extLst>
          </p:cNvPr>
          <p:cNvSpPr/>
          <p:nvPr/>
        </p:nvSpPr>
        <p:spPr>
          <a:xfrm rot="5400000">
            <a:off x="4820520" y="2219376"/>
            <a:ext cx="768633" cy="24622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err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911A3F53-BF54-40CA-A69D-EB953C8E069A}"/>
              </a:ext>
            </a:extLst>
          </p:cNvPr>
          <p:cNvSpPr/>
          <p:nvPr/>
        </p:nvSpPr>
        <p:spPr>
          <a:xfrm rot="5400000">
            <a:off x="4814676" y="4721315"/>
            <a:ext cx="768633" cy="24622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err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1837FC-946E-41D2-87DE-3F766712ECA6}"/>
              </a:ext>
            </a:extLst>
          </p:cNvPr>
          <p:cNvSpPr/>
          <p:nvPr/>
        </p:nvSpPr>
        <p:spPr>
          <a:xfrm>
            <a:off x="4972891" y="1628521"/>
            <a:ext cx="7968792" cy="51404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180955" indent="-180955">
              <a:spcAft>
                <a:spcPts val="300"/>
              </a:spcAft>
              <a:buClr>
                <a:schemeClr val="accent2"/>
              </a:buClr>
              <a:buFont typeface="Georgia" panose="02040502050405020303" pitchFamily="18" charset="0"/>
              <a:buChar char="●"/>
            </a:pPr>
            <a:endParaRPr lang="en-US" sz="1050" err="1">
              <a:solidFill>
                <a:srgbClr val="161616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0153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43FEC2C-6612-4A2C-8B71-A94EAC07421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6" imgW="530" imgH="528" progId="TCLayout.ActiveDocument.1">
                  <p:embed/>
                </p:oleObj>
              </mc:Choice>
              <mc:Fallback>
                <p:oleObj name="think-cell Slide" r:id="rId6" imgW="530" imgH="52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43FEC2C-6612-4A2C-8B71-A94EAC0742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07BF9BFC-39EB-419E-838C-9286F26786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bg2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7E30C6F-1928-499A-B2FE-DEB9010762FF}"/>
              </a:ext>
            </a:extLst>
          </p:cNvPr>
          <p:cNvSpPr/>
          <p:nvPr/>
        </p:nvSpPr>
        <p:spPr>
          <a:xfrm>
            <a:off x="4800601" y="866722"/>
            <a:ext cx="7889332" cy="5932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DB7D1-4639-4467-8CD6-94D9BE3E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2FA5D7-944C-4183-B0F7-E524A088B9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" y="0"/>
            <a:ext cx="4474798" cy="3636000"/>
          </a:xfrm>
        </p:spPr>
        <p:txBody>
          <a:bodyPr/>
          <a:lstStyle/>
          <a:p>
            <a:endParaRPr lang="en-US" sz="2400" dirty="0">
              <a:latin typeface="+mn-lt"/>
            </a:endParaRPr>
          </a:p>
          <a:p>
            <a:pPr defTabSz="914400">
              <a:spcAft>
                <a:spcPts val="0"/>
              </a:spcAft>
              <a:buClrTx/>
              <a:defRPr/>
            </a:pPr>
            <a:r>
              <a:rPr lang="en-US" sz="2400" dirty="0">
                <a:latin typeface="Georgia"/>
                <a:cs typeface="Arial"/>
              </a:rPr>
              <a:t>Project Snapshot</a:t>
            </a:r>
            <a:endParaRPr lang="en-US" sz="2400" dirty="0">
              <a:latin typeface="+mn-lt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9A734D-C4B6-4F38-AE33-79D5238400ED}"/>
              </a:ext>
            </a:extLst>
          </p:cNvPr>
          <p:cNvSpPr/>
          <p:nvPr/>
        </p:nvSpPr>
        <p:spPr>
          <a:xfrm>
            <a:off x="4800601" y="338563"/>
            <a:ext cx="3839256" cy="457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i="1" dirty="0">
                <a:solidFill>
                  <a:schemeClr val="tx1"/>
                </a:solidFill>
              </a:rPr>
              <a:t>Project Title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6F45850-5F8D-4242-9671-D9E51B9114FC}"/>
              </a:ext>
            </a:extLst>
          </p:cNvPr>
          <p:cNvGrpSpPr/>
          <p:nvPr/>
        </p:nvGrpSpPr>
        <p:grpSpPr>
          <a:xfrm>
            <a:off x="1859581" y="567508"/>
            <a:ext cx="755639" cy="755639"/>
            <a:chOff x="1766370" y="1986718"/>
            <a:chExt cx="755639" cy="755639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EB4A40A-3E7C-4A85-B191-B5F1FFB1EB0F}"/>
                </a:ext>
              </a:extLst>
            </p:cNvPr>
            <p:cNvSpPr/>
            <p:nvPr/>
          </p:nvSpPr>
          <p:spPr>
            <a:xfrm>
              <a:off x="1766370" y="1986718"/>
              <a:ext cx="755639" cy="755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1998" tIns="35999" rIns="71998" bIns="359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6">
                <a:defRPr/>
              </a:pPr>
              <a:endParaRPr lang="en-US" sz="1300" b="1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82" name="Graphic 81" descr="Earth globe Americas">
              <a:extLst>
                <a:ext uri="{FF2B5EF4-FFF2-40B4-BE49-F238E27FC236}">
                  <a16:creationId xmlns:a16="http://schemas.microsoft.com/office/drawing/2014/main" id="{F55CC5F4-5379-487E-88CD-5A3ABB879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10251" y="2047295"/>
              <a:ext cx="667877" cy="634485"/>
            </a:xfrm>
            <a:prstGeom prst="rect">
              <a:avLst/>
            </a:prstGeom>
          </p:spPr>
        </p:pic>
      </p:grpSp>
      <p:pic>
        <p:nvPicPr>
          <p:cNvPr id="87" name="Picture Placeholder 86">
            <a:extLst>
              <a:ext uri="{FF2B5EF4-FFF2-40B4-BE49-F238E27FC236}">
                <a16:creationId xmlns:a16="http://schemas.microsoft.com/office/drawing/2014/main" id="{A414BB23-F560-4058-B725-2A23FD7CFD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10"/>
          <a:srcRect l="8972" r="8972"/>
          <a:stretch>
            <a:fillRect/>
          </a:stretch>
        </p:blipFill>
        <p:spPr>
          <a:xfrm>
            <a:off x="0" y="3629025"/>
            <a:ext cx="4475163" cy="3629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F529AA-2436-4374-BB09-3D40E1BBDAC1}"/>
              </a:ext>
            </a:extLst>
          </p:cNvPr>
          <p:cNvSpPr txBox="1"/>
          <p:nvPr/>
        </p:nvSpPr>
        <p:spPr>
          <a:xfrm>
            <a:off x="5382094" y="1022321"/>
            <a:ext cx="73078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i="1" dirty="0">
                <a:solidFill>
                  <a:schemeClr val="bg2"/>
                </a:solidFill>
              </a:rPr>
              <a:t>A brief overview &amp; objective of the entire project that describes the following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C407CD-6BFB-46D8-8888-B8CB5962DF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2094" y="2719449"/>
            <a:ext cx="7282800" cy="426396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Product/technology/ service that you intend to develop in partnership with all partners (both India &amp; Sweden)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key issues to be addressed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D14DC5-2568-42A9-8119-E69EFF8A90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5097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5" imgW="523" imgH="499" progId="TCLayout.ActiveDocument.1">
                  <p:embed/>
                </p:oleObj>
              </mc:Choice>
              <mc:Fallback>
                <p:oleObj name="think-cell Slide" r:id="rId5" imgW="523" imgH="49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D14DC5-2568-42A9-8119-E69EFF8A90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9F234FDC-36A6-44BA-8C6F-8594BD79CFCE}"/>
              </a:ext>
            </a:extLst>
          </p:cNvPr>
          <p:cNvSpPr/>
          <p:nvPr/>
        </p:nvSpPr>
        <p:spPr>
          <a:xfrm>
            <a:off x="819873" y="1367303"/>
            <a:ext cx="3520633" cy="5797083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3A498-C5F8-4E98-848F-441B3A1B9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41437"/>
            <a:ext cx="13439775" cy="71229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73FD12A-1C41-4664-8E24-C9757AA908FC}"/>
              </a:ext>
            </a:extLst>
          </p:cNvPr>
          <p:cNvSpPr/>
          <p:nvPr/>
        </p:nvSpPr>
        <p:spPr>
          <a:xfrm>
            <a:off x="0" y="35909"/>
            <a:ext cx="13439774" cy="727957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10B000-0C4E-49A9-A081-AF753081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4C99D-0861-4F0C-BE37-AA3ADCEC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chemeClr val="bg1"/>
                </a:solidFill>
              </a:rPr>
              <a:t>Expectations from partner organisation </a:t>
            </a: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AA26B7FF-513B-45BF-9588-875DE64931FA}"/>
              </a:ext>
            </a:extLst>
          </p:cNvPr>
          <p:cNvSpPr/>
          <p:nvPr/>
        </p:nvSpPr>
        <p:spPr>
          <a:xfrm>
            <a:off x="1610266" y="1454919"/>
            <a:ext cx="1771207" cy="1367363"/>
          </a:xfrm>
          <a:custGeom>
            <a:avLst/>
            <a:gdLst>
              <a:gd name="connsiteX0" fmla="*/ 1295400 w 2590800"/>
              <a:gd name="connsiteY0" fmla="*/ 0 h 2057400"/>
              <a:gd name="connsiteX1" fmla="*/ 2590800 w 2590800"/>
              <a:gd name="connsiteY1" fmla="*/ 1295400 h 2057400"/>
              <a:gd name="connsiteX2" fmla="*/ 2369566 w 2590800"/>
              <a:gd name="connsiteY2" fmla="*/ 2019671 h 2057400"/>
              <a:gd name="connsiteX3" fmla="*/ 2341353 w 2590800"/>
              <a:gd name="connsiteY3" fmla="*/ 2057400 h 2057400"/>
              <a:gd name="connsiteX4" fmla="*/ 249447 w 2590800"/>
              <a:gd name="connsiteY4" fmla="*/ 2057400 h 2057400"/>
              <a:gd name="connsiteX5" fmla="*/ 221234 w 2590800"/>
              <a:gd name="connsiteY5" fmla="*/ 2019671 h 2057400"/>
              <a:gd name="connsiteX6" fmla="*/ 0 w 2590800"/>
              <a:gd name="connsiteY6" fmla="*/ 1295400 h 2057400"/>
              <a:gd name="connsiteX7" fmla="*/ 1295400 w 2590800"/>
              <a:gd name="connsiteY7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0" h="2057400">
                <a:moveTo>
                  <a:pt x="1295400" y="0"/>
                </a:moveTo>
                <a:cubicBezTo>
                  <a:pt x="2010830" y="0"/>
                  <a:pt x="2590800" y="579970"/>
                  <a:pt x="2590800" y="1295400"/>
                </a:cubicBezTo>
                <a:cubicBezTo>
                  <a:pt x="2590800" y="1563686"/>
                  <a:pt x="2509242" y="1812924"/>
                  <a:pt x="2369566" y="2019671"/>
                </a:cubicBezTo>
                <a:lnTo>
                  <a:pt x="2341353" y="2057400"/>
                </a:lnTo>
                <a:lnTo>
                  <a:pt x="249447" y="2057400"/>
                </a:lnTo>
                <a:lnTo>
                  <a:pt x="221234" y="2019671"/>
                </a:lnTo>
                <a:cubicBezTo>
                  <a:pt x="81558" y="1812924"/>
                  <a:pt x="0" y="1563686"/>
                  <a:pt x="0" y="1295400"/>
                </a:cubicBezTo>
                <a:cubicBezTo>
                  <a:pt x="0" y="579970"/>
                  <a:pt x="579970" y="0"/>
                  <a:pt x="1295400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Key complementary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qualifications of partners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F1F51079-6E4C-4EF3-BAF4-C530AC7D9C52}"/>
              </a:ext>
            </a:extLst>
          </p:cNvPr>
          <p:cNvSpPr/>
          <p:nvPr/>
        </p:nvSpPr>
        <p:spPr>
          <a:xfrm>
            <a:off x="1694137" y="2803323"/>
            <a:ext cx="1615344" cy="4570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6C3CD6-03D2-4F57-A04F-9C2D32A97C66}"/>
              </a:ext>
            </a:extLst>
          </p:cNvPr>
          <p:cNvSpPr txBox="1">
            <a:spLocks/>
          </p:cNvSpPr>
          <p:nvPr/>
        </p:nvSpPr>
        <p:spPr>
          <a:xfrm>
            <a:off x="996349" y="3725573"/>
            <a:ext cx="3077940" cy="14983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143986" indent="-143986" algn="ctr" defTabSz="801930">
              <a:lnSpc>
                <a:spcPct val="100000"/>
              </a:lnSpc>
              <a:spcBef>
                <a:spcPts val="0"/>
              </a:spcBef>
              <a:spcAft>
                <a:spcPts val="716"/>
              </a:spcAft>
              <a:buClr>
                <a:schemeClr val="accent2"/>
              </a:buClr>
              <a:buFont typeface="Georgia" panose="02040502050405020303" pitchFamily="18" charset="0"/>
              <a:buChar char="●"/>
              <a:defRPr sz="1400">
                <a:solidFill>
                  <a:srgbClr val="161616"/>
                </a:solidFill>
              </a:defRPr>
            </a:lvl1pPr>
            <a:lvl2pPr marL="286708" indent="-142723" defTabSz="801930">
              <a:lnSpc>
                <a:spcPct val="100000"/>
              </a:lnSpc>
              <a:spcBef>
                <a:spcPts val="0"/>
              </a:spcBef>
              <a:spcAft>
                <a:spcPts val="438"/>
              </a:spcAft>
              <a:buFont typeface="Georgia" panose="02040502050405020303" pitchFamily="18" charset="0"/>
              <a:buChar char="−"/>
              <a:defRPr sz="1114">
                <a:solidFill>
                  <a:srgbClr val="161616"/>
                </a:solidFill>
              </a:defRPr>
            </a:lvl2pPr>
            <a:lvl3pPr marL="430694" indent="-143986" defTabSz="801930">
              <a:lnSpc>
                <a:spcPct val="100000"/>
              </a:lnSpc>
              <a:spcBef>
                <a:spcPts val="0"/>
              </a:spcBef>
              <a:spcAft>
                <a:spcPts val="438"/>
              </a:spcAft>
              <a:buFont typeface="Georgia" panose="02040502050405020303" pitchFamily="18" charset="0"/>
              <a:buChar char="−"/>
              <a:defRPr sz="1114">
                <a:solidFill>
                  <a:srgbClr val="161616"/>
                </a:solidFill>
              </a:defRPr>
            </a:lvl3pPr>
            <a:lvl4pPr marL="569627" indent="-138933" defTabSz="801930">
              <a:lnSpc>
                <a:spcPct val="100000"/>
              </a:lnSpc>
              <a:spcBef>
                <a:spcPts val="0"/>
              </a:spcBef>
              <a:spcAft>
                <a:spcPts val="438"/>
              </a:spcAft>
              <a:buFont typeface="Georgia" panose="02040502050405020303" pitchFamily="18" charset="0"/>
              <a:buChar char="−"/>
              <a:defRPr sz="1114">
                <a:solidFill>
                  <a:srgbClr val="161616"/>
                </a:solidFill>
              </a:defRPr>
            </a:lvl4pPr>
            <a:lvl5pPr marL="712350" indent="-142723" defTabSz="801930">
              <a:lnSpc>
                <a:spcPct val="100000"/>
              </a:lnSpc>
              <a:spcBef>
                <a:spcPts val="0"/>
              </a:spcBef>
              <a:spcAft>
                <a:spcPts val="438"/>
              </a:spcAft>
              <a:buFont typeface="Georgia" panose="02040502050405020303" pitchFamily="18" charset="0"/>
              <a:buChar char="−"/>
              <a:defRPr sz="1114">
                <a:solidFill>
                  <a:srgbClr val="161616"/>
                </a:solidFill>
              </a:defRPr>
            </a:lvl5pPr>
            <a:lvl6pPr marL="2205307" indent="-200482" defTabSz="801930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9"/>
            </a:lvl6pPr>
            <a:lvl7pPr marL="2606272" indent="-200482" defTabSz="801930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9"/>
            </a:lvl7pPr>
            <a:lvl8pPr marL="3007236" indent="-200482" defTabSz="801930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9"/>
            </a:lvl8pPr>
            <a:lvl9pPr marL="3408201" indent="-200482" defTabSz="801930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9"/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Key advantages/ benefits of using Swedish technology/ Indian technology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Major achievements in the sector</a:t>
            </a:r>
          </a:p>
          <a:p>
            <a:pPr algn="l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7706A6-24E0-4C88-8EA7-1C520A9B19B6}"/>
              </a:ext>
            </a:extLst>
          </p:cNvPr>
          <p:cNvSpPr/>
          <p:nvPr/>
        </p:nvSpPr>
        <p:spPr>
          <a:xfrm>
            <a:off x="806768" y="1365661"/>
            <a:ext cx="3533738" cy="55339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35" name="Freeform 13">
            <a:extLst>
              <a:ext uri="{FF2B5EF4-FFF2-40B4-BE49-F238E27FC236}">
                <a16:creationId xmlns:a16="http://schemas.microsoft.com/office/drawing/2014/main" id="{B8780978-07E0-48D5-A2B1-EB43CAF24BBF}"/>
              </a:ext>
            </a:extLst>
          </p:cNvPr>
          <p:cNvSpPr/>
          <p:nvPr/>
        </p:nvSpPr>
        <p:spPr>
          <a:xfrm>
            <a:off x="5820178" y="1454919"/>
            <a:ext cx="1771207" cy="1367363"/>
          </a:xfrm>
          <a:custGeom>
            <a:avLst/>
            <a:gdLst>
              <a:gd name="connsiteX0" fmla="*/ 1295400 w 2590800"/>
              <a:gd name="connsiteY0" fmla="*/ 0 h 2057400"/>
              <a:gd name="connsiteX1" fmla="*/ 2590800 w 2590800"/>
              <a:gd name="connsiteY1" fmla="*/ 1295400 h 2057400"/>
              <a:gd name="connsiteX2" fmla="*/ 2369566 w 2590800"/>
              <a:gd name="connsiteY2" fmla="*/ 2019671 h 2057400"/>
              <a:gd name="connsiteX3" fmla="*/ 2341353 w 2590800"/>
              <a:gd name="connsiteY3" fmla="*/ 2057400 h 2057400"/>
              <a:gd name="connsiteX4" fmla="*/ 249447 w 2590800"/>
              <a:gd name="connsiteY4" fmla="*/ 2057400 h 2057400"/>
              <a:gd name="connsiteX5" fmla="*/ 221234 w 2590800"/>
              <a:gd name="connsiteY5" fmla="*/ 2019671 h 2057400"/>
              <a:gd name="connsiteX6" fmla="*/ 0 w 2590800"/>
              <a:gd name="connsiteY6" fmla="*/ 1295400 h 2057400"/>
              <a:gd name="connsiteX7" fmla="*/ 1295400 w 2590800"/>
              <a:gd name="connsiteY7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0" h="2057400">
                <a:moveTo>
                  <a:pt x="1295400" y="0"/>
                </a:moveTo>
                <a:cubicBezTo>
                  <a:pt x="2010830" y="0"/>
                  <a:pt x="2590800" y="579970"/>
                  <a:pt x="2590800" y="1295400"/>
                </a:cubicBezTo>
                <a:cubicBezTo>
                  <a:pt x="2590800" y="1563686"/>
                  <a:pt x="2509242" y="1812924"/>
                  <a:pt x="2369566" y="2019671"/>
                </a:cubicBezTo>
                <a:lnTo>
                  <a:pt x="2341353" y="2057400"/>
                </a:lnTo>
                <a:lnTo>
                  <a:pt x="249447" y="2057400"/>
                </a:lnTo>
                <a:lnTo>
                  <a:pt x="221234" y="2019671"/>
                </a:lnTo>
                <a:cubicBezTo>
                  <a:pt x="81558" y="1812924"/>
                  <a:pt x="0" y="1563686"/>
                  <a:pt x="0" y="1295400"/>
                </a:cubicBezTo>
                <a:cubicBezTo>
                  <a:pt x="0" y="579970"/>
                  <a:pt x="579970" y="0"/>
                  <a:pt x="1295400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Added value through cooperation</a:t>
            </a: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1B4B48A1-2A82-4987-ABBE-8219386025BD}"/>
              </a:ext>
            </a:extLst>
          </p:cNvPr>
          <p:cNvSpPr/>
          <p:nvPr/>
        </p:nvSpPr>
        <p:spPr>
          <a:xfrm>
            <a:off x="5904049" y="2803323"/>
            <a:ext cx="1615344" cy="4570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6AD13EE3-6C98-416A-A02D-5C9C3F77859E}"/>
              </a:ext>
            </a:extLst>
          </p:cNvPr>
          <p:cNvSpPr txBox="1">
            <a:spLocks/>
          </p:cNvSpPr>
          <p:nvPr/>
        </p:nvSpPr>
        <p:spPr>
          <a:xfrm>
            <a:off x="5206261" y="3725573"/>
            <a:ext cx="3077940" cy="14983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143986" indent="-143986" algn="ctr" defTabSz="801930">
              <a:lnSpc>
                <a:spcPct val="100000"/>
              </a:lnSpc>
              <a:spcBef>
                <a:spcPts val="0"/>
              </a:spcBef>
              <a:spcAft>
                <a:spcPts val="716"/>
              </a:spcAft>
              <a:buClr>
                <a:schemeClr val="accent2"/>
              </a:buClr>
              <a:buFont typeface="Georgia" panose="02040502050405020303" pitchFamily="18" charset="0"/>
              <a:buChar char="●"/>
              <a:defRPr sz="1400">
                <a:solidFill>
                  <a:srgbClr val="161616"/>
                </a:solidFill>
              </a:defRPr>
            </a:lvl1pPr>
            <a:lvl2pPr marL="286708" indent="-142723" defTabSz="801930">
              <a:lnSpc>
                <a:spcPct val="100000"/>
              </a:lnSpc>
              <a:spcBef>
                <a:spcPts val="0"/>
              </a:spcBef>
              <a:spcAft>
                <a:spcPts val="438"/>
              </a:spcAft>
              <a:buFont typeface="Georgia" panose="02040502050405020303" pitchFamily="18" charset="0"/>
              <a:buChar char="−"/>
              <a:defRPr sz="1114">
                <a:solidFill>
                  <a:srgbClr val="161616"/>
                </a:solidFill>
              </a:defRPr>
            </a:lvl2pPr>
            <a:lvl3pPr marL="430694" indent="-143986" defTabSz="801930">
              <a:lnSpc>
                <a:spcPct val="100000"/>
              </a:lnSpc>
              <a:spcBef>
                <a:spcPts val="0"/>
              </a:spcBef>
              <a:spcAft>
                <a:spcPts val="438"/>
              </a:spcAft>
              <a:buFont typeface="Georgia" panose="02040502050405020303" pitchFamily="18" charset="0"/>
              <a:buChar char="−"/>
              <a:defRPr sz="1114">
                <a:solidFill>
                  <a:srgbClr val="161616"/>
                </a:solidFill>
              </a:defRPr>
            </a:lvl3pPr>
            <a:lvl4pPr marL="569627" indent="-138933" defTabSz="801930">
              <a:lnSpc>
                <a:spcPct val="100000"/>
              </a:lnSpc>
              <a:spcBef>
                <a:spcPts val="0"/>
              </a:spcBef>
              <a:spcAft>
                <a:spcPts val="438"/>
              </a:spcAft>
              <a:buFont typeface="Georgia" panose="02040502050405020303" pitchFamily="18" charset="0"/>
              <a:buChar char="−"/>
              <a:defRPr sz="1114">
                <a:solidFill>
                  <a:srgbClr val="161616"/>
                </a:solidFill>
              </a:defRPr>
            </a:lvl4pPr>
            <a:lvl5pPr marL="712350" indent="-142723" defTabSz="801930">
              <a:lnSpc>
                <a:spcPct val="100000"/>
              </a:lnSpc>
              <a:spcBef>
                <a:spcPts val="0"/>
              </a:spcBef>
              <a:spcAft>
                <a:spcPts val="438"/>
              </a:spcAft>
              <a:buFont typeface="Georgia" panose="02040502050405020303" pitchFamily="18" charset="0"/>
              <a:buChar char="−"/>
              <a:defRPr sz="1114">
                <a:solidFill>
                  <a:srgbClr val="161616"/>
                </a:solidFill>
              </a:defRPr>
            </a:lvl5pPr>
            <a:lvl6pPr marL="2205307" indent="-200482" defTabSz="801930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9"/>
            </a:lvl6pPr>
            <a:lvl7pPr marL="2606272" indent="-200482" defTabSz="801930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9"/>
            </a:lvl7pPr>
            <a:lvl8pPr marL="3007236" indent="-200482" defTabSz="801930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9"/>
            </a:lvl8pPr>
            <a:lvl9pPr marL="3408201" indent="-200482" defTabSz="801930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9"/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Example : -ability to share risks, costs, know-how, and benefits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FE55F8-7FDA-4DCC-9166-6E53E61C12BE}"/>
              </a:ext>
            </a:extLst>
          </p:cNvPr>
          <p:cNvSpPr/>
          <p:nvPr/>
        </p:nvSpPr>
        <p:spPr>
          <a:xfrm>
            <a:off x="5016680" y="1365661"/>
            <a:ext cx="3533738" cy="55339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43" name="Freeform 13">
            <a:extLst>
              <a:ext uri="{FF2B5EF4-FFF2-40B4-BE49-F238E27FC236}">
                <a16:creationId xmlns:a16="http://schemas.microsoft.com/office/drawing/2014/main" id="{259EBD7E-BAD0-47F7-9FE6-F1E5BBC9FCA3}"/>
              </a:ext>
            </a:extLst>
          </p:cNvPr>
          <p:cNvSpPr/>
          <p:nvPr/>
        </p:nvSpPr>
        <p:spPr>
          <a:xfrm>
            <a:off x="9902767" y="1454919"/>
            <a:ext cx="1771207" cy="1367363"/>
          </a:xfrm>
          <a:custGeom>
            <a:avLst/>
            <a:gdLst>
              <a:gd name="connsiteX0" fmla="*/ 1295400 w 2590800"/>
              <a:gd name="connsiteY0" fmla="*/ 0 h 2057400"/>
              <a:gd name="connsiteX1" fmla="*/ 2590800 w 2590800"/>
              <a:gd name="connsiteY1" fmla="*/ 1295400 h 2057400"/>
              <a:gd name="connsiteX2" fmla="*/ 2369566 w 2590800"/>
              <a:gd name="connsiteY2" fmla="*/ 2019671 h 2057400"/>
              <a:gd name="connsiteX3" fmla="*/ 2341353 w 2590800"/>
              <a:gd name="connsiteY3" fmla="*/ 2057400 h 2057400"/>
              <a:gd name="connsiteX4" fmla="*/ 249447 w 2590800"/>
              <a:gd name="connsiteY4" fmla="*/ 2057400 h 2057400"/>
              <a:gd name="connsiteX5" fmla="*/ 221234 w 2590800"/>
              <a:gd name="connsiteY5" fmla="*/ 2019671 h 2057400"/>
              <a:gd name="connsiteX6" fmla="*/ 0 w 2590800"/>
              <a:gd name="connsiteY6" fmla="*/ 1295400 h 2057400"/>
              <a:gd name="connsiteX7" fmla="*/ 1295400 w 2590800"/>
              <a:gd name="connsiteY7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0" h="2057400">
                <a:moveTo>
                  <a:pt x="1295400" y="0"/>
                </a:moveTo>
                <a:cubicBezTo>
                  <a:pt x="2010830" y="0"/>
                  <a:pt x="2590800" y="579970"/>
                  <a:pt x="2590800" y="1295400"/>
                </a:cubicBezTo>
                <a:cubicBezTo>
                  <a:pt x="2590800" y="1563686"/>
                  <a:pt x="2509242" y="1812924"/>
                  <a:pt x="2369566" y="2019671"/>
                </a:cubicBezTo>
                <a:lnTo>
                  <a:pt x="2341353" y="2057400"/>
                </a:lnTo>
                <a:lnTo>
                  <a:pt x="249447" y="2057400"/>
                </a:lnTo>
                <a:lnTo>
                  <a:pt x="221234" y="2019671"/>
                </a:lnTo>
                <a:cubicBezTo>
                  <a:pt x="81558" y="1812924"/>
                  <a:pt x="0" y="1563686"/>
                  <a:pt x="0" y="1295400"/>
                </a:cubicBezTo>
                <a:cubicBezTo>
                  <a:pt x="0" y="579970"/>
                  <a:pt x="579970" y="0"/>
                  <a:pt x="1295400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Estimated project timescale</a:t>
            </a:r>
          </a:p>
        </p:txBody>
      </p:sp>
      <p:sp>
        <p:nvSpPr>
          <p:cNvPr id="44" name="Rounded Rectangle 14">
            <a:extLst>
              <a:ext uri="{FF2B5EF4-FFF2-40B4-BE49-F238E27FC236}">
                <a16:creationId xmlns:a16="http://schemas.microsoft.com/office/drawing/2014/main" id="{5BAF6FD4-842A-4F68-804B-7F7E3FCB34B3}"/>
              </a:ext>
            </a:extLst>
          </p:cNvPr>
          <p:cNvSpPr/>
          <p:nvPr/>
        </p:nvSpPr>
        <p:spPr>
          <a:xfrm>
            <a:off x="9986638" y="2803323"/>
            <a:ext cx="1615344" cy="4570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7E972299-0D6C-4627-BE80-DC4BF1FB4F3B}"/>
              </a:ext>
            </a:extLst>
          </p:cNvPr>
          <p:cNvSpPr txBox="1">
            <a:spLocks/>
          </p:cNvSpPr>
          <p:nvPr/>
        </p:nvSpPr>
        <p:spPr>
          <a:xfrm>
            <a:off x="9288850" y="3725573"/>
            <a:ext cx="3077940" cy="14983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143986" indent="-143986" algn="ctr" defTabSz="801930">
              <a:lnSpc>
                <a:spcPct val="100000"/>
              </a:lnSpc>
              <a:spcBef>
                <a:spcPts val="0"/>
              </a:spcBef>
              <a:spcAft>
                <a:spcPts val="716"/>
              </a:spcAft>
              <a:buClr>
                <a:schemeClr val="accent2"/>
              </a:buClr>
              <a:buFont typeface="Georgia" panose="02040502050405020303" pitchFamily="18" charset="0"/>
              <a:buChar char="●"/>
              <a:defRPr sz="1400">
                <a:solidFill>
                  <a:srgbClr val="161616"/>
                </a:solidFill>
              </a:defRPr>
            </a:lvl1pPr>
            <a:lvl2pPr marL="286708" indent="-142723" defTabSz="801930">
              <a:lnSpc>
                <a:spcPct val="100000"/>
              </a:lnSpc>
              <a:spcBef>
                <a:spcPts val="0"/>
              </a:spcBef>
              <a:spcAft>
                <a:spcPts val="438"/>
              </a:spcAft>
              <a:buFont typeface="Georgia" panose="02040502050405020303" pitchFamily="18" charset="0"/>
              <a:buChar char="−"/>
              <a:defRPr sz="1114">
                <a:solidFill>
                  <a:srgbClr val="161616"/>
                </a:solidFill>
              </a:defRPr>
            </a:lvl2pPr>
            <a:lvl3pPr marL="430694" indent="-143986" defTabSz="801930">
              <a:lnSpc>
                <a:spcPct val="100000"/>
              </a:lnSpc>
              <a:spcBef>
                <a:spcPts val="0"/>
              </a:spcBef>
              <a:spcAft>
                <a:spcPts val="438"/>
              </a:spcAft>
              <a:buFont typeface="Georgia" panose="02040502050405020303" pitchFamily="18" charset="0"/>
              <a:buChar char="−"/>
              <a:defRPr sz="1114">
                <a:solidFill>
                  <a:srgbClr val="161616"/>
                </a:solidFill>
              </a:defRPr>
            </a:lvl3pPr>
            <a:lvl4pPr marL="569627" indent="-138933" defTabSz="801930">
              <a:lnSpc>
                <a:spcPct val="100000"/>
              </a:lnSpc>
              <a:spcBef>
                <a:spcPts val="0"/>
              </a:spcBef>
              <a:spcAft>
                <a:spcPts val="438"/>
              </a:spcAft>
              <a:buFont typeface="Georgia" panose="02040502050405020303" pitchFamily="18" charset="0"/>
              <a:buChar char="−"/>
              <a:defRPr sz="1114">
                <a:solidFill>
                  <a:srgbClr val="161616"/>
                </a:solidFill>
              </a:defRPr>
            </a:lvl4pPr>
            <a:lvl5pPr marL="712350" indent="-142723" defTabSz="801930">
              <a:lnSpc>
                <a:spcPct val="100000"/>
              </a:lnSpc>
              <a:spcBef>
                <a:spcPts val="0"/>
              </a:spcBef>
              <a:spcAft>
                <a:spcPts val="438"/>
              </a:spcAft>
              <a:buFont typeface="Georgia" panose="02040502050405020303" pitchFamily="18" charset="0"/>
              <a:buChar char="−"/>
              <a:defRPr sz="1114">
                <a:solidFill>
                  <a:srgbClr val="161616"/>
                </a:solidFill>
              </a:defRPr>
            </a:lvl5pPr>
            <a:lvl6pPr marL="2205307" indent="-200482" defTabSz="801930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9"/>
            </a:lvl6pPr>
            <a:lvl7pPr marL="2606272" indent="-200482" defTabSz="801930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9"/>
            </a:lvl7pPr>
            <a:lvl8pPr marL="3007236" indent="-200482" defTabSz="801930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9"/>
            </a:lvl8pPr>
            <a:lvl9pPr marL="3408201" indent="-200482" defTabSz="801930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9"/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Estimated duration of co operation as per technology readiness level </a:t>
            </a:r>
          </a:p>
          <a:p>
            <a:pPr algn="l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2A71D7-D53C-4B1A-AF0F-E4BFE3A6918A}"/>
              </a:ext>
            </a:extLst>
          </p:cNvPr>
          <p:cNvSpPr/>
          <p:nvPr/>
        </p:nvSpPr>
        <p:spPr>
          <a:xfrm>
            <a:off x="9099269" y="1365661"/>
            <a:ext cx="3533738" cy="55339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9AC968BD-9ECD-44E1-8885-E6A04D5E66D8}"/>
              </a:ext>
            </a:extLst>
          </p:cNvPr>
          <p:cNvSpPr/>
          <p:nvPr/>
        </p:nvSpPr>
        <p:spPr>
          <a:xfrm>
            <a:off x="1765801" y="2803323"/>
            <a:ext cx="1615344" cy="4570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A0BD3111-DC48-4904-83A9-12F2C250EDC9}"/>
              </a:ext>
            </a:extLst>
          </p:cNvPr>
          <p:cNvSpPr/>
          <p:nvPr/>
        </p:nvSpPr>
        <p:spPr>
          <a:xfrm>
            <a:off x="5975713" y="2803323"/>
            <a:ext cx="1615344" cy="4570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7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AA54FAD-88F7-4AEC-8B6F-8BE77247E64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09243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4" imgW="523" imgH="499" progId="TCLayout.ActiveDocument.1">
                  <p:embed/>
                </p:oleObj>
              </mc:Choice>
              <mc:Fallback>
                <p:oleObj name="think-cell Slide" r:id="rId4" imgW="523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AA54FAD-88F7-4AEC-8B6F-8BE77247E6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8902DE-50E9-4DF3-96ED-7F1C96D5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FDDAFE-5D94-4F79-8A5B-AD2BE3BD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Contact information of stakeholders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003A78F-1A89-43DC-A249-897150880D76}"/>
              </a:ext>
            </a:extLst>
          </p:cNvPr>
          <p:cNvSpPr/>
          <p:nvPr/>
        </p:nvSpPr>
        <p:spPr>
          <a:xfrm>
            <a:off x="771528" y="2480909"/>
            <a:ext cx="3753636" cy="38222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1300" b="1" dirty="0">
                <a:solidFill>
                  <a:srgbClr val="FFFFFF"/>
                </a:solidFill>
                <a:latin typeface="Arial"/>
              </a:rPr>
              <a:t>Contact Person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B0AA919F-9361-4015-8DBA-785E2F513ECC}"/>
              </a:ext>
            </a:extLst>
          </p:cNvPr>
          <p:cNvSpPr/>
          <p:nvPr/>
        </p:nvSpPr>
        <p:spPr>
          <a:xfrm>
            <a:off x="770350" y="1865467"/>
            <a:ext cx="3753636" cy="38222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GB" sz="1300" b="1" dirty="0">
                <a:solidFill>
                  <a:srgbClr val="FFFFFF"/>
                </a:solidFill>
                <a:latin typeface="Arial"/>
              </a:rPr>
              <a:t>Name of Project Coordinator (Swedish/Indian)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9005C3E-6BF2-48BF-86DF-C35E909F2EA6}"/>
              </a:ext>
            </a:extLst>
          </p:cNvPr>
          <p:cNvSpPr/>
          <p:nvPr/>
        </p:nvSpPr>
        <p:spPr>
          <a:xfrm>
            <a:off x="771527" y="3096351"/>
            <a:ext cx="3753636" cy="38222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1300" b="1" dirty="0">
                <a:solidFill>
                  <a:srgbClr val="FFFFFF"/>
                </a:solidFill>
                <a:latin typeface="Arial"/>
              </a:rPr>
              <a:t>Position/ Designation with Department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6F57C1C-186D-4DB0-9FE0-1C0EFC19546C}"/>
              </a:ext>
            </a:extLst>
          </p:cNvPr>
          <p:cNvSpPr/>
          <p:nvPr/>
        </p:nvSpPr>
        <p:spPr>
          <a:xfrm>
            <a:off x="771526" y="4318533"/>
            <a:ext cx="3753636" cy="38222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srgbClr val="FFFFFF"/>
                </a:solidFill>
                <a:latin typeface="Arial"/>
              </a:rPr>
              <a:t>Webpage Address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107FA15-6B35-48B2-B042-932A318F74DB}"/>
              </a:ext>
            </a:extLst>
          </p:cNvPr>
          <p:cNvSpPr/>
          <p:nvPr/>
        </p:nvSpPr>
        <p:spPr>
          <a:xfrm>
            <a:off x="771527" y="3711793"/>
            <a:ext cx="3753636" cy="38222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1300" b="1" dirty="0">
                <a:solidFill>
                  <a:srgbClr val="FFFFFF"/>
                </a:solidFill>
                <a:latin typeface="Arial"/>
              </a:rPr>
              <a:t>Address of Organisation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41C72571-56C4-4C8A-A0C0-3C72ADD1E5D1}"/>
              </a:ext>
            </a:extLst>
          </p:cNvPr>
          <p:cNvSpPr/>
          <p:nvPr/>
        </p:nvSpPr>
        <p:spPr>
          <a:xfrm>
            <a:off x="770349" y="5515371"/>
            <a:ext cx="3753636" cy="38222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srgbClr val="FFFFFF"/>
                </a:solidFill>
                <a:latin typeface="Arial"/>
              </a:rPr>
              <a:t>Contact Emails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36FFF32E-EA9D-4CE9-9F4F-DCC5C20AB5B2}"/>
              </a:ext>
            </a:extLst>
          </p:cNvPr>
          <p:cNvSpPr/>
          <p:nvPr/>
        </p:nvSpPr>
        <p:spPr>
          <a:xfrm>
            <a:off x="770350" y="4916952"/>
            <a:ext cx="3753636" cy="38222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1300" b="1" dirty="0">
                <a:solidFill>
                  <a:srgbClr val="FFFFFF"/>
                </a:solidFill>
                <a:latin typeface="Arial"/>
              </a:rPr>
              <a:t>Project Location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13325CE5-0D09-4C0D-A700-60C7E7639B4E}"/>
              </a:ext>
            </a:extLst>
          </p:cNvPr>
          <p:cNvSpPr/>
          <p:nvPr/>
        </p:nvSpPr>
        <p:spPr>
          <a:xfrm>
            <a:off x="781049" y="6113788"/>
            <a:ext cx="3753636" cy="38222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srgbClr val="FFFFFF"/>
                </a:solidFill>
                <a:latin typeface="Arial"/>
              </a:rPr>
              <a:t>Mobile Number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EDE3E0-9B3E-4B1E-8318-4510E18B5040}"/>
              </a:ext>
            </a:extLst>
          </p:cNvPr>
          <p:cNvSpPr/>
          <p:nvPr/>
        </p:nvSpPr>
        <p:spPr>
          <a:xfrm>
            <a:off x="5292083" y="1865467"/>
            <a:ext cx="6972239" cy="426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XXX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4A4586-8B39-40CB-96E6-D6850755526C}"/>
              </a:ext>
            </a:extLst>
          </p:cNvPr>
          <p:cNvSpPr/>
          <p:nvPr/>
        </p:nvSpPr>
        <p:spPr>
          <a:xfrm>
            <a:off x="5292082" y="2480909"/>
            <a:ext cx="6972239" cy="426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XXX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654C3D-8048-4F24-B07A-1E93F46DB486}"/>
              </a:ext>
            </a:extLst>
          </p:cNvPr>
          <p:cNvSpPr/>
          <p:nvPr/>
        </p:nvSpPr>
        <p:spPr>
          <a:xfrm>
            <a:off x="5292082" y="3096351"/>
            <a:ext cx="6972239" cy="426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XXX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A868A6-063B-4082-BC82-AB074862F10D}"/>
              </a:ext>
            </a:extLst>
          </p:cNvPr>
          <p:cNvSpPr/>
          <p:nvPr/>
        </p:nvSpPr>
        <p:spPr>
          <a:xfrm>
            <a:off x="5292081" y="3711793"/>
            <a:ext cx="6972239" cy="426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XXX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59247F-16CC-44E2-867D-1E8757D3EFCD}"/>
              </a:ext>
            </a:extLst>
          </p:cNvPr>
          <p:cNvSpPr/>
          <p:nvPr/>
        </p:nvSpPr>
        <p:spPr>
          <a:xfrm>
            <a:off x="5292081" y="4318533"/>
            <a:ext cx="6972239" cy="426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XXX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779753-24C8-43D9-9F68-577462D65F2E}"/>
              </a:ext>
            </a:extLst>
          </p:cNvPr>
          <p:cNvSpPr/>
          <p:nvPr/>
        </p:nvSpPr>
        <p:spPr>
          <a:xfrm>
            <a:off x="5292080" y="4916952"/>
            <a:ext cx="6972239" cy="426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XXX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16C678-DF86-41E2-873A-ADEE7BE20E68}"/>
              </a:ext>
            </a:extLst>
          </p:cNvPr>
          <p:cNvSpPr/>
          <p:nvPr/>
        </p:nvSpPr>
        <p:spPr>
          <a:xfrm>
            <a:off x="5292080" y="5515371"/>
            <a:ext cx="6972239" cy="426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XXX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E25846-9C57-4D75-8FFD-23E21F83997B}"/>
              </a:ext>
            </a:extLst>
          </p:cNvPr>
          <p:cNvSpPr/>
          <p:nvPr/>
        </p:nvSpPr>
        <p:spPr>
          <a:xfrm>
            <a:off x="5292079" y="6113788"/>
            <a:ext cx="6972239" cy="4264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9110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5EDFA6-2E62-4FA1-B7D7-3BFFBE588F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0876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Slide" r:id="rId4" imgW="523" imgH="499" progId="TCLayout.ActiveDocument.1">
                  <p:embed/>
                </p:oleObj>
              </mc:Choice>
              <mc:Fallback>
                <p:oleObj name="think-cell Slide" r:id="rId4" imgW="523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5EDFA6-2E62-4FA1-B7D7-3BFFBE588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1C098-BB61-43CD-9AC6-3B5608A6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1FE5-D715-465F-A3A3-5561CEF5B7DD}" type="slidenum">
              <a:rPr lang="en-GB" smtClean="0"/>
              <a:t>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2EA667-D34F-4D37-86DC-00FE7D12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Details of consortium members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08F05D8-10A0-400F-A6A7-B7949B291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942902"/>
              </p:ext>
            </p:extLst>
          </p:nvPr>
        </p:nvGraphicFramePr>
        <p:xfrm>
          <a:off x="781050" y="1433513"/>
          <a:ext cx="11887200" cy="4668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344213134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4041578964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10814862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67708122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679250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Nationality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Area of Expertise under Smart Grids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Website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14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Lead 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Indian/ Swedish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University/ Company/ R&amp;D/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11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Consortium Partner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Indian/ Swedish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47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078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Consortium Partner 2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67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078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Consortium Partner 3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1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20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238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5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751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39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803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3806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mNzozmvJKnd24xCAqc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lis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YTJVXC_YBZBXyxsaaww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usiness Sweden">
  <a:themeElements>
    <a:clrScheme name="BS">
      <a:dk1>
        <a:srgbClr val="363636"/>
      </a:dk1>
      <a:lt1>
        <a:srgbClr val="FFFFFF"/>
      </a:lt1>
      <a:dk2>
        <a:srgbClr val="004785"/>
      </a:dk2>
      <a:lt2>
        <a:srgbClr val="FFFFFF"/>
      </a:lt2>
      <a:accent1>
        <a:srgbClr val="004785"/>
      </a:accent1>
      <a:accent2>
        <a:srgbClr val="FAA61A"/>
      </a:accent2>
      <a:accent3>
        <a:srgbClr val="000000"/>
      </a:accent3>
      <a:accent4>
        <a:srgbClr val="25AAE1"/>
      </a:accent4>
      <a:accent5>
        <a:srgbClr val="D1D2D4"/>
      </a:accent5>
      <a:accent6>
        <a:srgbClr val="143B66"/>
      </a:accent6>
      <a:hlink>
        <a:srgbClr val="161616"/>
      </a:hlink>
      <a:folHlink>
        <a:srgbClr val="161616"/>
      </a:folHlink>
    </a:clrScheme>
    <a:fontScheme name="B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300" b="1" dirty="0" err="1" smtClean="0">
            <a:solidFill>
              <a:schemeClr val="bg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rgbClr val="16161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EEBF99E87DAB48B7B6850312A591A7" ma:contentTypeVersion="13" ma:contentTypeDescription="Skapa ett nytt dokument." ma:contentTypeScope="" ma:versionID="f86fb13a4f389acc4dc1f2084a39bb1d">
  <xsd:schema xmlns:xsd="http://www.w3.org/2001/XMLSchema" xmlns:xs="http://www.w3.org/2001/XMLSchema" xmlns:p="http://schemas.microsoft.com/office/2006/metadata/properties" xmlns:ns3="17a4b6e0-060f-4498-abdb-fefbd3296105" xmlns:ns4="ab100dcc-de2d-40c6-9c06-e146ae30916c" targetNamespace="http://schemas.microsoft.com/office/2006/metadata/properties" ma:root="true" ma:fieldsID="98b77a30d991d8c138905de323aa897c" ns3:_="" ns4:_="">
    <xsd:import namespace="17a4b6e0-060f-4498-abdb-fefbd3296105"/>
    <xsd:import namespace="ab100dcc-de2d-40c6-9c06-e146ae3091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4b6e0-060f-4498-abdb-fefbd3296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00dcc-de2d-40c6-9c06-e146ae30916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b100dcc-de2d-40c6-9c06-e146ae30916c">
      <UserInfo>
        <DisplayName>Pawan Tahlani</DisplayName>
        <AccountId>38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4866BAD-4058-4CC0-9D4A-ECD9882F6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a4b6e0-060f-4498-abdb-fefbd3296105"/>
    <ds:schemaRef ds:uri="ab100dcc-de2d-40c6-9c06-e146ae3091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DD0CD2-41C2-460E-BFF6-B60E11301D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D94775-637F-4156-A91F-677F24650962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ab100dcc-de2d-40c6-9c06-e146ae30916c"/>
    <ds:schemaRef ds:uri="17a4b6e0-060f-4498-abdb-fefbd32961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262</Words>
  <Application>Microsoft Office PowerPoint</Application>
  <PresentationFormat>Anpassad</PresentationFormat>
  <Paragraphs>84</Paragraphs>
  <Slides>7</Slides>
  <Notes>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Business Sweden</vt:lpstr>
      <vt:lpstr>think-cell Slide</vt:lpstr>
      <vt:lpstr>India-Sweden Collaborative Industrial Research &amp; Development Programme</vt:lpstr>
      <vt:lpstr>PowerPoint-presentation</vt:lpstr>
      <vt:lpstr>Applicant/ consortium overview</vt:lpstr>
      <vt:lpstr>PowerPoint-presentation</vt:lpstr>
      <vt:lpstr>Expectations from partner organisation </vt:lpstr>
      <vt:lpstr>Contact information of stakeholders</vt:lpstr>
      <vt:lpstr>Details of consortium members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</dc:creator>
  <cp:lastModifiedBy>Rivan Shahab</cp:lastModifiedBy>
  <cp:revision>17</cp:revision>
  <dcterms:created xsi:type="dcterms:W3CDTF">2018-11-29T19:12:17Z</dcterms:created>
  <dcterms:modified xsi:type="dcterms:W3CDTF">2021-02-12T14:07:03Z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0x010100F8EEBF99E87DAB48B7B6850312A591A7</vt:lpwstr>
  </property>
  <property fmtid="{D5CDD505-2E9C-101B-9397-08002B2CF9AE}" pid="3" name="MSIP_Label_aa4f3ec0-4c7f-4cca-b413-686ae0876548_Enabled">
    <vt:lpwstr>True</vt:lpwstr>
  </property>
  <property fmtid="{D5CDD505-2E9C-101B-9397-08002B2CF9AE}" pid="4" name="MSIP_Label_aa4f3ec0-4c7f-4cca-b413-686ae0876548_SiteId">
    <vt:lpwstr>ce8f297f-41bc-4fd4-abb7-ba447bda5814</vt:lpwstr>
  </property>
  <property fmtid="{D5CDD505-2E9C-101B-9397-08002B2CF9AE}" pid="5" name="MSIP_Label_aa4f3ec0-4c7f-4cca-b413-686ae0876548_Ref">
    <vt:lpwstr>https://api.informationprotection.azure.com/api/ce8f297f-41bc-4fd4-abb7-ba447bda5814</vt:lpwstr>
  </property>
  <property fmtid="{D5CDD505-2E9C-101B-9397-08002B2CF9AE}" pid="6" name="MSIP_Label_aa4f3ec0-4c7f-4cca-b413-686ae0876548_Owner">
    <vt:lpwstr>Nicolas.Urbina@business-sweden.se</vt:lpwstr>
  </property>
  <property fmtid="{D5CDD505-2E9C-101B-9397-08002B2CF9AE}" pid="7" name="MSIP_Label_aa4f3ec0-4c7f-4cca-b413-686ae0876548_SetDate">
    <vt:lpwstr>2018-11-30T14:13:04.5765662+01:00</vt:lpwstr>
  </property>
  <property fmtid="{D5CDD505-2E9C-101B-9397-08002B2CF9AE}" pid="8" name="MSIP_Label_aa4f3ec0-4c7f-4cca-b413-686ae0876548_Name">
    <vt:lpwstr>General</vt:lpwstr>
  </property>
  <property fmtid="{D5CDD505-2E9C-101B-9397-08002B2CF9AE}" pid="9" name="MSIP_Label_aa4f3ec0-4c7f-4cca-b413-686ae0876548_Application">
    <vt:lpwstr>Microsoft Azure Information Protection</vt:lpwstr>
  </property>
  <property fmtid="{D5CDD505-2E9C-101B-9397-08002B2CF9AE}" pid="10" name="MSIP_Label_aa4f3ec0-4c7f-4cca-b413-686ae0876548_Extended_MSFT_Method">
    <vt:lpwstr>Automatic</vt:lpwstr>
  </property>
  <property fmtid="{D5CDD505-2E9C-101B-9397-08002B2CF9AE}" pid="11" name="Sensitivity">
    <vt:lpwstr>General</vt:lpwstr>
  </property>
</Properties>
</file>