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6504" r:id="rId5"/>
    <p:sldId id="258" r:id="rId6"/>
    <p:sldId id="259" r:id="rId7"/>
    <p:sldId id="6503" r:id="rId8"/>
    <p:sldId id="6502" r:id="rId9"/>
    <p:sldId id="6507" r:id="rId10"/>
    <p:sldId id="6441" r:id="rId11"/>
    <p:sldId id="275" r:id="rId12"/>
    <p:sldId id="6511" r:id="rId13"/>
    <p:sldId id="6512" r:id="rId14"/>
    <p:sldId id="6513" r:id="rId15"/>
    <p:sldId id="6480" r:id="rId16"/>
    <p:sldId id="6492" r:id="rId17"/>
    <p:sldId id="6491" r:id="rId18"/>
    <p:sldId id="6509" r:id="rId19"/>
    <p:sldId id="6493" r:id="rId20"/>
    <p:sldId id="6484" r:id="rId21"/>
    <p:sldId id="6495" r:id="rId22"/>
    <p:sldId id="6485" r:id="rId23"/>
    <p:sldId id="6505" r:id="rId24"/>
    <p:sldId id="6482" r:id="rId25"/>
    <p:sldId id="6497" r:id="rId26"/>
    <p:sldId id="6483" r:id="rId27"/>
    <p:sldId id="6486" r:id="rId28"/>
    <p:sldId id="6487" r:id="rId29"/>
    <p:sldId id="6506" r:id="rId30"/>
    <p:sldId id="6488" r:id="rId31"/>
    <p:sldId id="6508" r:id="rId32"/>
    <p:sldId id="6489" r:id="rId33"/>
    <p:sldId id="517" r:id="rId3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E23267-5297-BF1F-D8C0-983563AF8935}" name="Pernilla Rinsell" initials="PR" userId="S::pernilla.rinsell@energimyndigheten.se::1b656c66-c85a-41db-baa6-9cf66cda9431" providerId="AD"/>
  <p188:author id="{3F2151BF-E9B4-E499-1D13-F21723DEA166}" name="Ida Norén" initials="IN" userId="S::ida.noren@energimyndigheten.se::dfdb93b4-c146-4957-84fc-1a6978a390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EC"/>
    <a:srgbClr val="E3E8E9"/>
    <a:srgbClr val="009BB0"/>
    <a:srgbClr val="007D8E"/>
    <a:srgbClr val="00817E"/>
    <a:srgbClr val="009999"/>
    <a:srgbClr val="ADAFAF"/>
    <a:srgbClr val="8DA6AD"/>
    <a:srgbClr val="CBD4D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988" autoAdjust="0"/>
  </p:normalViewPr>
  <p:slideViewPr>
    <p:cSldViewPr snapToGrid="0">
      <p:cViewPr varScale="1">
        <p:scale>
          <a:sx n="63" d="100"/>
          <a:sy n="63" d="100"/>
        </p:scale>
        <p:origin x="141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DE458C-087B-4189-BB0C-2ED033A652E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43044CF-E19B-46FF-B9F8-CE2CEE394BCB}">
      <dgm:prSet phldrT="[Text]" custT="1"/>
      <dgm:spPr>
        <a:solidFill>
          <a:srgbClr val="00687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>
              <a:solidFill>
                <a:prstClr val="white"/>
              </a:solidFill>
              <a:latin typeface="+mj-lt"/>
              <a:ea typeface="+mn-ea"/>
              <a:cs typeface="+mn-cs"/>
            </a:rPr>
            <a:t>Konceptutveckling av innovationer med affärsfokus</a:t>
          </a:r>
        </a:p>
      </dgm:t>
    </dgm:pt>
    <dgm:pt modelId="{08AE63FA-7083-406F-977C-B2806045851D}" type="parTrans" cxnId="{707B6CA8-6676-43A2-A166-0301555789C6}">
      <dgm:prSet/>
      <dgm:spPr/>
      <dgm:t>
        <a:bodyPr/>
        <a:lstStyle/>
        <a:p>
          <a:endParaRPr lang="sv-SE"/>
        </a:p>
      </dgm:t>
    </dgm:pt>
    <dgm:pt modelId="{09945B87-3FA3-4003-BFDD-7031FB8A25E8}" type="sibTrans" cxnId="{707B6CA8-6676-43A2-A166-0301555789C6}">
      <dgm:prSet/>
      <dgm:spPr/>
      <dgm:t>
        <a:bodyPr/>
        <a:lstStyle/>
        <a:p>
          <a:endParaRPr lang="sv-SE"/>
        </a:p>
      </dgm:t>
    </dgm:pt>
    <dgm:pt modelId="{10E6C024-D7B2-422F-A5D4-B17434E970E7}">
      <dgm:prSet phldrT="[Text]" custT="1"/>
      <dgm:spPr>
        <a:solidFill>
          <a:srgbClr val="007D8E"/>
        </a:solidFill>
      </dgm:spPr>
      <dgm:t>
        <a:bodyPr/>
        <a:lstStyle/>
        <a:p>
          <a:r>
            <a:rPr lang="sv-SE" sz="2200" dirty="0">
              <a:latin typeface="+mj-lt"/>
            </a:rPr>
            <a:t>Verifiering av innovationer med kund</a:t>
          </a:r>
        </a:p>
      </dgm:t>
    </dgm:pt>
    <dgm:pt modelId="{F3949751-6429-4968-A3F6-07F2B17E33A8}" type="parTrans" cxnId="{3031759B-CAB7-4895-B3D8-C312C1557242}">
      <dgm:prSet/>
      <dgm:spPr/>
      <dgm:t>
        <a:bodyPr/>
        <a:lstStyle/>
        <a:p>
          <a:endParaRPr lang="sv-SE"/>
        </a:p>
      </dgm:t>
    </dgm:pt>
    <dgm:pt modelId="{064D131A-EAB4-4C6A-BFAC-376331BA57A4}" type="sibTrans" cxnId="{3031759B-CAB7-4895-B3D8-C312C1557242}">
      <dgm:prSet/>
      <dgm:spPr/>
      <dgm:t>
        <a:bodyPr/>
        <a:lstStyle/>
        <a:p>
          <a:endParaRPr lang="sv-SE"/>
        </a:p>
      </dgm:t>
    </dgm:pt>
    <dgm:pt modelId="{2634A33C-C861-488A-9ACE-B43A82FCA1A1}">
      <dgm:prSet phldrT="[Text]" custT="1"/>
      <dgm:spPr>
        <a:solidFill>
          <a:srgbClr val="009BB0"/>
        </a:solidFill>
      </dgm:spPr>
      <dgm:t>
        <a:bodyPr/>
        <a:lstStyle/>
        <a:p>
          <a:r>
            <a:rPr lang="sv-SE" sz="2200" dirty="0">
              <a:latin typeface="+mj-lt"/>
            </a:rPr>
            <a:t>Större pilot- och demonstrations projekt</a:t>
          </a:r>
        </a:p>
      </dgm:t>
    </dgm:pt>
    <dgm:pt modelId="{11B72C74-3B1C-41FC-A6EE-7A3F94DD7236}" type="parTrans" cxnId="{C807DFF0-77E5-4EA0-B223-A57C0CB84598}">
      <dgm:prSet/>
      <dgm:spPr/>
      <dgm:t>
        <a:bodyPr/>
        <a:lstStyle/>
        <a:p>
          <a:endParaRPr lang="sv-SE"/>
        </a:p>
      </dgm:t>
    </dgm:pt>
    <dgm:pt modelId="{AE7892B8-C7AC-4DEB-A363-AB0C6DFD5987}" type="sibTrans" cxnId="{C807DFF0-77E5-4EA0-B223-A57C0CB84598}">
      <dgm:prSet/>
      <dgm:spPr/>
      <dgm:t>
        <a:bodyPr/>
        <a:lstStyle/>
        <a:p>
          <a:endParaRPr lang="sv-SE"/>
        </a:p>
      </dgm:t>
    </dgm:pt>
    <dgm:pt modelId="{FC2CE3D0-D334-4A4D-A8A5-70B430CCEEFE}" type="pres">
      <dgm:prSet presAssocID="{13DE458C-087B-4189-BB0C-2ED033A652EF}" presName="Name0" presStyleCnt="0">
        <dgm:presLayoutVars>
          <dgm:dir/>
          <dgm:animLvl val="lvl"/>
          <dgm:resizeHandles val="exact"/>
        </dgm:presLayoutVars>
      </dgm:prSet>
      <dgm:spPr/>
    </dgm:pt>
    <dgm:pt modelId="{C3C9224C-C9F3-496B-B24C-2824B7DA69E3}" type="pres">
      <dgm:prSet presAssocID="{443044CF-E19B-46FF-B9F8-CE2CEE394BCB}" presName="parTxOnly" presStyleLbl="node1" presStyleIdx="0" presStyleCnt="3" custScaleX="114843" custScaleY="108927">
        <dgm:presLayoutVars>
          <dgm:chMax val="0"/>
          <dgm:chPref val="0"/>
          <dgm:bulletEnabled val="1"/>
        </dgm:presLayoutVars>
      </dgm:prSet>
      <dgm:spPr>
        <a:xfrm>
          <a:off x="3299" y="1225344"/>
          <a:ext cx="3962907" cy="1503505"/>
        </a:xfrm>
        <a:prstGeom prst="chevron">
          <a:avLst/>
        </a:prstGeom>
      </dgm:spPr>
    </dgm:pt>
    <dgm:pt modelId="{2E3B9270-DFE1-4667-A5CE-D163A0873ED8}" type="pres">
      <dgm:prSet presAssocID="{09945B87-3FA3-4003-BFDD-7031FB8A25E8}" presName="parTxOnlySpace" presStyleCnt="0"/>
      <dgm:spPr/>
    </dgm:pt>
    <dgm:pt modelId="{A227D19C-3E41-46EE-AEBA-43AEDB2B6045}" type="pres">
      <dgm:prSet presAssocID="{10E6C024-D7B2-422F-A5D4-B17434E970E7}" presName="parTxOnly" presStyleLbl="node1" presStyleIdx="1" presStyleCnt="3" custScaleY="106006">
        <dgm:presLayoutVars>
          <dgm:chMax val="0"/>
          <dgm:chPref val="0"/>
          <dgm:bulletEnabled val="1"/>
        </dgm:presLayoutVars>
      </dgm:prSet>
      <dgm:spPr/>
    </dgm:pt>
    <dgm:pt modelId="{13C0ED28-73BA-4AC4-9596-FCF37CD75031}" type="pres">
      <dgm:prSet presAssocID="{064D131A-EAB4-4C6A-BFAC-376331BA57A4}" presName="parTxOnlySpace" presStyleCnt="0"/>
      <dgm:spPr/>
    </dgm:pt>
    <dgm:pt modelId="{109E3087-E603-4ED3-A9D3-040C3313FA3C}" type="pres">
      <dgm:prSet presAssocID="{2634A33C-C861-488A-9ACE-B43A82FCA1A1}" presName="parTxOnly" presStyleLbl="node1" presStyleIdx="2" presStyleCnt="3" custScaleX="105700" custScaleY="108927">
        <dgm:presLayoutVars>
          <dgm:chMax val="0"/>
          <dgm:chPref val="0"/>
          <dgm:bulletEnabled val="1"/>
        </dgm:presLayoutVars>
      </dgm:prSet>
      <dgm:spPr/>
    </dgm:pt>
  </dgm:ptLst>
  <dgm:cxnLst>
    <dgm:cxn modelId="{BAE0337F-6099-4F43-9E5E-387F38F80ACD}" type="presOf" srcId="{443044CF-E19B-46FF-B9F8-CE2CEE394BCB}" destId="{C3C9224C-C9F3-496B-B24C-2824B7DA69E3}" srcOrd="0" destOrd="0" presId="urn:microsoft.com/office/officeart/2005/8/layout/chevron1"/>
    <dgm:cxn modelId="{33E40B85-7A34-4740-8927-3C8AA7E99D5B}" type="presOf" srcId="{2634A33C-C861-488A-9ACE-B43A82FCA1A1}" destId="{109E3087-E603-4ED3-A9D3-040C3313FA3C}" srcOrd="0" destOrd="0" presId="urn:microsoft.com/office/officeart/2005/8/layout/chevron1"/>
    <dgm:cxn modelId="{3031759B-CAB7-4895-B3D8-C312C1557242}" srcId="{13DE458C-087B-4189-BB0C-2ED033A652EF}" destId="{10E6C024-D7B2-422F-A5D4-B17434E970E7}" srcOrd="1" destOrd="0" parTransId="{F3949751-6429-4968-A3F6-07F2B17E33A8}" sibTransId="{064D131A-EAB4-4C6A-BFAC-376331BA57A4}"/>
    <dgm:cxn modelId="{0F52DA9F-E9B8-4D74-B996-070CA9E799F8}" type="presOf" srcId="{13DE458C-087B-4189-BB0C-2ED033A652EF}" destId="{FC2CE3D0-D334-4A4D-A8A5-70B430CCEEFE}" srcOrd="0" destOrd="0" presId="urn:microsoft.com/office/officeart/2005/8/layout/chevron1"/>
    <dgm:cxn modelId="{707B6CA8-6676-43A2-A166-0301555789C6}" srcId="{13DE458C-087B-4189-BB0C-2ED033A652EF}" destId="{443044CF-E19B-46FF-B9F8-CE2CEE394BCB}" srcOrd="0" destOrd="0" parTransId="{08AE63FA-7083-406F-977C-B2806045851D}" sibTransId="{09945B87-3FA3-4003-BFDD-7031FB8A25E8}"/>
    <dgm:cxn modelId="{C807DFF0-77E5-4EA0-B223-A57C0CB84598}" srcId="{13DE458C-087B-4189-BB0C-2ED033A652EF}" destId="{2634A33C-C861-488A-9ACE-B43A82FCA1A1}" srcOrd="2" destOrd="0" parTransId="{11B72C74-3B1C-41FC-A6EE-7A3F94DD7236}" sibTransId="{AE7892B8-C7AC-4DEB-A363-AB0C6DFD5987}"/>
    <dgm:cxn modelId="{5C7B69FB-BB76-4A26-A5CF-EDC71CC78D3E}" type="presOf" srcId="{10E6C024-D7B2-422F-A5D4-B17434E970E7}" destId="{A227D19C-3E41-46EE-AEBA-43AEDB2B6045}" srcOrd="0" destOrd="0" presId="urn:microsoft.com/office/officeart/2005/8/layout/chevron1"/>
    <dgm:cxn modelId="{F39A1A25-4722-467A-A215-E07A253BEEEC}" type="presParOf" srcId="{FC2CE3D0-D334-4A4D-A8A5-70B430CCEEFE}" destId="{C3C9224C-C9F3-496B-B24C-2824B7DA69E3}" srcOrd="0" destOrd="0" presId="urn:microsoft.com/office/officeart/2005/8/layout/chevron1"/>
    <dgm:cxn modelId="{1BF55015-3D25-423C-98DA-C836A57D7FD2}" type="presParOf" srcId="{FC2CE3D0-D334-4A4D-A8A5-70B430CCEEFE}" destId="{2E3B9270-DFE1-4667-A5CE-D163A0873ED8}" srcOrd="1" destOrd="0" presId="urn:microsoft.com/office/officeart/2005/8/layout/chevron1"/>
    <dgm:cxn modelId="{EEDEF9FF-5098-4889-A7A3-78A3304FED50}" type="presParOf" srcId="{FC2CE3D0-D334-4A4D-A8A5-70B430CCEEFE}" destId="{A227D19C-3E41-46EE-AEBA-43AEDB2B6045}" srcOrd="2" destOrd="0" presId="urn:microsoft.com/office/officeart/2005/8/layout/chevron1"/>
    <dgm:cxn modelId="{988CC32D-A980-4C1E-BE29-823984986178}" type="presParOf" srcId="{FC2CE3D0-D334-4A4D-A8A5-70B430CCEEFE}" destId="{13C0ED28-73BA-4AC4-9596-FCF37CD75031}" srcOrd="3" destOrd="0" presId="urn:microsoft.com/office/officeart/2005/8/layout/chevron1"/>
    <dgm:cxn modelId="{8404A064-2C6C-4F78-BC1E-2F894CB842FE}" type="presParOf" srcId="{FC2CE3D0-D334-4A4D-A8A5-70B430CCEEFE}" destId="{109E3087-E603-4ED3-A9D3-040C3313FA3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C0601-C7A8-4A57-9E4B-8C5EA375FD53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5C8B7A2-B85C-4666-9EB0-D624C0C742A9}" type="pres">
      <dgm:prSet presAssocID="{52BC0601-C7A8-4A57-9E4B-8C5EA375FD5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5E578A7-8988-4079-A18E-9BB75FD63A3F}" type="presOf" srcId="{52BC0601-C7A8-4A57-9E4B-8C5EA375FD53}" destId="{65C8B7A2-B85C-4666-9EB0-D624C0C742A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BC0601-C7A8-4A57-9E4B-8C5EA375FD53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5C8B7A2-B85C-4666-9EB0-D624C0C742A9}" type="pres">
      <dgm:prSet presAssocID="{52BC0601-C7A8-4A57-9E4B-8C5EA375FD5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5E578A7-8988-4079-A18E-9BB75FD63A3F}" type="presOf" srcId="{52BC0601-C7A8-4A57-9E4B-8C5EA375FD53}" destId="{65C8B7A2-B85C-4666-9EB0-D624C0C742A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9224C-C9F3-496B-B24C-2824B7DA69E3}">
      <dsp:nvSpPr>
        <dsp:cNvPr id="0" name=""/>
        <dsp:cNvSpPr/>
      </dsp:nvSpPr>
      <dsp:spPr>
        <a:xfrm>
          <a:off x="3299" y="1225344"/>
          <a:ext cx="3962907" cy="1503505"/>
        </a:xfrm>
        <a:prstGeom prst="chevron">
          <a:avLst/>
        </a:prstGeom>
        <a:solidFill>
          <a:srgbClr val="00687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>
              <a:solidFill>
                <a:prstClr val="white"/>
              </a:solidFill>
              <a:latin typeface="+mj-lt"/>
              <a:ea typeface="+mn-ea"/>
              <a:cs typeface="+mn-cs"/>
            </a:rPr>
            <a:t>Konceptutveckling av innovationer med affärsfokus</a:t>
          </a:r>
        </a:p>
      </dsp:txBody>
      <dsp:txXfrm>
        <a:off x="755052" y="1225344"/>
        <a:ext cx="2459402" cy="1503505"/>
      </dsp:txXfrm>
    </dsp:sp>
    <dsp:sp modelId="{A227D19C-3E41-46EE-AEBA-43AEDB2B6045}">
      <dsp:nvSpPr>
        <dsp:cNvPr id="0" name=""/>
        <dsp:cNvSpPr/>
      </dsp:nvSpPr>
      <dsp:spPr>
        <a:xfrm>
          <a:off x="3621134" y="1245504"/>
          <a:ext cx="3450717" cy="1463186"/>
        </a:xfrm>
        <a:prstGeom prst="chevron">
          <a:avLst/>
        </a:prstGeom>
        <a:solidFill>
          <a:srgbClr val="007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>
              <a:latin typeface="+mj-lt"/>
            </a:rPr>
            <a:t>Verifiering av innovationer med kund</a:t>
          </a:r>
        </a:p>
      </dsp:txBody>
      <dsp:txXfrm>
        <a:off x="4352727" y="1245504"/>
        <a:ext cx="1987531" cy="1463186"/>
      </dsp:txXfrm>
    </dsp:sp>
    <dsp:sp modelId="{109E3087-E603-4ED3-A9D3-040C3313FA3C}">
      <dsp:nvSpPr>
        <dsp:cNvPr id="0" name=""/>
        <dsp:cNvSpPr/>
      </dsp:nvSpPr>
      <dsp:spPr>
        <a:xfrm>
          <a:off x="6726779" y="1225344"/>
          <a:ext cx="3647407" cy="1503505"/>
        </a:xfrm>
        <a:prstGeom prst="chevron">
          <a:avLst/>
        </a:prstGeom>
        <a:solidFill>
          <a:srgbClr val="009B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kern="1200" dirty="0">
              <a:latin typeface="+mj-lt"/>
            </a:rPr>
            <a:t>Större pilot- och demonstrations projekt</a:t>
          </a:r>
        </a:p>
      </dsp:txBody>
      <dsp:txXfrm>
        <a:off x="7478532" y="1225344"/>
        <a:ext cx="2143902" cy="1503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8BA2A-A9BB-405E-B7C8-5D9282F80F5E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0463C-5A75-41ED-88F4-C490CCE66DB4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370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myndigheten.se/forskning-och-innovation/stod-till-affarsideer-test-och-lansering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myndigheten.se/forskning-och-innovation/stod-till-affarsideer-test-och-lanserin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myndigheten.se/forskning-och-innovation/stod-till-affarsideer-test-och-lansering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myndigheten.se/forskning-och-innovation/stod-till-affarsideer-test-och-lanserin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71700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000" b="1" dirty="0"/>
              <a:t>Ida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460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54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Läs mer på: </a:t>
            </a:r>
            <a:r>
              <a:rPr lang="sv-SE" dirty="0">
                <a:hlinkClick r:id="rId3"/>
              </a:rPr>
              <a:t>Stöd till affärsidéer, test och internationalisering (energimyndigheten.se)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9865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Läs mer på: </a:t>
            </a:r>
            <a:r>
              <a:rPr lang="sv-SE" dirty="0">
                <a:hlinkClick r:id="rId3"/>
              </a:rPr>
              <a:t>Stöd till affärsidéer, test och internationalisering (energimyndigheten.se)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5310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103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Ida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5026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28713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Martin</a:t>
            </a:r>
          </a:p>
          <a:p>
            <a:r>
              <a:rPr lang="sv-SE" dirty="0"/>
              <a:t>När ni skriver ansökan finns det lite saker som är bra att tänka på. </a:t>
            </a:r>
            <a:br>
              <a:rPr lang="sv-SE" dirty="0"/>
            </a:br>
            <a:r>
              <a:rPr lang="sv-SE" dirty="0"/>
              <a:t>Räcker inte att ha en bra idé. Ni behöver ha en bra ansökan också!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Vilket innebär att den information som behövs för att vi ska kunna bedöma ansökan ska finns med. </a:t>
            </a:r>
          </a:p>
          <a:p>
            <a:endParaRPr lang="sv-SE" dirty="0"/>
          </a:p>
          <a:p>
            <a:r>
              <a:rPr lang="sv-SE" dirty="0"/>
              <a:t>Vi ska tillsammans Gå igenom de olika delarna 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som är bra att tänka på.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6629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dirty="0"/>
              <a:t>Martin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dirty="0"/>
              <a:t>Ni kommer behöva ange en Koordinator = organisationen som samordnar projektet, tar emot stödet från Energimyndigheten, ansvarar för ekonomi och redovisningar.</a:t>
            </a:r>
          </a:p>
          <a:p>
            <a:endParaRPr lang="sv-S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När ni beskriver projektets bakgrund: då ska ni Beskriva projektets DIREKTA bakgrund</a:t>
            </a: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behöver inte vara allmänt om klimatförändringar och behovet av energiomställning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65380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Martin</a:t>
            </a:r>
          </a:p>
          <a:p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när ni skriver mål, tänk på att Syfte / övergripande mål – på 10 år sikt, eller mer</a:t>
            </a: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medan </a:t>
            </a:r>
            <a:r>
              <a:rPr lang="sv-S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PROJEKTmål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är just mål att uppnå vid </a:t>
            </a:r>
            <a:r>
              <a:rPr lang="sv-S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projektets slut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</a:endParaRPr>
          </a:p>
          <a:p>
            <a:pPr marL="0" indent="0">
              <a:spcAft>
                <a:spcPts val="900"/>
              </a:spcAft>
              <a:buNone/>
            </a:pPr>
            <a:r>
              <a:rPr lang="sv-SE" b="1" dirty="0"/>
              <a:t>Projektets mål - mätbara, konkreta och väldefinierade </a:t>
            </a:r>
            <a:br>
              <a:rPr lang="sv-SE" b="1" dirty="0"/>
            </a:br>
            <a:r>
              <a:rPr lang="sv-SE" b="1" dirty="0"/>
              <a:t>– vid PROJEKTETS slut</a:t>
            </a:r>
          </a:p>
          <a:p>
            <a:r>
              <a:rPr lang="sv-SE" sz="2200" dirty="0"/>
              <a:t>Ska ni ange något som ska vara uppnått.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Tänk: Vad har vi uppnått! Inte vad ska vi göra, tex:</a:t>
            </a:r>
          </a:p>
          <a:p>
            <a:endParaRPr lang="sv-SE" sz="2200" dirty="0"/>
          </a:p>
          <a:p>
            <a:pPr lvl="1"/>
            <a:r>
              <a:rPr lang="sv-SE" sz="1800" dirty="0"/>
              <a:t>Ex. ”Ha utfört 5 tester hos kund och identifierat förbättringsåtgärder utifrån resultatet” – istället för ”genomföra tester hos kund”. 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Om ett mål är relativt t.ex. ”2 procentenheter förbättrad verkningsgrad” - ange en referens: 2 procentenheter bättre verkningsgrad </a:t>
            </a:r>
            <a:r>
              <a:rPr lang="sv-SE" sz="1200" b="1" dirty="0"/>
              <a:t>än vad</a:t>
            </a:r>
            <a:r>
              <a:rPr lang="sv-SE" sz="1200" dirty="0"/>
              <a:t>? Viktigt att tydliggöra det.</a:t>
            </a:r>
          </a:p>
          <a:p>
            <a:pPr lvl="1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1202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0571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Mål och genomförande: 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 fokus på genomförande, tänk på att projektet ska delas upp i AP.</a:t>
            </a: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3600" dirty="0"/>
              <a:t>(</a:t>
            </a:r>
            <a:r>
              <a:rPr lang="sv-SE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 = olika moment i projektet)</a:t>
            </a:r>
            <a:endParaRPr lang="sv-SE" sz="3600" dirty="0"/>
          </a:p>
          <a:p>
            <a:r>
              <a:rPr lang="sv-SE" sz="3600" dirty="0"/>
              <a:t>Ange start- och sluttid för alla arbetspaketen (MMÅÅ-MMÅÅ)</a:t>
            </a:r>
            <a:endParaRPr lang="sv-SE" sz="1800" dirty="0"/>
          </a:p>
          <a:p>
            <a:r>
              <a:rPr lang="sv-SE" sz="1800" dirty="0"/>
              <a:t>Ange uppskattad kostnad för varje arbetspaket</a:t>
            </a:r>
            <a:endParaRPr lang="sv-SE" sz="3600" dirty="0"/>
          </a:p>
          <a:p>
            <a:r>
              <a:rPr lang="sv-SE" sz="3600" dirty="0"/>
              <a:t>Koppla målen till arbetspaketen </a:t>
            </a:r>
          </a:p>
          <a:p>
            <a:endParaRPr lang="sv-SE" sz="3600" dirty="0"/>
          </a:p>
          <a:p>
            <a:r>
              <a:rPr lang="sv-SE" sz="3600" dirty="0"/>
              <a:t>(VER) Lägg IP-aktiviteter i ett eget arbetspaket </a:t>
            </a:r>
          </a:p>
          <a:p>
            <a:r>
              <a:rPr lang="sv-SE" sz="3600" dirty="0"/>
              <a:t>(VER) Lägg affärsutveckling i ett eget arbetspaket. </a:t>
            </a: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/>
          </a:p>
          <a:p>
            <a:r>
              <a:rPr lang="sv-SE" dirty="0"/>
              <a:t>Blanda inte affärsutveckling med teknisk utveckling i samma arbetspaket!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88726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Exempel arbetspaket: 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här kan ni se ett ex på hur AP kan anges. - för ett VER – lite längre 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endParaRPr lang="sv-S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Arbetspaket 1 – (datum från/till) - Projektledning, 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Arbetspaket 2 - (datum från/till) - Konstruktion av prototyp etc. 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ska vara Numrerade AP och </a:t>
            </a:r>
            <a:r>
              <a:rPr lang="sv-S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tidssatta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b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 sedan under projektet olika delmoment, som man utvecklar närmare i ansökan</a:t>
            </a: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Beskriv vad som ska göras, och förväntas leda fram till (koppling till leverans och/eller mål). Bra att ange hur mycket tid (ungefär) man avser att lägga. Egen resurs, eller kommer det vara en köpt tjänst från konsult?</a:t>
            </a: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/>
          </a:p>
          <a:p>
            <a:r>
              <a:rPr lang="sv-SE" dirty="0"/>
              <a:t>Nästa bild ML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42980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07629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Martin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Ett exempel från VER – möjligt med olika stödnivåer. Inte aktuellt i KON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Tänk på (KON – endast?) </a:t>
            </a:r>
            <a:r>
              <a:rPr lang="sv-SE" sz="1800" dirty="0">
                <a:effectLst/>
                <a:latin typeface="Segoe UI" panose="020B0502040204020203" pitchFamily="34" charset="0"/>
              </a:rPr>
              <a:t>Ange hela projektets kostnad</a:t>
            </a:r>
            <a:br>
              <a:rPr lang="sv-SE" sz="1800" dirty="0">
                <a:effectLst/>
                <a:latin typeface="Segoe UI" panose="020B0502040204020203" pitchFamily="34" charset="0"/>
              </a:rPr>
            </a:br>
            <a:r>
              <a:rPr lang="sv-SE" sz="1800" dirty="0">
                <a:effectLst/>
                <a:latin typeface="Segoe UI" panose="020B0502040204020203" pitchFamily="34" charset="0"/>
              </a:rPr>
              <a:t>Ange samfinansiering – den del som ni själva står för = samfinansiering och ska anges – även för KON</a:t>
            </a:r>
            <a:br>
              <a:rPr lang="sv-SE" sz="1800" dirty="0">
                <a:effectLst/>
                <a:latin typeface="Segoe UI" panose="020B0502040204020203" pitchFamily="34" charset="0"/>
              </a:rPr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5331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sv-SE" sz="1200" dirty="0"/>
              <a:t>Martin</a:t>
            </a:r>
          </a:p>
          <a:p>
            <a:pPr>
              <a:spcBef>
                <a:spcPts val="1200"/>
              </a:spcBef>
            </a:pPr>
            <a:r>
              <a:rPr lang="sv-SE" sz="1200" dirty="0"/>
              <a:t>Hur fördelas resurser och planerad arbetstid inom projektet med avseende på fördelning mellan kvinnor och män?</a:t>
            </a:r>
          </a:p>
          <a:p>
            <a:pPr>
              <a:spcBef>
                <a:spcPts val="1200"/>
              </a:spcBef>
            </a:pPr>
            <a:endParaRPr lang="sv-SE" sz="1200" dirty="0"/>
          </a:p>
          <a:p>
            <a:pPr>
              <a:spcBef>
                <a:spcPts val="1200"/>
              </a:spcBef>
            </a:pPr>
            <a:r>
              <a:rPr lang="sv-SE" sz="1200" dirty="0"/>
              <a:t>Finns en jämställdhetspolicy hos projektutförarna för lika arbetsvillkor mellan könen gällande till exempel lön, fast anställning, förmåner etc.? 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58611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Martin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Om produkter eller tjänster tas fram i projektet hur säkerställs att dessa testas utifrån både mäns och kvinnors förutsättningar och behov?</a:t>
            </a:r>
          </a:p>
          <a:p>
            <a:r>
              <a:rPr lang="sv-SE" sz="1200" dirty="0"/>
              <a:t>Finns det etablerade föreställningar om kön som projektet kommer att undersöka? </a:t>
            </a:r>
          </a:p>
          <a:p>
            <a:r>
              <a:rPr lang="sv-SE" sz="1200" dirty="0"/>
              <a:t>Hur undviker ni att förutfattade föreställningar och stereotypa antaganden om kön och könsroller påverkar projektet och projektets problemformulering, genomförande, metoder och resultat? 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16790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På affär – även nämna att sökande ska vara den som ska kommersialisera lösningen - ha ägande/dispositionsrätt?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11167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Segoe UI" panose="020B0502040204020203" pitchFamily="34" charset="0"/>
              </a:rPr>
              <a:t>Ida</a:t>
            </a:r>
          </a:p>
          <a:p>
            <a:r>
              <a:rPr lang="sv-SE" sz="1800" dirty="0">
                <a:effectLst/>
                <a:latin typeface="Segoe UI" panose="020B0502040204020203" pitchFamily="34" charset="0"/>
              </a:rPr>
              <a:t>Summerat… </a:t>
            </a:r>
          </a:p>
          <a:p>
            <a:r>
              <a:rPr lang="sv-SE" sz="1800" dirty="0">
                <a:effectLst/>
                <a:latin typeface="Segoe UI" panose="020B0502040204020203" pitchFamily="34" charset="0"/>
              </a:rPr>
              <a:t>Tips för er ansökan: 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del av att börja i tid - söka behörighet på Mina sidor. Gör det direkt, gör ingen skada att ha behörigheten utan att skicka in någon ansökan.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tar tid att lägga upp ett projekt. [om ni börjar för sent, fundera på ifall det är bättre att skicka in en mer genomarbetad ansökan vid nästa tillfälle]</a:t>
            </a:r>
          </a:p>
          <a:p>
            <a:pPr>
              <a:lnSpc>
                <a:spcPts val="1450"/>
              </a:lnSpc>
              <a:spcAft>
                <a:spcPts val="1450"/>
              </a:spcAft>
            </a:pPr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200" dirty="0"/>
              <a:t>Skriv så att den som inte är insatt i ämnet kan förstå er lösning.</a:t>
            </a:r>
          </a:p>
          <a:p>
            <a:br>
              <a:rPr lang="sv-S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NÄR ni skriver tänk också på att:</a:t>
            </a:r>
            <a:endParaRPr lang="sv-SE" sz="2200" dirty="0"/>
          </a:p>
          <a:p>
            <a:pPr lvl="1">
              <a:buFont typeface="Arial" panose="020B0604020202020204" pitchFamily="34" charset="0"/>
              <a:buChar char="-"/>
            </a:pPr>
            <a:r>
              <a:rPr lang="sv-SE" dirty="0"/>
              <a:t>Beskriv och motivera nyttan av er lösning samt beskriv det bakomliggande problemet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sv-SE" dirty="0"/>
              <a:t>Beskriv mål och genomförande tydligt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sv-SE" dirty="0"/>
              <a:t>Beskriv hur er lösning särskiljer sig från likande lösningar.</a:t>
            </a:r>
          </a:p>
          <a:p>
            <a:pPr lvl="1">
              <a:buFont typeface="Arial" panose="020B0604020202020204" pitchFamily="34" charset="0"/>
              <a:buNone/>
            </a:pPr>
            <a:br>
              <a:rPr lang="sv-S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För mål och genomförande ska det vara tydligt – hur de hänger ihop</a:t>
            </a:r>
            <a:endParaRPr lang="sv-S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-"/>
            </a:pPr>
            <a:endParaRPr lang="sv-SE" dirty="0"/>
          </a:p>
          <a:p>
            <a:pPr lvl="1">
              <a:buFont typeface="Arial" panose="020B0604020202020204" pitchFamily="34" charset="0"/>
              <a:buChar char="-"/>
            </a:pPr>
            <a:endParaRPr lang="sv-SE" dirty="0"/>
          </a:p>
          <a:p>
            <a:r>
              <a:rPr lang="sv-SE" sz="2200" dirty="0"/>
              <a:t>Bifoga alla obligatoriska dokument!</a:t>
            </a:r>
          </a:p>
          <a:p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Till hjälp för detta har vi en CHECKLISTA som finns på Utlysningssidan.</a:t>
            </a:r>
            <a:endParaRPr lang="sv-SE" sz="180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30161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Segoe UI" panose="020B0502040204020203" pitchFamily="34" charset="0"/>
              </a:rPr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08145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Ida</a:t>
            </a:r>
          </a:p>
          <a:p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Med det tänkte vi går över till frågor..</a:t>
            </a:r>
            <a:endParaRPr lang="sv-SE" sz="1800" dirty="0"/>
          </a:p>
          <a:p>
            <a:r>
              <a:rPr lang="sv-SE" sz="1800" dirty="0"/>
              <a:t>(Kolla från dem som sitter med chatten om det är någon fråga som inte besvarats)</a:t>
            </a:r>
          </a:p>
          <a:p>
            <a:endParaRPr lang="sv-S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/>
              <a:t>Någon som har någon fundering – används handuppräckning (annars, skriv i chatten att ni har en fråga)</a:t>
            </a:r>
          </a:p>
          <a:p>
            <a:endParaRPr lang="sv-SE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29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5259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  <a:p>
            <a:endParaRPr lang="sv-SE" dirty="0"/>
          </a:p>
          <a:p>
            <a:r>
              <a:rPr lang="sv-SE" dirty="0"/>
              <a:t>Kopplat till kontakta oss separat – tydlighet med att vi ger vägledning kring hur man söker och vad som gäller, inte bedömning av projektet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23331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Ida </a:t>
            </a:r>
          </a:p>
          <a:p>
            <a:r>
              <a:rPr lang="sv-SE" i="1" dirty="0"/>
              <a:t>Bild: Får användas med Energimyndigheten som avsändare och i Energimyndighetens kanaler. Ej för spridning till annan part. </a:t>
            </a:r>
          </a:p>
          <a:p>
            <a:r>
              <a:rPr lang="sv-SE" i="1" u="none" dirty="0" err="1">
                <a:solidFill>
                  <a:schemeClr val="tx1"/>
                </a:solidFill>
              </a:rPr>
              <a:t>Mostphotos</a:t>
            </a:r>
            <a:endParaRPr lang="sv-SE" i="1" u="none" dirty="0">
              <a:solidFill>
                <a:schemeClr val="tx1"/>
              </a:solidFill>
            </a:endParaRPr>
          </a:p>
          <a:p>
            <a:endParaRPr lang="sv-SE" i="1" u="none" dirty="0">
              <a:solidFill>
                <a:schemeClr val="tx1"/>
              </a:solidFill>
            </a:endParaRPr>
          </a:p>
          <a:p>
            <a:pPr>
              <a:lnSpc>
                <a:spcPts val="1450"/>
              </a:lnSpc>
              <a:spcAft>
                <a:spcPts val="1450"/>
              </a:spcAft>
            </a:pPr>
            <a:r>
              <a:rPr lang="sv-S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tack</a:t>
            </a:r>
            <a:br>
              <a:rPr lang="sv-S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till </a:t>
            </a:r>
            <a:r>
              <a:rPr lang="sv-SE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</a:t>
            </a:r>
            <a:r>
              <a:rPr lang="sv-S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16, 8 juni</a:t>
            </a:r>
            <a:endParaRPr lang="sv-S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i="1" u="none" dirty="0">
              <a:solidFill>
                <a:schemeClr val="tx1"/>
              </a:solidFill>
            </a:endParaRPr>
          </a:p>
          <a:p>
            <a:r>
              <a:rPr lang="sv-SE" i="0" u="none" dirty="0">
                <a:solidFill>
                  <a:schemeClr val="tx1"/>
                </a:solidFill>
              </a:rPr>
              <a:t>Våra kontaktuppgifter finns på respektive webbsida för utlysningarna.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026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3183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  <a:p>
            <a:endParaRPr lang="sv-SE" dirty="0"/>
          </a:p>
          <a:p>
            <a:r>
              <a:rPr lang="sv-SE" dirty="0"/>
              <a:t>Säg vad RL 4 och 8 är.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463C-5A75-41ED-88F4-C490CCE66DB4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0390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Läs mer på: </a:t>
            </a:r>
            <a:r>
              <a:rPr lang="sv-SE" dirty="0">
                <a:hlinkClick r:id="rId3"/>
              </a:rPr>
              <a:t>Stöd till affärsidéer, test och internationalisering (energimyndigheten.se)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8106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Läs mer på: </a:t>
            </a:r>
            <a:r>
              <a:rPr lang="sv-SE" dirty="0">
                <a:hlinkClick r:id="rId3"/>
              </a:rPr>
              <a:t>Stöd till affärsidéer, test och internationalisering (energimyndigheten.se)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25698-3909-4451-A415-C168804BDF1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7295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238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000" dirty="0"/>
              <a:t>Ida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v-SE" b="1" i="0" dirty="0"/>
              <a:t>Affärsmässig potential: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v-S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sv-SE" dirty="0"/>
              <a:t>Tydlig och konkret kundnytta -&gt; realistisk och lönsam affärsmodell? </a:t>
            </a:r>
          </a:p>
          <a:p>
            <a:r>
              <a:rPr lang="sv-SE" dirty="0"/>
              <a:t>Möjligheten till storskalig marknadsspridning</a:t>
            </a:r>
          </a:p>
          <a:p>
            <a:r>
              <a:rPr lang="sv-SE" dirty="0"/>
              <a:t>Bidra till arbetstillfällen och/eller exportintäkter </a:t>
            </a:r>
          </a:p>
          <a:p>
            <a:r>
              <a:rPr lang="sv-SE" dirty="0"/>
              <a:t>Beskrivning av nuvarande konkurrens och kommande konkurrens och substitut?</a:t>
            </a:r>
          </a:p>
          <a:p>
            <a:r>
              <a:rPr lang="sv-SE" dirty="0"/>
              <a:t>Trovärdig plan för utveckling</a:t>
            </a:r>
          </a:p>
          <a:p>
            <a:endParaRPr lang="sv-SE" dirty="0"/>
          </a:p>
          <a:p>
            <a:r>
              <a:rPr lang="sv-SE" dirty="0"/>
              <a:t>(VER) Storleken på den fokuserade målmarknaden - starka trender eller troliga förändringar</a:t>
            </a:r>
          </a:p>
          <a:p>
            <a:r>
              <a:rPr lang="sv-SE" dirty="0"/>
              <a:t>(VER) Sannolikheten att resultaten inom två år efter projektslut nyttiggörs i produkter, processer eller tjänster som introducerats och tagit marknadsandelar på relevant marknad? </a:t>
            </a:r>
          </a:p>
          <a:p>
            <a:r>
              <a:rPr lang="sv-SE" dirty="0"/>
              <a:t>(VER) Utvecklingen av affären runt produkten/tjänsten/lösningen (kundkontakter, kundrespons, referenskunder, försäljning)?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259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åg 8">
            <a:extLst>
              <a:ext uri="{FF2B5EF4-FFF2-40B4-BE49-F238E27FC236}">
                <a16:creationId xmlns:a16="http://schemas.microsoft.com/office/drawing/2014/main" id="{90DE785D-2488-4306-8D6A-1B25DE2B0DDC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B75503-8D24-4545-9CE9-AE57D18B4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374" y="1543149"/>
            <a:ext cx="9144000" cy="1596561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432E2B-63E0-4C36-BF55-75D091463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374" y="3219450"/>
            <a:ext cx="91440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6BD06CF-6518-4B68-B82F-B8815810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5600" y="6320838"/>
            <a:ext cx="119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9F202E2-807E-4A74-B0D3-83BBC027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3" y="305009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ten rubrik och innehåll grå utan vå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7273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44" y="2219418"/>
            <a:ext cx="5043256" cy="39575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596096-8586-4134-A50C-CD8DE21DA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9418"/>
            <a:ext cx="5181600" cy="39575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8" name="Våg 8">
            <a:extLst>
              <a:ext uri="{FF2B5EF4-FFF2-40B4-BE49-F238E27FC236}">
                <a16:creationId xmlns:a16="http://schemas.microsoft.com/office/drawing/2014/main" id="{7EF8D8EF-F302-49CA-B1F4-41BC6E0873A5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84581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44" y="2219417"/>
            <a:ext cx="5043256" cy="39575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596096-8586-4134-A50C-CD8DE21DA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9417"/>
            <a:ext cx="5181600" cy="39575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82430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CAA2BC4-5E2A-4C69-BD2A-D050FE50B6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77163" y="647999"/>
            <a:ext cx="3576637" cy="522901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Klicka på ikonen för att infoga en bild. Tänk på att bara använda bilder som du har rättighet att använda.</a:t>
            </a:r>
            <a:endParaRPr lang="en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648000"/>
            <a:ext cx="6409677" cy="134362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6543" y="2219418"/>
            <a:ext cx="6409677" cy="39575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2273" y="6320838"/>
            <a:ext cx="3513948" cy="365125"/>
          </a:xfrm>
        </p:spPr>
        <p:txBody>
          <a:bodyPr/>
          <a:lstStyle/>
          <a:p>
            <a:endParaRPr lang="en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174FB355-BDA0-4F33-BF2D-A8F6DAAB8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77162" y="5911850"/>
            <a:ext cx="3576637" cy="265113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 dirty="0"/>
              <a:t>Klicka och ange bildtext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5682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CAA2BC4-5E2A-4C69-BD2A-D050FE50B6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1791" y="2219417"/>
            <a:ext cx="3576637" cy="36575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Klicka på ikonen för att infoga en bild. Tänk på att bara använda bilder som du har rättighet att använda.</a:t>
            </a:r>
            <a:endParaRPr lang="en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CA3649F-4B68-49F7-93C8-3B4CDBEE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648000"/>
            <a:ext cx="10390940" cy="134362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F9B2F3-2CA5-4F7A-ACAE-88247012D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7807" y="2219417"/>
            <a:ext cx="6409677" cy="395754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1CC962-8680-4FB9-B2C7-307A76B7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52CFFC-74A0-40BE-9943-CBFB776E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2273" y="6320838"/>
            <a:ext cx="3513948" cy="365125"/>
          </a:xfrm>
        </p:spPr>
        <p:txBody>
          <a:bodyPr/>
          <a:lstStyle/>
          <a:p>
            <a:endParaRPr lang="en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0A3A8E2-189A-4776-9F8C-E517C2D1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174FB355-BDA0-4F33-BF2D-A8F6DAAB8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790" y="5911850"/>
            <a:ext cx="3576637" cy="265113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 dirty="0"/>
              <a:t>Klicka och ange bildtext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884377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17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33D6B4-FD41-4E20-A67A-8E5B29CB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6B3A78B-D742-439C-B878-61E99B8D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023050-EC98-4CF0-B892-1ABABA0B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A687EE-1B86-4A38-AB73-A794FE43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6" name="Våg 8">
            <a:extLst>
              <a:ext uri="{FF2B5EF4-FFF2-40B4-BE49-F238E27FC236}">
                <a16:creationId xmlns:a16="http://schemas.microsoft.com/office/drawing/2014/main" id="{FA8438B6-D0D5-49D9-9989-BC9C979ECD40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24660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256330"/>
            <a:ext cx="10377256" cy="5728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sp>
        <p:nvSpPr>
          <p:cNvPr id="7" name="Våg 8">
            <a:extLst>
              <a:ext uri="{FF2B5EF4-FFF2-40B4-BE49-F238E27FC236}">
                <a16:creationId xmlns:a16="http://schemas.microsoft.com/office/drawing/2014/main" id="{C9903AC1-F438-48A8-AD56-66A394009064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09620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256330"/>
            <a:ext cx="10377256" cy="5728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65483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rad rubrik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5" y="2486892"/>
            <a:ext cx="9472472" cy="134362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07680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rerad rubrik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åg 8">
            <a:extLst>
              <a:ext uri="{FF2B5EF4-FFF2-40B4-BE49-F238E27FC236}">
                <a16:creationId xmlns:a16="http://schemas.microsoft.com/office/drawing/2014/main" id="{5E99FEB3-7F08-4A91-B379-A1A54DA2236A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5" y="2486892"/>
            <a:ext cx="9472472" cy="134362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F1B6B6C-889B-4B91-8529-104AF4A6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sp>
        <p:nvSpPr>
          <p:cNvPr id="7" name="Våg 8">
            <a:extLst>
              <a:ext uri="{FF2B5EF4-FFF2-40B4-BE49-F238E27FC236}">
                <a16:creationId xmlns:a16="http://schemas.microsoft.com/office/drawing/2014/main" id="{BB78275E-D9A3-4327-A9B1-43CEC8C71075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06676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rad rubrik grå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3CBA5C-6B22-4F0C-87D7-650980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B1B8-7661-44B1-9B3C-99F897C28A07}" type="datetimeFigureOut">
              <a:rPr lang="en-SE" smtClean="0"/>
              <a:t>05/17/2023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616548-D38B-4C25-855D-10FE2C8D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82FB50-8AB3-44C9-8EFA-35B8AB4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7B9A-A3F5-49AC-812A-48CF3A1D9232}" type="slidenum">
              <a:rPr lang="en-SE" smtClean="0"/>
              <a:t>‹#›</a:t>
            </a:fld>
            <a:endParaRPr lang="en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533A9F7A-B4FC-42AB-ADF3-A6AFD6D0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5" y="2486892"/>
            <a:ext cx="9472472" cy="134362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2099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f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81EB8C76-923B-41FD-8B29-ED892677F0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för att infoga ett foto</a:t>
            </a:r>
            <a:endParaRPr lang="en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B75503-8D24-4545-9CE9-AE57D18B4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374" y="2166840"/>
            <a:ext cx="10412426" cy="1262160"/>
          </a:xfr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432E2B-63E0-4C36-BF55-75D091463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374" y="380118"/>
            <a:ext cx="10412426" cy="1371600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 dirty="0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D63C224C-7D36-42C5-A531-E2DDBB8F39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600" y="6231600"/>
            <a:ext cx="1713600" cy="36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   </a:t>
            </a:r>
            <a:endParaRPr lang="en-SE" dirty="0"/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21114F9C-985F-4996-AF4D-8B8FE4BFECF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778711" y="6320838"/>
            <a:ext cx="10475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/>
          </a:p>
        </p:txBody>
      </p:sp>
      <p:sp>
        <p:nvSpPr>
          <p:cNvPr id="8" name="Platshållare för sidfot 2">
            <a:extLst>
              <a:ext uri="{FF2B5EF4-FFF2-40B4-BE49-F238E27FC236}">
                <a16:creationId xmlns:a16="http://schemas.microsoft.com/office/drawing/2014/main" id="{CD64460E-A267-494E-AFBB-4FF6DB7A41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872272" y="6320838"/>
            <a:ext cx="351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9" name="Platshållare för bildnummer 3">
            <a:extLst>
              <a:ext uri="{FF2B5EF4-FFF2-40B4-BE49-F238E27FC236}">
                <a16:creationId xmlns:a16="http://schemas.microsoft.com/office/drawing/2014/main" id="{6668AEC5-9EEA-499B-BA8C-A071D2E8CE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156054" y="6320838"/>
            <a:ext cx="119774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37174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9F202E2-807E-4A74-B0D3-83BBC027A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09" y="2580614"/>
            <a:ext cx="6803066" cy="1451224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95F8280-AB87-42D8-B040-DF215E348D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6351" y="4632082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och skriv namn</a:t>
            </a:r>
            <a:endParaRPr lang="en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F69A535-A104-485A-B21A-D4B9958780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51" y="4810234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och skriv titel</a:t>
            </a:r>
            <a:endParaRPr lang="en-SE" dirty="0"/>
          </a:p>
        </p:txBody>
      </p:sp>
      <p:sp>
        <p:nvSpPr>
          <p:cNvPr id="13" name="Platshållare för text 7">
            <a:extLst>
              <a:ext uri="{FF2B5EF4-FFF2-40B4-BE49-F238E27FC236}">
                <a16:creationId xmlns:a16="http://schemas.microsoft.com/office/drawing/2014/main" id="{9B006066-191F-43FC-A98E-792CCF8DA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828" y="5007024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och skriv telefon</a:t>
            </a:r>
            <a:endParaRPr lang="en-SE" dirty="0"/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D7CEC3B0-7203-444F-96A5-F0D0F6D1EE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9303" y="5203814"/>
            <a:ext cx="4316399" cy="169274"/>
          </a:xfrm>
        </p:spPr>
        <p:txBody>
          <a:bodyPr tIns="0" bIns="0"/>
          <a:lstStyle>
            <a:lvl1pPr marL="0" indent="0" algn="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och skriv e-post</a:t>
            </a:r>
            <a:endParaRPr lang="en-SE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9F39B73F-C30B-46A3-BD84-47B91098BD6B}"/>
              </a:ext>
            </a:extLst>
          </p:cNvPr>
          <p:cNvSpPr txBox="1"/>
          <p:nvPr userDrawn="1"/>
        </p:nvSpPr>
        <p:spPr>
          <a:xfrm>
            <a:off x="9472475" y="5617501"/>
            <a:ext cx="2370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="1" dirty="0">
                <a:solidFill>
                  <a:schemeClr val="bg1"/>
                </a:solidFill>
                <a:latin typeface="+mj-lt"/>
              </a:rPr>
              <a:t>Besök oss på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7E6D34A-D4D7-433E-96E1-EEBAC9ABE392}"/>
              </a:ext>
            </a:extLst>
          </p:cNvPr>
          <p:cNvSpPr txBox="1"/>
          <p:nvPr userDrawn="1"/>
        </p:nvSpPr>
        <p:spPr>
          <a:xfrm>
            <a:off x="7526351" y="5894500"/>
            <a:ext cx="4316399" cy="19679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lvl="0"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541338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j-lt"/>
              </a:defRPr>
            </a:lvl2pPr>
            <a:lvl3pPr marL="808038" indent="-249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1074738" indent="-249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1339850" indent="-2476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sv-SE" dirty="0"/>
              <a:t>www.energimyndigheten.se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745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2023-05-17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371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rIns="288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AB80-E3F7-43B6-99B8-2CCF2C5AB7C1}" type="datetime1">
              <a:rPr lang="sv-SE" smtClean="0"/>
              <a:t>2023-05-17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Ministry of the Environment and Energy Sweden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4D15-3887-47F3-AC8F-B99C7C44B5C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727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vit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87361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ten rubrik och innehåll vit utan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85000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fär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1148F9-666C-4FCA-8B5B-C5E25BC30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  <p:sp>
        <p:nvSpPr>
          <p:cNvPr id="9" name="Våg 8">
            <a:extLst>
              <a:ext uri="{FF2B5EF4-FFF2-40B4-BE49-F238E27FC236}">
                <a16:creationId xmlns:a16="http://schemas.microsoft.com/office/drawing/2014/main" id="{E59F040A-DE21-46C4-80B8-468CCA0FF548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4952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färg utan vå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1148F9-666C-4FCA-8B5B-C5E25BC30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iten rubrik och innehåll färg utan vå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1148F9-666C-4FCA-8B5B-C5E25BC30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0413"/>
            <a:ext cx="171163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7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grå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sp>
        <p:nvSpPr>
          <p:cNvPr id="7" name="Våg 8">
            <a:extLst>
              <a:ext uri="{FF2B5EF4-FFF2-40B4-BE49-F238E27FC236}">
                <a16:creationId xmlns:a16="http://schemas.microsoft.com/office/drawing/2014/main" id="{119D6D63-E2E1-4382-BC62-5ABFE857E2EA}"/>
              </a:ext>
            </a:extLst>
          </p:cNvPr>
          <p:cNvSpPr/>
          <p:nvPr userDrawn="1"/>
        </p:nvSpPr>
        <p:spPr>
          <a:xfrm rot="19183567" flipV="1">
            <a:off x="7840675" y="5236183"/>
            <a:ext cx="4590232" cy="1204980"/>
          </a:xfrm>
          <a:custGeom>
            <a:avLst/>
            <a:gdLst>
              <a:gd name="connsiteX0" fmla="*/ 0 w 3787856"/>
              <a:gd name="connsiteY0" fmla="*/ 94325 h 754602"/>
              <a:gd name="connsiteX1" fmla="*/ 3787856 w 3787856"/>
              <a:gd name="connsiteY1" fmla="*/ 94325 h 754602"/>
              <a:gd name="connsiteX2" fmla="*/ 3787856 w 3787856"/>
              <a:gd name="connsiteY2" fmla="*/ 660277 h 754602"/>
              <a:gd name="connsiteX3" fmla="*/ 0 w 3787856"/>
              <a:gd name="connsiteY3" fmla="*/ 660277 h 754602"/>
              <a:gd name="connsiteX4" fmla="*/ 0 w 3787856"/>
              <a:gd name="connsiteY4" fmla="*/ 94325 h 754602"/>
              <a:gd name="connsiteX0" fmla="*/ 0 w 4285510"/>
              <a:gd name="connsiteY0" fmla="*/ 90765 h 656717"/>
              <a:gd name="connsiteX1" fmla="*/ 3787856 w 4285510"/>
              <a:gd name="connsiteY1" fmla="*/ 90765 h 656717"/>
              <a:gd name="connsiteX2" fmla="*/ 4285510 w 4285510"/>
              <a:gd name="connsiteY2" fmla="*/ 351422 h 656717"/>
              <a:gd name="connsiteX3" fmla="*/ 0 w 4285510"/>
              <a:gd name="connsiteY3" fmla="*/ 656717 h 656717"/>
              <a:gd name="connsiteX4" fmla="*/ 0 w 4285510"/>
              <a:gd name="connsiteY4" fmla="*/ 90765 h 656717"/>
              <a:gd name="connsiteX0" fmla="*/ 0 w 4285510"/>
              <a:gd name="connsiteY0" fmla="*/ 90765 h 816744"/>
              <a:gd name="connsiteX1" fmla="*/ 3787856 w 4285510"/>
              <a:gd name="connsiteY1" fmla="*/ 90765 h 816744"/>
              <a:gd name="connsiteX2" fmla="*/ 4285510 w 4285510"/>
              <a:gd name="connsiteY2" fmla="*/ 351422 h 816744"/>
              <a:gd name="connsiteX3" fmla="*/ 0 w 4285510"/>
              <a:gd name="connsiteY3" fmla="*/ 656717 h 816744"/>
              <a:gd name="connsiteX4" fmla="*/ 0 w 4285510"/>
              <a:gd name="connsiteY4" fmla="*/ 90765 h 816744"/>
              <a:gd name="connsiteX0" fmla="*/ 0 w 4635556"/>
              <a:gd name="connsiteY0" fmla="*/ 204485 h 770437"/>
              <a:gd name="connsiteX1" fmla="*/ 3787856 w 4635556"/>
              <a:gd name="connsiteY1" fmla="*/ 204485 h 770437"/>
              <a:gd name="connsiteX2" fmla="*/ 4635556 w 4635556"/>
              <a:gd name="connsiteY2" fmla="*/ 40562 h 770437"/>
              <a:gd name="connsiteX3" fmla="*/ 0 w 4635556"/>
              <a:gd name="connsiteY3" fmla="*/ 770437 h 770437"/>
              <a:gd name="connsiteX4" fmla="*/ 0 w 4635556"/>
              <a:gd name="connsiteY4" fmla="*/ 204485 h 770437"/>
              <a:gd name="connsiteX0" fmla="*/ 0 w 4635556"/>
              <a:gd name="connsiteY0" fmla="*/ 204485 h 907887"/>
              <a:gd name="connsiteX1" fmla="*/ 3787856 w 4635556"/>
              <a:gd name="connsiteY1" fmla="*/ 204485 h 907887"/>
              <a:gd name="connsiteX2" fmla="*/ 4635556 w 4635556"/>
              <a:gd name="connsiteY2" fmla="*/ 40562 h 907887"/>
              <a:gd name="connsiteX3" fmla="*/ 0 w 4635556"/>
              <a:gd name="connsiteY3" fmla="*/ 770437 h 907887"/>
              <a:gd name="connsiteX4" fmla="*/ 0 w 4635556"/>
              <a:gd name="connsiteY4" fmla="*/ 204485 h 907887"/>
              <a:gd name="connsiteX0" fmla="*/ 0 w 4635556"/>
              <a:gd name="connsiteY0" fmla="*/ 244333 h 947735"/>
              <a:gd name="connsiteX1" fmla="*/ 3787856 w 4635556"/>
              <a:gd name="connsiteY1" fmla="*/ 244333 h 947735"/>
              <a:gd name="connsiteX2" fmla="*/ 4635556 w 4635556"/>
              <a:gd name="connsiteY2" fmla="*/ 80410 h 947735"/>
              <a:gd name="connsiteX3" fmla="*/ 0 w 4635556"/>
              <a:gd name="connsiteY3" fmla="*/ 810285 h 947735"/>
              <a:gd name="connsiteX4" fmla="*/ 0 w 4635556"/>
              <a:gd name="connsiteY4" fmla="*/ 244333 h 947735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0 w 4635556"/>
              <a:gd name="connsiteY0" fmla="*/ 244333 h 1147548"/>
              <a:gd name="connsiteX1" fmla="*/ 3787856 w 4635556"/>
              <a:gd name="connsiteY1" fmla="*/ 244333 h 1147548"/>
              <a:gd name="connsiteX2" fmla="*/ 4635556 w 4635556"/>
              <a:gd name="connsiteY2" fmla="*/ 80410 h 1147548"/>
              <a:gd name="connsiteX3" fmla="*/ 41404 w 4635556"/>
              <a:gd name="connsiteY3" fmla="*/ 1147548 h 1147548"/>
              <a:gd name="connsiteX4" fmla="*/ 0 w 4635556"/>
              <a:gd name="connsiteY4" fmla="*/ 244333 h 1147548"/>
              <a:gd name="connsiteX0" fmla="*/ 14143 w 4649699"/>
              <a:gd name="connsiteY0" fmla="*/ 244333 h 1147548"/>
              <a:gd name="connsiteX1" fmla="*/ 418891 w 4649699"/>
              <a:gd name="connsiteY1" fmla="*/ 165867 h 1147548"/>
              <a:gd name="connsiteX2" fmla="*/ 3801999 w 4649699"/>
              <a:gd name="connsiteY2" fmla="*/ 244333 h 1147548"/>
              <a:gd name="connsiteX3" fmla="*/ 4649699 w 4649699"/>
              <a:gd name="connsiteY3" fmla="*/ 80410 h 1147548"/>
              <a:gd name="connsiteX4" fmla="*/ 55547 w 4649699"/>
              <a:gd name="connsiteY4" fmla="*/ 1147548 h 1147548"/>
              <a:gd name="connsiteX5" fmla="*/ 14143 w 4649699"/>
              <a:gd name="connsiteY5" fmla="*/ 244333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722330 w 4953138"/>
              <a:gd name="connsiteY1" fmla="*/ 16586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0 w 4953138"/>
              <a:gd name="connsiteY0" fmla="*/ 885759 h 1147548"/>
              <a:gd name="connsiteX1" fmla="*/ 1248140 w 4953138"/>
              <a:gd name="connsiteY1" fmla="*/ 662857 h 1147548"/>
              <a:gd name="connsiteX2" fmla="*/ 4105438 w 4953138"/>
              <a:gd name="connsiteY2" fmla="*/ 244333 h 1147548"/>
              <a:gd name="connsiteX3" fmla="*/ 4953138 w 4953138"/>
              <a:gd name="connsiteY3" fmla="*/ 80410 h 1147548"/>
              <a:gd name="connsiteX4" fmla="*/ 358986 w 4953138"/>
              <a:gd name="connsiteY4" fmla="*/ 1147548 h 1147548"/>
              <a:gd name="connsiteX5" fmla="*/ 0 w 4953138"/>
              <a:gd name="connsiteY5" fmla="*/ 885759 h 1147548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243220 h 1217595"/>
              <a:gd name="connsiteX1" fmla="*/ 889154 w 4594152"/>
              <a:gd name="connsiteY1" fmla="*/ 732904 h 1217595"/>
              <a:gd name="connsiteX2" fmla="*/ 3746452 w 4594152"/>
              <a:gd name="connsiteY2" fmla="*/ 314380 h 1217595"/>
              <a:gd name="connsiteX3" fmla="*/ 4594152 w 4594152"/>
              <a:gd name="connsiteY3" fmla="*/ 150457 h 1217595"/>
              <a:gd name="connsiteX4" fmla="*/ 0 w 4594152"/>
              <a:gd name="connsiteY4" fmla="*/ 1217595 h 1217595"/>
              <a:gd name="connsiteX5" fmla="*/ 1154967 w 4594152"/>
              <a:gd name="connsiteY5" fmla="*/ 243220 h 1217595"/>
              <a:gd name="connsiteX0" fmla="*/ 1154967 w 4594152"/>
              <a:gd name="connsiteY0" fmla="*/ 373458 h 1347833"/>
              <a:gd name="connsiteX1" fmla="*/ 2597096 w 4594152"/>
              <a:gd name="connsiteY1" fmla="*/ 242179 h 1347833"/>
              <a:gd name="connsiteX2" fmla="*/ 3746452 w 4594152"/>
              <a:gd name="connsiteY2" fmla="*/ 444618 h 1347833"/>
              <a:gd name="connsiteX3" fmla="*/ 4594152 w 4594152"/>
              <a:gd name="connsiteY3" fmla="*/ 280695 h 1347833"/>
              <a:gd name="connsiteX4" fmla="*/ 0 w 4594152"/>
              <a:gd name="connsiteY4" fmla="*/ 1347833 h 1347833"/>
              <a:gd name="connsiteX5" fmla="*/ 1154967 w 4594152"/>
              <a:gd name="connsiteY5" fmla="*/ 373458 h 1347833"/>
              <a:gd name="connsiteX0" fmla="*/ 1154967 w 4594152"/>
              <a:gd name="connsiteY0" fmla="*/ 288395 h 1262770"/>
              <a:gd name="connsiteX1" fmla="*/ 2631728 w 4594152"/>
              <a:gd name="connsiteY1" fmla="*/ 500119 h 1262770"/>
              <a:gd name="connsiteX2" fmla="*/ 3746452 w 4594152"/>
              <a:gd name="connsiteY2" fmla="*/ 359555 h 1262770"/>
              <a:gd name="connsiteX3" fmla="*/ 4594152 w 4594152"/>
              <a:gd name="connsiteY3" fmla="*/ 195632 h 1262770"/>
              <a:gd name="connsiteX4" fmla="*/ 0 w 4594152"/>
              <a:gd name="connsiteY4" fmla="*/ 1262770 h 1262770"/>
              <a:gd name="connsiteX5" fmla="*/ 1154967 w 4594152"/>
              <a:gd name="connsiteY5" fmla="*/ 288395 h 1262770"/>
              <a:gd name="connsiteX0" fmla="*/ 1154967 w 4594152"/>
              <a:gd name="connsiteY0" fmla="*/ 317977 h 1292352"/>
              <a:gd name="connsiteX1" fmla="*/ 2618082 w 4594152"/>
              <a:gd name="connsiteY1" fmla="*/ 389997 h 1292352"/>
              <a:gd name="connsiteX2" fmla="*/ 3746452 w 4594152"/>
              <a:gd name="connsiteY2" fmla="*/ 389137 h 1292352"/>
              <a:gd name="connsiteX3" fmla="*/ 4594152 w 4594152"/>
              <a:gd name="connsiteY3" fmla="*/ 225214 h 1292352"/>
              <a:gd name="connsiteX4" fmla="*/ 0 w 4594152"/>
              <a:gd name="connsiteY4" fmla="*/ 1292352 h 1292352"/>
              <a:gd name="connsiteX5" fmla="*/ 1154967 w 4594152"/>
              <a:gd name="connsiteY5" fmla="*/ 317977 h 1292352"/>
              <a:gd name="connsiteX0" fmla="*/ 1141420 w 4594152"/>
              <a:gd name="connsiteY0" fmla="*/ 320676 h 1283573"/>
              <a:gd name="connsiteX1" fmla="*/ 2618082 w 4594152"/>
              <a:gd name="connsiteY1" fmla="*/ 381218 h 1283573"/>
              <a:gd name="connsiteX2" fmla="*/ 3746452 w 4594152"/>
              <a:gd name="connsiteY2" fmla="*/ 380358 h 1283573"/>
              <a:gd name="connsiteX3" fmla="*/ 4594152 w 4594152"/>
              <a:gd name="connsiteY3" fmla="*/ 216435 h 1283573"/>
              <a:gd name="connsiteX4" fmla="*/ 0 w 4594152"/>
              <a:gd name="connsiteY4" fmla="*/ 1283573 h 1283573"/>
              <a:gd name="connsiteX5" fmla="*/ 1141420 w 4594152"/>
              <a:gd name="connsiteY5" fmla="*/ 320676 h 1283573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84652 h 1147549"/>
              <a:gd name="connsiteX1" fmla="*/ 2618082 w 4594152"/>
              <a:gd name="connsiteY1" fmla="*/ 245194 h 1147549"/>
              <a:gd name="connsiteX2" fmla="*/ 3746452 w 4594152"/>
              <a:gd name="connsiteY2" fmla="*/ 244334 h 1147549"/>
              <a:gd name="connsiteX3" fmla="*/ 4594152 w 4594152"/>
              <a:gd name="connsiteY3" fmla="*/ 80411 h 1147549"/>
              <a:gd name="connsiteX4" fmla="*/ 0 w 4594152"/>
              <a:gd name="connsiteY4" fmla="*/ 1147549 h 1147549"/>
              <a:gd name="connsiteX5" fmla="*/ 1141420 w 4594152"/>
              <a:gd name="connsiteY5" fmla="*/ 184652 h 1147549"/>
              <a:gd name="connsiteX0" fmla="*/ 1141420 w 4594152"/>
              <a:gd name="connsiteY0" fmla="*/ 164657 h 1127554"/>
              <a:gd name="connsiteX1" fmla="*/ 2618082 w 4594152"/>
              <a:gd name="connsiteY1" fmla="*/ 225199 h 1127554"/>
              <a:gd name="connsiteX2" fmla="*/ 3351997 w 4594152"/>
              <a:gd name="connsiteY2" fmla="*/ 500372 h 1127554"/>
              <a:gd name="connsiteX3" fmla="*/ 4594152 w 4594152"/>
              <a:gd name="connsiteY3" fmla="*/ 60416 h 1127554"/>
              <a:gd name="connsiteX4" fmla="*/ 0 w 4594152"/>
              <a:gd name="connsiteY4" fmla="*/ 1127554 h 1127554"/>
              <a:gd name="connsiteX5" fmla="*/ 1141420 w 4594152"/>
              <a:gd name="connsiteY5" fmla="*/ 164657 h 1127554"/>
              <a:gd name="connsiteX0" fmla="*/ 1141420 w 4594152"/>
              <a:gd name="connsiteY0" fmla="*/ 173348 h 1136245"/>
              <a:gd name="connsiteX1" fmla="*/ 2618082 w 4594152"/>
              <a:gd name="connsiteY1" fmla="*/ 233890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38501 w 4594152"/>
              <a:gd name="connsiteY1" fmla="*/ 367855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80643 w 4594152"/>
              <a:gd name="connsiteY1" fmla="*/ 239062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173348 h 1136245"/>
              <a:gd name="connsiteX1" fmla="*/ 2655619 w 4594152"/>
              <a:gd name="connsiteY1" fmla="*/ 236993 h 1136245"/>
              <a:gd name="connsiteX2" fmla="*/ 3640713 w 4594152"/>
              <a:gd name="connsiteY2" fmla="*/ 369162 h 1136245"/>
              <a:gd name="connsiteX3" fmla="*/ 4594152 w 4594152"/>
              <a:gd name="connsiteY3" fmla="*/ 69107 h 1136245"/>
              <a:gd name="connsiteX4" fmla="*/ 0 w 4594152"/>
              <a:gd name="connsiteY4" fmla="*/ 1136245 h 1136245"/>
              <a:gd name="connsiteX5" fmla="*/ 1141420 w 4594152"/>
              <a:gd name="connsiteY5" fmla="*/ 173348 h 1136245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652014 h 1614911"/>
              <a:gd name="connsiteX1" fmla="*/ 2655619 w 4594152"/>
              <a:gd name="connsiteY1" fmla="*/ 715659 h 1614911"/>
              <a:gd name="connsiteX2" fmla="*/ 3899773 w 4594152"/>
              <a:gd name="connsiteY2" fmla="*/ 0 h 1614911"/>
              <a:gd name="connsiteX3" fmla="*/ 4594152 w 4594152"/>
              <a:gd name="connsiteY3" fmla="*/ 547773 h 1614911"/>
              <a:gd name="connsiteX4" fmla="*/ 0 w 4594152"/>
              <a:gd name="connsiteY4" fmla="*/ 1614911 h 1614911"/>
              <a:gd name="connsiteX5" fmla="*/ 1141420 w 4594152"/>
              <a:gd name="connsiteY5" fmla="*/ 652014 h 161491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287224 h 1250121"/>
              <a:gd name="connsiteX1" fmla="*/ 2655619 w 4594152"/>
              <a:gd name="connsiteY1" fmla="*/ 350869 h 1250121"/>
              <a:gd name="connsiteX2" fmla="*/ 4473466 w 4594152"/>
              <a:gd name="connsiteY2" fmla="*/ 10181 h 1250121"/>
              <a:gd name="connsiteX3" fmla="*/ 4594152 w 4594152"/>
              <a:gd name="connsiteY3" fmla="*/ 182983 h 1250121"/>
              <a:gd name="connsiteX4" fmla="*/ 0 w 4594152"/>
              <a:gd name="connsiteY4" fmla="*/ 1250121 h 1250121"/>
              <a:gd name="connsiteX5" fmla="*/ 1141420 w 4594152"/>
              <a:gd name="connsiteY5" fmla="*/ 287224 h 1250121"/>
              <a:gd name="connsiteX0" fmla="*/ 1141420 w 4594152"/>
              <a:gd name="connsiteY0" fmla="*/ 346379 h 1309276"/>
              <a:gd name="connsiteX1" fmla="*/ 2655619 w 4594152"/>
              <a:gd name="connsiteY1" fmla="*/ 410024 h 1309276"/>
              <a:gd name="connsiteX2" fmla="*/ 4428709 w 4594152"/>
              <a:gd name="connsiteY2" fmla="*/ 0 h 1309276"/>
              <a:gd name="connsiteX3" fmla="*/ 4594152 w 4594152"/>
              <a:gd name="connsiteY3" fmla="*/ 242138 h 1309276"/>
              <a:gd name="connsiteX4" fmla="*/ 0 w 4594152"/>
              <a:gd name="connsiteY4" fmla="*/ 1309276 h 1309276"/>
              <a:gd name="connsiteX5" fmla="*/ 1141420 w 4594152"/>
              <a:gd name="connsiteY5" fmla="*/ 346379 h 1309276"/>
              <a:gd name="connsiteX0" fmla="*/ 1141420 w 4883436"/>
              <a:gd name="connsiteY0" fmla="*/ 365268 h 1328165"/>
              <a:gd name="connsiteX1" fmla="*/ 2655619 w 4883436"/>
              <a:gd name="connsiteY1" fmla="*/ 428913 h 1328165"/>
              <a:gd name="connsiteX2" fmla="*/ 4428709 w 4883436"/>
              <a:gd name="connsiteY2" fmla="*/ 18889 h 1328165"/>
              <a:gd name="connsiteX3" fmla="*/ 4411361 w 4883436"/>
              <a:gd name="connsiteY3" fmla="*/ 89225 h 1328165"/>
              <a:gd name="connsiteX4" fmla="*/ 4594152 w 4883436"/>
              <a:gd name="connsiteY4" fmla="*/ 261027 h 1328165"/>
              <a:gd name="connsiteX5" fmla="*/ 0 w 4883436"/>
              <a:gd name="connsiteY5" fmla="*/ 1328165 h 1328165"/>
              <a:gd name="connsiteX6" fmla="*/ 1141420 w 4883436"/>
              <a:gd name="connsiteY6" fmla="*/ 365268 h 1328165"/>
              <a:gd name="connsiteX0" fmla="*/ 1141420 w 4941962"/>
              <a:gd name="connsiteY0" fmla="*/ 368616 h 1331513"/>
              <a:gd name="connsiteX1" fmla="*/ 2655619 w 4941962"/>
              <a:gd name="connsiteY1" fmla="*/ 432261 h 1331513"/>
              <a:gd name="connsiteX2" fmla="*/ 4428709 w 4941962"/>
              <a:gd name="connsiteY2" fmla="*/ 22237 h 1331513"/>
              <a:gd name="connsiteX3" fmla="*/ 4650365 w 4941962"/>
              <a:gd name="connsiteY3" fmla="*/ 71940 h 1331513"/>
              <a:gd name="connsiteX4" fmla="*/ 4594152 w 4941962"/>
              <a:gd name="connsiteY4" fmla="*/ 264375 h 1331513"/>
              <a:gd name="connsiteX5" fmla="*/ 0 w 4941962"/>
              <a:gd name="connsiteY5" fmla="*/ 1331513 h 1331513"/>
              <a:gd name="connsiteX6" fmla="*/ 1141420 w 4941962"/>
              <a:gd name="connsiteY6" fmla="*/ 368616 h 1331513"/>
              <a:gd name="connsiteX0" fmla="*/ 1141420 w 4952229"/>
              <a:gd name="connsiteY0" fmla="*/ 353321 h 1316218"/>
              <a:gd name="connsiteX1" fmla="*/ 2655619 w 4952229"/>
              <a:gd name="connsiteY1" fmla="*/ 416966 h 1316218"/>
              <a:gd name="connsiteX2" fmla="*/ 4428709 w 4952229"/>
              <a:gd name="connsiteY2" fmla="*/ 6942 h 1316218"/>
              <a:gd name="connsiteX3" fmla="*/ 4594152 w 4952229"/>
              <a:gd name="connsiteY3" fmla="*/ 249080 h 1316218"/>
              <a:gd name="connsiteX4" fmla="*/ 0 w 4952229"/>
              <a:gd name="connsiteY4" fmla="*/ 1316218 h 1316218"/>
              <a:gd name="connsiteX5" fmla="*/ 1141420 w 4952229"/>
              <a:gd name="connsiteY5" fmla="*/ 353321 h 1316218"/>
              <a:gd name="connsiteX0" fmla="*/ 1141420 w 4958877"/>
              <a:gd name="connsiteY0" fmla="*/ 276198 h 1239095"/>
              <a:gd name="connsiteX1" fmla="*/ 2655619 w 4958877"/>
              <a:gd name="connsiteY1" fmla="*/ 339843 h 1239095"/>
              <a:gd name="connsiteX2" fmla="*/ 4451334 w 4958877"/>
              <a:gd name="connsiteY2" fmla="*/ 22570 h 1239095"/>
              <a:gd name="connsiteX3" fmla="*/ 4594152 w 4958877"/>
              <a:gd name="connsiteY3" fmla="*/ 171957 h 1239095"/>
              <a:gd name="connsiteX4" fmla="*/ 0 w 4958877"/>
              <a:gd name="connsiteY4" fmla="*/ 1239095 h 1239095"/>
              <a:gd name="connsiteX5" fmla="*/ 1141420 w 4958877"/>
              <a:gd name="connsiteY5" fmla="*/ 276198 h 1239095"/>
              <a:gd name="connsiteX0" fmla="*/ 1141420 w 4917260"/>
              <a:gd name="connsiteY0" fmla="*/ 253628 h 1216525"/>
              <a:gd name="connsiteX1" fmla="*/ 2655619 w 4917260"/>
              <a:gd name="connsiteY1" fmla="*/ 317273 h 1216525"/>
              <a:gd name="connsiteX2" fmla="*/ 4451334 w 4917260"/>
              <a:gd name="connsiteY2" fmla="*/ 0 h 1216525"/>
              <a:gd name="connsiteX3" fmla="*/ 4594152 w 4917260"/>
              <a:gd name="connsiteY3" fmla="*/ 149387 h 1216525"/>
              <a:gd name="connsiteX4" fmla="*/ 0 w 4917260"/>
              <a:gd name="connsiteY4" fmla="*/ 1216525 h 1216525"/>
              <a:gd name="connsiteX5" fmla="*/ 1141420 w 4917260"/>
              <a:gd name="connsiteY5" fmla="*/ 253628 h 1216525"/>
              <a:gd name="connsiteX0" fmla="*/ 1141420 w 4594152"/>
              <a:gd name="connsiteY0" fmla="*/ 253628 h 1216525"/>
              <a:gd name="connsiteX1" fmla="*/ 2655619 w 4594152"/>
              <a:gd name="connsiteY1" fmla="*/ 317273 h 1216525"/>
              <a:gd name="connsiteX2" fmla="*/ 4451334 w 4594152"/>
              <a:gd name="connsiteY2" fmla="*/ 0 h 1216525"/>
              <a:gd name="connsiteX3" fmla="*/ 4594152 w 4594152"/>
              <a:gd name="connsiteY3" fmla="*/ 149387 h 1216525"/>
              <a:gd name="connsiteX4" fmla="*/ 0 w 4594152"/>
              <a:gd name="connsiteY4" fmla="*/ 1216525 h 1216525"/>
              <a:gd name="connsiteX5" fmla="*/ 1141420 w 4594152"/>
              <a:gd name="connsiteY5" fmla="*/ 253628 h 1216525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152"/>
              <a:gd name="connsiteY0" fmla="*/ 265957 h 1228854"/>
              <a:gd name="connsiteX1" fmla="*/ 2655619 w 4594152"/>
              <a:gd name="connsiteY1" fmla="*/ 329602 h 1228854"/>
              <a:gd name="connsiteX2" fmla="*/ 4454878 w 4594152"/>
              <a:gd name="connsiteY2" fmla="*/ 0 h 1228854"/>
              <a:gd name="connsiteX3" fmla="*/ 4594152 w 4594152"/>
              <a:gd name="connsiteY3" fmla="*/ 161716 h 1228854"/>
              <a:gd name="connsiteX4" fmla="*/ 0 w 4594152"/>
              <a:gd name="connsiteY4" fmla="*/ 1228854 h 1228854"/>
              <a:gd name="connsiteX5" fmla="*/ 1141420 w 4594152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65957 h 1228854"/>
              <a:gd name="connsiteX1" fmla="*/ 2655619 w 4594566"/>
              <a:gd name="connsiteY1" fmla="*/ 329602 h 1228854"/>
              <a:gd name="connsiteX2" fmla="*/ 4454878 w 4594566"/>
              <a:gd name="connsiteY2" fmla="*/ 0 h 1228854"/>
              <a:gd name="connsiteX3" fmla="*/ 4594566 w 4594566"/>
              <a:gd name="connsiteY3" fmla="*/ 156701 h 1228854"/>
              <a:gd name="connsiteX4" fmla="*/ 0 w 4594566"/>
              <a:gd name="connsiteY4" fmla="*/ 1228854 h 1228854"/>
              <a:gd name="connsiteX5" fmla="*/ 1141420 w 4594566"/>
              <a:gd name="connsiteY5" fmla="*/ 265957 h 1228854"/>
              <a:gd name="connsiteX0" fmla="*/ 1141420 w 4594566"/>
              <a:gd name="connsiteY0" fmla="*/ 273686 h 1236583"/>
              <a:gd name="connsiteX1" fmla="*/ 2655619 w 4594566"/>
              <a:gd name="connsiteY1" fmla="*/ 337331 h 1236583"/>
              <a:gd name="connsiteX2" fmla="*/ 4452993 w 4594566"/>
              <a:gd name="connsiteY2" fmla="*/ 0 h 1236583"/>
              <a:gd name="connsiteX3" fmla="*/ 4594566 w 4594566"/>
              <a:gd name="connsiteY3" fmla="*/ 164430 h 1236583"/>
              <a:gd name="connsiteX4" fmla="*/ 0 w 4594566"/>
              <a:gd name="connsiteY4" fmla="*/ 1236583 h 1236583"/>
              <a:gd name="connsiteX5" fmla="*/ 1141420 w 4594566"/>
              <a:gd name="connsiteY5" fmla="*/ 273686 h 1236583"/>
              <a:gd name="connsiteX0" fmla="*/ 1141420 w 4594566"/>
              <a:gd name="connsiteY0" fmla="*/ 266786 h 1229683"/>
              <a:gd name="connsiteX1" fmla="*/ 2655619 w 4594566"/>
              <a:gd name="connsiteY1" fmla="*/ 330431 h 1229683"/>
              <a:gd name="connsiteX2" fmla="*/ 4444849 w 4594566"/>
              <a:gd name="connsiteY2" fmla="*/ 0 h 1229683"/>
              <a:gd name="connsiteX3" fmla="*/ 4594566 w 4594566"/>
              <a:gd name="connsiteY3" fmla="*/ 157530 h 1229683"/>
              <a:gd name="connsiteX4" fmla="*/ 0 w 4594566"/>
              <a:gd name="connsiteY4" fmla="*/ 1229683 h 1229683"/>
              <a:gd name="connsiteX5" fmla="*/ 1141420 w 4594566"/>
              <a:gd name="connsiteY5" fmla="*/ 266786 h 1229683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94566"/>
              <a:gd name="connsiteY0" fmla="*/ 279115 h 1242012"/>
              <a:gd name="connsiteX1" fmla="*/ 2655619 w 4594566"/>
              <a:gd name="connsiteY1" fmla="*/ 342760 h 1242012"/>
              <a:gd name="connsiteX2" fmla="*/ 4448393 w 4594566"/>
              <a:gd name="connsiteY2" fmla="*/ 0 h 1242012"/>
              <a:gd name="connsiteX3" fmla="*/ 4594566 w 4594566"/>
              <a:gd name="connsiteY3" fmla="*/ 169859 h 1242012"/>
              <a:gd name="connsiteX4" fmla="*/ 0 w 4594566"/>
              <a:gd name="connsiteY4" fmla="*/ 1242012 h 1242012"/>
              <a:gd name="connsiteX5" fmla="*/ 1141420 w 4594566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9115 h 1242012"/>
              <a:gd name="connsiteX1" fmla="*/ 2655619 w 4576094"/>
              <a:gd name="connsiteY1" fmla="*/ 342760 h 1242012"/>
              <a:gd name="connsiteX2" fmla="*/ 4448393 w 4576094"/>
              <a:gd name="connsiteY2" fmla="*/ 0 h 1242012"/>
              <a:gd name="connsiteX3" fmla="*/ 4576094 w 4576094"/>
              <a:gd name="connsiteY3" fmla="*/ 148057 h 1242012"/>
              <a:gd name="connsiteX4" fmla="*/ 0 w 4576094"/>
              <a:gd name="connsiteY4" fmla="*/ 1242012 h 1242012"/>
              <a:gd name="connsiteX5" fmla="*/ 1141420 w 4576094"/>
              <a:gd name="connsiteY5" fmla="*/ 279115 h 124201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78005 h 1240902"/>
              <a:gd name="connsiteX1" fmla="*/ 2655619 w 4576094"/>
              <a:gd name="connsiteY1" fmla="*/ 341650 h 1240902"/>
              <a:gd name="connsiteX2" fmla="*/ 4461818 w 4576094"/>
              <a:gd name="connsiteY2" fmla="*/ 0 h 1240902"/>
              <a:gd name="connsiteX3" fmla="*/ 4576094 w 4576094"/>
              <a:gd name="connsiteY3" fmla="*/ 146947 h 1240902"/>
              <a:gd name="connsiteX4" fmla="*/ 0 w 4576094"/>
              <a:gd name="connsiteY4" fmla="*/ 1240902 h 1240902"/>
              <a:gd name="connsiteX5" fmla="*/ 1141420 w 4576094"/>
              <a:gd name="connsiteY5" fmla="*/ 278005 h 1240902"/>
              <a:gd name="connsiteX0" fmla="*/ 1141420 w 4576094"/>
              <a:gd name="connsiteY0" fmla="*/ 244108 h 1207005"/>
              <a:gd name="connsiteX1" fmla="*/ 2655619 w 4576094"/>
              <a:gd name="connsiteY1" fmla="*/ 307753 h 1207005"/>
              <a:gd name="connsiteX2" fmla="*/ 4454081 w 4576094"/>
              <a:gd name="connsiteY2" fmla="*/ 0 h 1207005"/>
              <a:gd name="connsiteX3" fmla="*/ 4576094 w 4576094"/>
              <a:gd name="connsiteY3" fmla="*/ 113050 h 1207005"/>
              <a:gd name="connsiteX4" fmla="*/ 0 w 4576094"/>
              <a:gd name="connsiteY4" fmla="*/ 1207005 h 1207005"/>
              <a:gd name="connsiteX5" fmla="*/ 1141420 w 4576094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55619 w 4570789"/>
              <a:gd name="connsiteY1" fmla="*/ 307753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141420 w 4570789"/>
              <a:gd name="connsiteY0" fmla="*/ 244108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141420 w 4570789"/>
              <a:gd name="connsiteY5" fmla="*/ 244108 h 1207005"/>
              <a:gd name="connsiteX0" fmla="*/ 1099161 w 4570789"/>
              <a:gd name="connsiteY0" fmla="*/ 248016 h 1207005"/>
              <a:gd name="connsiteX1" fmla="*/ 2648693 w 4570789"/>
              <a:gd name="connsiteY1" fmla="*/ 331850 h 1207005"/>
              <a:gd name="connsiteX2" fmla="*/ 4454081 w 4570789"/>
              <a:gd name="connsiteY2" fmla="*/ 0 h 1207005"/>
              <a:gd name="connsiteX3" fmla="*/ 4570789 w 4570789"/>
              <a:gd name="connsiteY3" fmla="*/ 117545 h 1207005"/>
              <a:gd name="connsiteX4" fmla="*/ 0 w 4570789"/>
              <a:gd name="connsiteY4" fmla="*/ 1207005 h 1207005"/>
              <a:gd name="connsiteX5" fmla="*/ 1099161 w 4570789"/>
              <a:gd name="connsiteY5" fmla="*/ 248016 h 1207005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2673194 w 4595290"/>
              <a:gd name="connsiteY1" fmla="*/ 331850 h 1204980"/>
              <a:gd name="connsiteX2" fmla="*/ 4478582 w 4595290"/>
              <a:gd name="connsiteY2" fmla="*/ 0 h 1204980"/>
              <a:gd name="connsiteX3" fmla="*/ 4595290 w 4595290"/>
              <a:gd name="connsiteY3" fmla="*/ 117545 h 1204980"/>
              <a:gd name="connsiteX4" fmla="*/ 0 w 4595290"/>
              <a:gd name="connsiteY4" fmla="*/ 1204980 h 1204980"/>
              <a:gd name="connsiteX5" fmla="*/ 1123662 w 4595290"/>
              <a:gd name="connsiteY5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5290"/>
              <a:gd name="connsiteY0" fmla="*/ 248016 h 1204980"/>
              <a:gd name="connsiteX1" fmla="*/ 4478582 w 4595290"/>
              <a:gd name="connsiteY1" fmla="*/ 0 h 1204980"/>
              <a:gd name="connsiteX2" fmla="*/ 4595290 w 4595290"/>
              <a:gd name="connsiteY2" fmla="*/ 117545 h 1204980"/>
              <a:gd name="connsiteX3" fmla="*/ 0 w 4595290"/>
              <a:gd name="connsiteY3" fmla="*/ 1204980 h 1204980"/>
              <a:gd name="connsiteX4" fmla="*/ 1123662 w 4595290"/>
              <a:gd name="connsiteY4" fmla="*/ 248016 h 1204980"/>
              <a:gd name="connsiteX0" fmla="*/ 1123662 w 4590232"/>
              <a:gd name="connsiteY0" fmla="*/ 248016 h 1204980"/>
              <a:gd name="connsiteX1" fmla="*/ 4478582 w 4590232"/>
              <a:gd name="connsiteY1" fmla="*/ 0 h 1204980"/>
              <a:gd name="connsiteX2" fmla="*/ 4590232 w 4590232"/>
              <a:gd name="connsiteY2" fmla="*/ 125864 h 1204980"/>
              <a:gd name="connsiteX3" fmla="*/ 0 w 4590232"/>
              <a:gd name="connsiteY3" fmla="*/ 1204980 h 1204980"/>
              <a:gd name="connsiteX4" fmla="*/ 1123662 w 4590232"/>
              <a:gd name="connsiteY4" fmla="*/ 248016 h 12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0232" h="1204980">
                <a:moveTo>
                  <a:pt x="1123662" y="248016"/>
                </a:moveTo>
                <a:cubicBezTo>
                  <a:pt x="2358656" y="213148"/>
                  <a:pt x="3754023" y="647999"/>
                  <a:pt x="4478582" y="0"/>
                </a:cubicBezTo>
                <a:cubicBezTo>
                  <a:pt x="4728122" y="281494"/>
                  <a:pt x="4384810" y="-99670"/>
                  <a:pt x="4590232" y="125864"/>
                </a:cubicBezTo>
                <a:cubicBezTo>
                  <a:pt x="3768549" y="1796416"/>
                  <a:pt x="1303206" y="432259"/>
                  <a:pt x="0" y="1204980"/>
                </a:cubicBezTo>
                <a:lnTo>
                  <a:pt x="1123662" y="2480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71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grå utan vå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F6A31-961B-4697-A33F-4E85E38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E1B452-5C13-420D-98D9-FEFA84D5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025CC6-B769-4A90-815D-7D27FD9D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8279D6-F2F6-40F2-BCEA-4CC13EF4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F3DB2F-3774-49B9-8158-F9EDBA7F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09481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54E08A1-391C-46CB-83E8-09110290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648071"/>
            <a:ext cx="10377255" cy="12961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  <a:endParaRPr lang="en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5710234-491F-4842-B7AD-3F2A7A4EF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544" y="2221907"/>
            <a:ext cx="10377256" cy="3499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4C501B-1F6C-4632-B813-CE587FEA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8711" y="6320838"/>
            <a:ext cx="1047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8F3B1B8-7661-44B1-9B3C-99F897C28A07}" type="datetimeFigureOut">
              <a:rPr lang="en-SE" smtClean="0"/>
              <a:pPr/>
              <a:t>05/17/2023</a:t>
            </a:fld>
            <a:endParaRPr lang="en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BCD825-F76E-4132-9CB2-5C6C7F6E6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2272" y="6320838"/>
            <a:ext cx="351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3CBBD1-A88B-46CD-999F-6B3041913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6054" y="6320838"/>
            <a:ext cx="1197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6A27B9A-A3F5-49AC-812A-48CF3A1D9232}" type="slidenum">
              <a:rPr lang="en-SE" smtClean="0"/>
              <a:pPr/>
              <a:t>‹#›</a:t>
            </a:fld>
            <a:endParaRPr lang="en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3700E3B-6BFE-4CC8-BBDB-98E220CDB8A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6234119"/>
            <a:ext cx="1723008" cy="3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70" r:id="rId4"/>
    <p:sldLayoutId id="2147483650" r:id="rId5"/>
    <p:sldLayoutId id="2147483666" r:id="rId6"/>
    <p:sldLayoutId id="2147483671" r:id="rId7"/>
    <p:sldLayoutId id="2147483661" r:id="rId8"/>
    <p:sldLayoutId id="2147483667" r:id="rId9"/>
    <p:sldLayoutId id="2147483672" r:id="rId10"/>
    <p:sldLayoutId id="2147483652" r:id="rId11"/>
    <p:sldLayoutId id="2147483668" r:id="rId12"/>
    <p:sldLayoutId id="2147483662" r:id="rId13"/>
    <p:sldLayoutId id="2147483669" r:id="rId14"/>
    <p:sldLayoutId id="2147483654" r:id="rId15"/>
    <p:sldLayoutId id="2147483676" r:id="rId16"/>
    <p:sldLayoutId id="2147483677" r:id="rId17"/>
    <p:sldLayoutId id="2147483674" r:id="rId18"/>
    <p:sldLayoutId id="2147483673" r:id="rId19"/>
    <p:sldLayoutId id="2147483655" r:id="rId20"/>
    <p:sldLayoutId id="2147483675" r:id="rId21"/>
    <p:sldLayoutId id="2147483663" r:id="rId22"/>
    <p:sldLayoutId id="2147483678" r:id="rId23"/>
    <p:sldLayoutId id="214748367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541338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808038" indent="-2492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074738" indent="-2492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339850" indent="-2476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myndigheten.se/om-oss/stod-och-bidrag-att-soka-pa-energiomradet/mina-sidor/alla-e-tjanster/finansiering-av-forskning-och-innovatio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myndigheten.se/om-oss/stod-och-bidrag-att-soka-pa-energiomradet/mina-sidor/alla-e-tjanster/finansiering-av-forskning-och-innovatio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imyndigheten.se/forskning-och-innovation/stod-till-affarsideer-test-och-lansering/vagledning-for-ansokan-inom-affarsutvecklin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sv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7.svg"/><Relationship Id="rId1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7EB817-8FD9-4AB7-8E80-1EE24F37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374" y="1567003"/>
            <a:ext cx="9144000" cy="1596561"/>
          </a:xfrm>
        </p:spPr>
        <p:txBody>
          <a:bodyPr/>
          <a:lstStyle/>
          <a:p>
            <a:r>
              <a:rPr lang="sv-SE" dirty="0"/>
              <a:t>Informationsmöte 17/5</a:t>
            </a:r>
            <a:endParaRPr lang="en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C872970-7D2E-4CDC-A95C-1E6136B3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374" y="3384352"/>
            <a:ext cx="9144000" cy="1371600"/>
          </a:xfrm>
        </p:spPr>
        <p:txBody>
          <a:bodyPr/>
          <a:lstStyle/>
          <a:p>
            <a:r>
              <a:rPr lang="sv-SE" b="1" dirty="0"/>
              <a:t>Verifiering av innovationer med kund</a:t>
            </a:r>
          </a:p>
          <a:p>
            <a:r>
              <a:rPr lang="sv-SE" sz="1600" dirty="0"/>
              <a:t>Ida Norén, Martin Larsson och Sara Runnkvist</a:t>
            </a:r>
            <a:endParaRPr lang="en-SE" sz="1600" dirty="0"/>
          </a:p>
        </p:txBody>
      </p:sp>
    </p:spTree>
    <p:extLst>
      <p:ext uri="{BB962C8B-B14F-4D97-AF65-F5344CB8AC3E}">
        <p14:creationId xmlns:p14="http://schemas.microsoft.com/office/powerpoint/2010/main" val="343454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55ED59-DC53-4CF1-BB7A-694B2D34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92" y="373654"/>
            <a:ext cx="10800000" cy="1152000"/>
          </a:xfrm>
        </p:spPr>
        <p:txBody>
          <a:bodyPr>
            <a:normAutofit/>
          </a:bodyPr>
          <a:lstStyle/>
          <a:p>
            <a:r>
              <a:rPr lang="sv-SE" sz="3600" dirty="0"/>
              <a:t>Bedömningskriterier </a:t>
            </a:r>
          </a:p>
        </p:txBody>
      </p:sp>
      <p:grpSp>
        <p:nvGrpSpPr>
          <p:cNvPr id="40" name="Grupp 39">
            <a:extLst>
              <a:ext uri="{FF2B5EF4-FFF2-40B4-BE49-F238E27FC236}">
                <a16:creationId xmlns:a16="http://schemas.microsoft.com/office/drawing/2014/main" id="{2EF5B63A-7CFD-B48C-A415-A7EE8E198D8D}"/>
              </a:ext>
            </a:extLst>
          </p:cNvPr>
          <p:cNvGrpSpPr/>
          <p:nvPr/>
        </p:nvGrpSpPr>
        <p:grpSpPr>
          <a:xfrm>
            <a:off x="493768" y="1744893"/>
            <a:ext cx="1456656" cy="3368213"/>
            <a:chOff x="1850689" y="1894025"/>
            <a:chExt cx="1456656" cy="3368213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11C5ED6-3EE0-42DE-BA3C-542C2C1143FB}"/>
                </a:ext>
              </a:extLst>
            </p:cNvPr>
            <p:cNvSpPr/>
            <p:nvPr/>
          </p:nvSpPr>
          <p:spPr>
            <a:xfrm>
              <a:off x="1850689" y="2641600"/>
              <a:ext cx="1456656" cy="2620638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  <a:latin typeface="Arial"/>
                  <a:cs typeface="Arial"/>
                </a:rPr>
                <a:t>Affärspotential</a:t>
              </a:r>
              <a:endParaRPr lang="en-US" sz="1400" b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Arial"/>
                  <a:cs typeface="Arial"/>
                </a:rPr>
                <a:t>I vilken utsträckning uppnås en tydlig och konkret kundnytta?</a:t>
              </a: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0" name="Flödesschema: Koppling 9">
              <a:extLst>
                <a:ext uri="{FF2B5EF4-FFF2-40B4-BE49-F238E27FC236}">
                  <a16:creationId xmlns:a16="http://schemas.microsoft.com/office/drawing/2014/main" id="{F7896A99-8713-F544-B757-DFED1004CB09}"/>
                </a:ext>
              </a:extLst>
            </p:cNvPr>
            <p:cNvSpPr/>
            <p:nvPr/>
          </p:nvSpPr>
          <p:spPr>
            <a:xfrm>
              <a:off x="2055481" y="1894025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3" name="Bildobjekt 32">
              <a:extLst>
                <a:ext uri="{FF2B5EF4-FFF2-40B4-BE49-F238E27FC236}">
                  <a16:creationId xmlns:a16="http://schemas.microsoft.com/office/drawing/2014/main" id="{FB6D4A24-95A0-8576-0921-0603B04C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807" y="2124121"/>
              <a:ext cx="563501" cy="563501"/>
            </a:xfrm>
            <a:prstGeom prst="rect">
              <a:avLst/>
            </a:prstGeom>
          </p:spPr>
        </p:pic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77457AD-3185-5173-DB76-627850794ADA}"/>
              </a:ext>
            </a:extLst>
          </p:cNvPr>
          <p:cNvSpPr txBox="1"/>
          <p:nvPr/>
        </p:nvSpPr>
        <p:spPr>
          <a:xfrm>
            <a:off x="3047162" y="892356"/>
            <a:ext cx="7131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endParaRPr lang="sv-SE" dirty="0"/>
          </a:p>
          <a:p>
            <a:pPr marL="0" indent="0">
              <a:buFont typeface="Wingdings" panose="05000000000000000000" pitchFamily="2" charset="2"/>
              <a:buNone/>
            </a:pP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F254EEC-141B-5DA5-F843-482547D2BE1B}"/>
              </a:ext>
            </a:extLst>
          </p:cNvPr>
          <p:cNvSpPr txBox="1"/>
          <p:nvPr/>
        </p:nvSpPr>
        <p:spPr>
          <a:xfrm>
            <a:off x="2218750" y="1538687"/>
            <a:ext cx="97689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latin typeface="+mj-lt"/>
              </a:rPr>
              <a:t>Affärsmässig potential: </a:t>
            </a:r>
          </a:p>
          <a:p>
            <a:endParaRPr lang="sv-SE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>
                <a:latin typeface="+mj-lt"/>
              </a:rPr>
              <a:t>Realistisk och lönsam affärsmodell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Möjligheten till storskalig marknadsspridning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Bidra till arbetstillfällen och/eller exportintäkter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Beskrivning av nuvarande konkurrens och kommande konkurrens och substitut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Trovärdig plan för utveckling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Tydlig och konkret kundnytta </a:t>
            </a:r>
          </a:p>
          <a:p>
            <a:endParaRPr lang="sv-SE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>
                <a:latin typeface="+mj-lt"/>
              </a:rPr>
              <a:t>Storleken på den fokuserade målmarknaden - starka trender eller troliga förändringar</a:t>
            </a:r>
          </a:p>
          <a:p>
            <a:endParaRPr lang="sv-SE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>
                <a:latin typeface="+mj-lt"/>
              </a:rPr>
              <a:t>Sannolikheten att resultaten inom två år efter projektslut nyttiggörs i produkter, processer eller tjänster som introducerats och tagit marknadsandelar på relevant marknad</a:t>
            </a:r>
          </a:p>
          <a:p>
            <a:endParaRPr lang="sv-SE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>
                <a:latin typeface="+mj-lt"/>
              </a:rPr>
              <a:t>Utvecklingen av affären runt produkten/tjänsten/lösningen (kundkontakter, kundrespons, referenskunder, försäljning)</a:t>
            </a:r>
          </a:p>
        </p:txBody>
      </p:sp>
    </p:spTree>
    <p:extLst>
      <p:ext uri="{BB962C8B-B14F-4D97-AF65-F5344CB8AC3E}">
        <p14:creationId xmlns:p14="http://schemas.microsoft.com/office/powerpoint/2010/main" val="5432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55ED59-DC53-4CF1-BB7A-694B2D34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38" y="317781"/>
            <a:ext cx="10800000" cy="1152000"/>
          </a:xfrm>
        </p:spPr>
        <p:txBody>
          <a:bodyPr>
            <a:normAutofit/>
          </a:bodyPr>
          <a:lstStyle/>
          <a:p>
            <a:r>
              <a:rPr lang="sv-SE" sz="3600" dirty="0"/>
              <a:t>Bedömningskriterier </a:t>
            </a:r>
          </a:p>
        </p:txBody>
      </p:sp>
      <p:grpSp>
        <p:nvGrpSpPr>
          <p:cNvPr id="66" name="Grupp 65">
            <a:extLst>
              <a:ext uri="{FF2B5EF4-FFF2-40B4-BE49-F238E27FC236}">
                <a16:creationId xmlns:a16="http://schemas.microsoft.com/office/drawing/2014/main" id="{70E83619-F9BC-0390-726F-D97F41D97730}"/>
              </a:ext>
            </a:extLst>
          </p:cNvPr>
          <p:cNvGrpSpPr/>
          <p:nvPr/>
        </p:nvGrpSpPr>
        <p:grpSpPr>
          <a:xfrm>
            <a:off x="588485" y="1743176"/>
            <a:ext cx="1592575" cy="3371648"/>
            <a:chOff x="3728508" y="1887018"/>
            <a:chExt cx="1592575" cy="3371648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6154328C-1351-4980-9583-8B80013F2956}"/>
                </a:ext>
              </a:extLst>
            </p:cNvPr>
            <p:cNvSpPr/>
            <p:nvPr/>
          </p:nvSpPr>
          <p:spPr>
            <a:xfrm>
              <a:off x="3728508" y="2644166"/>
              <a:ext cx="1592575" cy="2614500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+mj-lt"/>
                  <a:cs typeface="Arial"/>
                </a:rPr>
                <a:t>Innovationsgrad</a:t>
              </a:r>
            </a:p>
            <a:p>
              <a:pPr algn="ctr"/>
              <a:endParaRPr lang="sv-SE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Hur unik är innovationen och hur ger det </a:t>
              </a:r>
              <a:r>
                <a:rPr lang="sv-SE" sz="1400" dirty="0" err="1">
                  <a:solidFill>
                    <a:schemeClr val="tx1"/>
                  </a:solidFill>
                  <a:latin typeface="+mj-lt"/>
                  <a:cs typeface="Arial"/>
                </a:rPr>
                <a:t>konkurrensförde</a:t>
              </a:r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-lar jämfört med andra lösningar?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</p:txBody>
        </p:sp>
        <p:grpSp>
          <p:nvGrpSpPr>
            <p:cNvPr id="50" name="Grupp 49">
              <a:extLst>
                <a:ext uri="{FF2B5EF4-FFF2-40B4-BE49-F238E27FC236}">
                  <a16:creationId xmlns:a16="http://schemas.microsoft.com/office/drawing/2014/main" id="{7C45D647-3A2B-5D67-691D-2F277CD986C0}"/>
                </a:ext>
              </a:extLst>
            </p:cNvPr>
            <p:cNvGrpSpPr/>
            <p:nvPr/>
          </p:nvGrpSpPr>
          <p:grpSpPr>
            <a:xfrm>
              <a:off x="4006216" y="1887018"/>
              <a:ext cx="1062496" cy="1035564"/>
              <a:chOff x="4006216" y="1887018"/>
              <a:chExt cx="1062496" cy="1035564"/>
            </a:xfrm>
          </p:grpSpPr>
          <p:sp>
            <p:nvSpPr>
              <p:cNvPr id="18" name="Flödesschema: Koppling 17">
                <a:extLst>
                  <a:ext uri="{FF2B5EF4-FFF2-40B4-BE49-F238E27FC236}">
                    <a16:creationId xmlns:a16="http://schemas.microsoft.com/office/drawing/2014/main" id="{05832A57-D7CB-7D6D-F04E-C7C0F2F3575A}"/>
                  </a:ext>
                </a:extLst>
              </p:cNvPr>
              <p:cNvSpPr/>
              <p:nvPr/>
            </p:nvSpPr>
            <p:spPr>
              <a:xfrm>
                <a:off x="4006216" y="1887018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rgbClr val="FFB74D"/>
                  </a:solidFill>
                  <a:highlight>
                    <a:srgbClr val="FFFF00"/>
                  </a:highlight>
                </a:endParaRPr>
              </a:p>
            </p:txBody>
          </p:sp>
          <p:pic>
            <p:nvPicPr>
              <p:cNvPr id="5" name="Bildobjekt 5">
                <a:extLst>
                  <a:ext uri="{FF2B5EF4-FFF2-40B4-BE49-F238E27FC236}">
                    <a16:creationId xmlns:a16="http://schemas.microsoft.com/office/drawing/2014/main" id="{0CEC6B4A-9BBA-471F-977E-AFEC1B94B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6429" y="2099429"/>
                <a:ext cx="616731" cy="610743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61F05AD-CEF1-CC64-C63F-2F09C3126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019" y="2511801"/>
            <a:ext cx="10867303" cy="2340619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>
                <a:ea typeface="Times New Roman" panose="02020603050405020304" pitchFamily="18" charset="0"/>
              </a:rPr>
              <a:t>Innovationsgrad:</a:t>
            </a:r>
          </a:p>
          <a:p>
            <a:pPr marL="0" indent="0">
              <a:buNone/>
            </a:pPr>
            <a:endParaRPr lang="sv-SE" sz="1800" dirty="0"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sv-SE" sz="1800" dirty="0">
                <a:ea typeface="Times New Roman" panose="02020603050405020304" pitchFamily="18" charset="0"/>
              </a:rPr>
              <a:t>Beskrivning om hur lösningen särskiljer sig från liknande innovationer.</a:t>
            </a:r>
            <a:endParaRPr lang="sv-SE" sz="1800" dirty="0"/>
          </a:p>
          <a:p>
            <a:endParaRPr lang="sv-SE" sz="1800" dirty="0">
              <a:effectLst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sv-SE" sz="1800" dirty="0">
                <a:effectLst/>
              </a:rPr>
              <a:t>Beskriv</a:t>
            </a:r>
            <a:r>
              <a:rPr lang="sv-SE" sz="1800" dirty="0"/>
              <a:t>ning om</a:t>
            </a:r>
            <a:r>
              <a:rPr lang="sv-SE" sz="1800" dirty="0">
                <a:effectLst/>
              </a:rPr>
              <a:t> konkurrensfördelar</a:t>
            </a:r>
            <a:r>
              <a:rPr lang="sv-SE" sz="1800" dirty="0"/>
              <a:t> och </a:t>
            </a:r>
            <a:r>
              <a:rPr lang="sv-SE" sz="1800" dirty="0">
                <a:effectLst/>
              </a:rPr>
              <a:t>skydd av </a:t>
            </a:r>
            <a:r>
              <a:rPr lang="sv-SE" sz="1800" dirty="0"/>
              <a:t>immateriella tillgångar.</a:t>
            </a:r>
          </a:p>
          <a:p>
            <a:endParaRPr lang="sv-SE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sv-SE" sz="1800" dirty="0"/>
              <a:t>Har omvärldsanalyser eller </a:t>
            </a:r>
            <a:r>
              <a:rPr lang="sv-SE" sz="1800" dirty="0" err="1"/>
              <a:t>Freedom</a:t>
            </a:r>
            <a:r>
              <a:rPr lang="sv-SE" sz="1800" dirty="0"/>
              <a:t> to </a:t>
            </a:r>
            <a:r>
              <a:rPr lang="sv-SE" sz="1800" dirty="0" err="1"/>
              <a:t>operate</a:t>
            </a:r>
            <a:r>
              <a:rPr lang="sv-SE" sz="1800" dirty="0"/>
              <a:t> gjorts? Vad visar dessa? </a:t>
            </a:r>
          </a:p>
        </p:txBody>
      </p:sp>
    </p:spTree>
    <p:extLst>
      <p:ext uri="{BB962C8B-B14F-4D97-AF65-F5344CB8AC3E}">
        <p14:creationId xmlns:p14="http://schemas.microsoft.com/office/powerpoint/2010/main" val="37181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41" y="363783"/>
            <a:ext cx="5619751" cy="1343623"/>
          </a:xfrm>
        </p:spPr>
        <p:txBody>
          <a:bodyPr/>
          <a:lstStyle/>
          <a:p>
            <a:r>
              <a:rPr lang="sv-SE" sz="3600" dirty="0"/>
              <a:t>Exempel på insatser vi stödjer </a:t>
            </a:r>
            <a:br>
              <a:rPr lang="sv-SE" dirty="0"/>
            </a:b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B2AABF5-59FC-DD2A-DB9D-4AD86BF7179F}"/>
              </a:ext>
            </a:extLst>
          </p:cNvPr>
          <p:cNvSpPr txBox="1"/>
          <p:nvPr/>
        </p:nvSpPr>
        <p:spPr>
          <a:xfrm>
            <a:off x="519436" y="1707406"/>
            <a:ext cx="54893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r>
              <a:rPr lang="sv-SE" sz="2000" b="1" dirty="0">
                <a:latin typeface="+mj-lt"/>
              </a:rPr>
              <a:t>Test och utveckling av innovationen (upp till 45% stöd)</a:t>
            </a:r>
          </a:p>
          <a:p>
            <a:endParaRPr lang="sv-S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+mj-lt"/>
              </a:rPr>
              <a:t>Vidareutveckling av innovationen samt verifiering tillsammans med kund</a:t>
            </a:r>
          </a:p>
          <a:p>
            <a:endParaRPr lang="sv-S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+mj-lt"/>
              </a:rPr>
              <a:t>Framtagande/tillverkning samt installation av prototyp hos kund</a:t>
            </a:r>
          </a:p>
          <a:p>
            <a:endParaRPr lang="sv-SE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+mj-lt"/>
              </a:rPr>
              <a:t>Förbättra/uppdatera beräkningar av innovationens energirelevans</a:t>
            </a:r>
          </a:p>
          <a:p>
            <a:endParaRPr lang="sv-SE" dirty="0">
              <a:latin typeface="HelveticaNeueLT Std" panose="020B0604020202020204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6AE8D453-1584-3050-537C-7617497C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5619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5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15" y="822172"/>
            <a:ext cx="6409677" cy="1343623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sz="3400"/>
              <a:t>Exempel på insatser vi stödjer </a:t>
            </a:r>
            <a:br>
              <a:rPr lang="sv-SE" sz="3400"/>
            </a:br>
            <a:endParaRPr lang="sv-SE" sz="340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B2AABF5-59FC-DD2A-DB9D-4AD86BF7179F}"/>
              </a:ext>
            </a:extLst>
          </p:cNvPr>
          <p:cNvSpPr txBox="1"/>
          <p:nvPr/>
        </p:nvSpPr>
        <p:spPr>
          <a:xfrm>
            <a:off x="541115" y="1856178"/>
            <a:ext cx="6409677" cy="3957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2200" b="1" dirty="0">
                <a:latin typeface="+mj-lt"/>
              </a:rPr>
              <a:t>Affärsutvecklingsinsatser och förberedelser inför kommersiell fas  (upp till 100% stöd)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sv-SE" sz="2200" dirty="0">
              <a:latin typeface="+mj-lt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200" dirty="0">
                <a:latin typeface="+mj-lt"/>
              </a:rPr>
              <a:t>Affärsplan, finansieringsplan, framtagande av investerarmemorandum och marknadsstrategi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200" dirty="0">
                <a:latin typeface="+mj-lt"/>
              </a:rPr>
              <a:t>Förberedelser inför en internationalisering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200" dirty="0">
                <a:latin typeface="+mj-lt"/>
              </a:rPr>
              <a:t>Utveckling av innovationen som involverar att applicera ett köns- och genusperspektiv på relevanta delar i projektet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C19AD39-A8A9-D7AC-2F31-6EC7B52469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50000" r="11526"/>
          <a:stretch/>
        </p:blipFill>
        <p:spPr>
          <a:xfrm>
            <a:off x="7501142" y="1"/>
            <a:ext cx="4690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7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21793C-DAE3-2AE0-FEE4-BCBA18A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1" y="668638"/>
            <a:ext cx="10377255" cy="1343623"/>
          </a:xfrm>
        </p:spPr>
        <p:txBody>
          <a:bodyPr/>
          <a:lstStyle/>
          <a:p>
            <a:r>
              <a:rPr lang="sv-SE" sz="3600" dirty="0"/>
              <a:t>Exempel på insatser vi </a:t>
            </a:r>
            <a:r>
              <a:rPr lang="sv-SE" sz="3600" u="sng" dirty="0"/>
              <a:t>INTE</a:t>
            </a:r>
            <a:r>
              <a:rPr lang="sv-SE" sz="3600" dirty="0"/>
              <a:t> stödjer </a:t>
            </a:r>
            <a:br>
              <a:rPr lang="sv-SE" dirty="0"/>
            </a:b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595369" y="1969212"/>
            <a:ext cx="9000959" cy="291957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  <a:latin typeface="+mj-lt"/>
                <a:cs typeface="Arial"/>
              </a:rPr>
              <a:t>L</a:t>
            </a:r>
            <a:r>
              <a:rPr lang="sv-SE" sz="2400" kern="1200" dirty="0">
                <a:solidFill>
                  <a:schemeClr val="tx1"/>
                </a:solidFill>
                <a:latin typeface="+mj-lt"/>
                <a:cs typeface="Arial"/>
              </a:rPr>
              <a:t>ösningar som har uppnått mognadsgrad </a:t>
            </a:r>
            <a:r>
              <a:rPr lang="sv-SE" sz="2400" b="1" kern="1200" dirty="0">
                <a:solidFill>
                  <a:schemeClr val="tx1"/>
                </a:solidFill>
                <a:latin typeface="+mj-lt"/>
                <a:cs typeface="Arial"/>
              </a:rPr>
              <a:t>RL 9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  <a:latin typeface="+mj-lt"/>
                <a:cs typeface="Arial"/>
              </a:rPr>
              <a:t>Lösningar som ännu </a:t>
            </a:r>
            <a:r>
              <a:rPr lang="sv-SE" sz="2400" b="1" dirty="0">
                <a:solidFill>
                  <a:schemeClr val="tx1"/>
                </a:solidFill>
                <a:latin typeface="+mj-lt"/>
                <a:cs typeface="Arial"/>
              </a:rPr>
              <a:t>inte nått </a:t>
            </a:r>
            <a:r>
              <a:rPr lang="sv-SE" sz="2400" dirty="0">
                <a:solidFill>
                  <a:schemeClr val="tx1"/>
                </a:solidFill>
                <a:latin typeface="+mj-lt"/>
                <a:cs typeface="Arial"/>
              </a:rPr>
              <a:t>mognadsgrad </a:t>
            </a:r>
            <a:r>
              <a:rPr lang="sv-SE" sz="2400" b="1" dirty="0">
                <a:solidFill>
                  <a:schemeClr val="tx1"/>
                </a:solidFill>
                <a:latin typeface="+mj-lt"/>
                <a:cs typeface="Arial"/>
              </a:rPr>
              <a:t>RL 4</a:t>
            </a:r>
            <a:endParaRPr lang="sv-SE" sz="2400" kern="1200" dirty="0">
              <a:solidFill>
                <a:schemeClr val="tx1"/>
              </a:solidFill>
              <a:latin typeface="+mj-lt"/>
              <a:cs typeface="Arial"/>
            </a:endParaRP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b="1" kern="1200" dirty="0">
                <a:solidFill>
                  <a:schemeClr val="tx1"/>
                </a:solidFill>
                <a:latin typeface="+mj-lt"/>
                <a:cs typeface="Arial"/>
              </a:rPr>
              <a:t>Rutinmässiga</a:t>
            </a:r>
            <a:r>
              <a:rPr lang="sv-SE" sz="2400" kern="1200" dirty="0">
                <a:solidFill>
                  <a:schemeClr val="tx1"/>
                </a:solidFill>
                <a:latin typeface="+mj-lt"/>
                <a:cs typeface="Arial"/>
              </a:rPr>
              <a:t> eller </a:t>
            </a:r>
            <a:r>
              <a:rPr lang="sv-SE" sz="2400" b="1" kern="1200" dirty="0">
                <a:solidFill>
                  <a:schemeClr val="tx1"/>
                </a:solidFill>
                <a:latin typeface="+mj-lt"/>
                <a:cs typeface="Arial"/>
              </a:rPr>
              <a:t>återkommande</a:t>
            </a:r>
            <a:r>
              <a:rPr lang="sv-SE" sz="2400" kern="1200" dirty="0">
                <a:solidFill>
                  <a:schemeClr val="tx1"/>
                </a:solidFill>
                <a:latin typeface="+mj-lt"/>
                <a:cs typeface="Arial"/>
              </a:rPr>
              <a:t> ändringar av befintliga varor, tillverkningsmetoder, tillverkningsprocesser, tjänster eller andra pågående verksamheter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chemeClr val="tx1"/>
                </a:solidFill>
                <a:latin typeface="+mj-lt"/>
                <a:cs typeface="Arial"/>
              </a:rPr>
              <a:t>L</a:t>
            </a:r>
            <a:r>
              <a:rPr lang="sv-SE" sz="2400" b="1" kern="1200" dirty="0">
                <a:solidFill>
                  <a:schemeClr val="tx1"/>
                </a:solidFill>
                <a:latin typeface="+mj-lt"/>
                <a:cs typeface="Arial"/>
              </a:rPr>
              <a:t>öpande</a:t>
            </a:r>
            <a:r>
              <a:rPr lang="sv-SE" sz="2400" kern="1200" dirty="0">
                <a:solidFill>
                  <a:schemeClr val="tx1"/>
                </a:solidFill>
                <a:latin typeface="+mj-lt"/>
                <a:cs typeface="Arial"/>
              </a:rPr>
              <a:t> driftkostnader i verksamheten</a:t>
            </a:r>
          </a:p>
          <a:p>
            <a:pPr marL="342900" lvl="1" indent="-342900" algn="l" defTabSz="4889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  <a:latin typeface="+mj-lt"/>
                <a:cs typeface="Arial"/>
              </a:rPr>
              <a:t>Indirekta kostnader</a:t>
            </a:r>
            <a:endParaRPr lang="sv-SE" sz="2400" kern="1200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76131758-F88F-D9BD-C32D-7A7F0459AD55}"/>
              </a:ext>
            </a:extLst>
          </p:cNvPr>
          <p:cNvGrpSpPr/>
          <p:nvPr/>
        </p:nvGrpSpPr>
        <p:grpSpPr>
          <a:xfrm>
            <a:off x="9126736" y="4055104"/>
            <a:ext cx="2405743" cy="2318658"/>
            <a:chOff x="8225036" y="3429000"/>
            <a:chExt cx="2405743" cy="2318658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1445925B-BAB9-518E-833B-29E6EEA0A90A}"/>
                </a:ext>
              </a:extLst>
            </p:cNvPr>
            <p:cNvSpPr/>
            <p:nvPr/>
          </p:nvSpPr>
          <p:spPr>
            <a:xfrm>
              <a:off x="8225036" y="3429000"/>
              <a:ext cx="2405743" cy="2318658"/>
            </a:xfrm>
            <a:prstGeom prst="ellipse">
              <a:avLst/>
            </a:prstGeom>
            <a:solidFill>
              <a:srgbClr val="B6E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055A8674-553A-A8E5-8025-EA200161E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6" t="4751" r="23226" b="16026"/>
            <a:stretch/>
          </p:blipFill>
          <p:spPr>
            <a:xfrm>
              <a:off x="8552276" y="3762939"/>
              <a:ext cx="1751262" cy="1650779"/>
            </a:xfrm>
            <a:prstGeom prst="flowChartConnector">
              <a:avLst/>
            </a:prstGeom>
          </p:spPr>
        </p:pic>
      </p:grpSp>
      <p:sp>
        <p:nvSpPr>
          <p:cNvPr id="4" name="Förbudstecken 3">
            <a:extLst>
              <a:ext uri="{FF2B5EF4-FFF2-40B4-BE49-F238E27FC236}">
                <a16:creationId xmlns:a16="http://schemas.microsoft.com/office/drawing/2014/main" id="{73363C3E-B5A2-CC6E-5E31-28D4E5B6278C}"/>
              </a:ext>
            </a:extLst>
          </p:cNvPr>
          <p:cNvSpPr/>
          <p:nvPr/>
        </p:nvSpPr>
        <p:spPr>
          <a:xfrm>
            <a:off x="2595672" y="1442680"/>
            <a:ext cx="4718099" cy="4597142"/>
          </a:xfrm>
          <a:prstGeom prst="noSmoking">
            <a:avLst/>
          </a:prstGeom>
          <a:solidFill>
            <a:srgbClr val="FF00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C6D16D2-93D5-203E-EAB2-866862E5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89" y="857693"/>
            <a:ext cx="6409677" cy="1343623"/>
          </a:xfrm>
        </p:spPr>
        <p:txBody>
          <a:bodyPr/>
          <a:lstStyle/>
          <a:p>
            <a:r>
              <a:rPr lang="sv-SE" sz="3600" dirty="0"/>
              <a:t>Obligatoriska dokument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BB70640-1662-9B22-3DF9-C787BEAC9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248" y="1839234"/>
            <a:ext cx="11204275" cy="395754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v-SE" sz="1800" b="1" dirty="0"/>
              <a:t>Ytterligare ansökningsfrågor </a:t>
            </a:r>
            <a:endParaRPr lang="sv-SE" sz="1800" dirty="0"/>
          </a:p>
          <a:p>
            <a:pPr>
              <a:spcAft>
                <a:spcPts val="1200"/>
              </a:spcAft>
            </a:pPr>
            <a:r>
              <a:rPr lang="sv-SE" sz="1800" b="1" dirty="0"/>
              <a:t>Underlag som bekräftar den kravställande kundens engagemang och intresse i projektet</a:t>
            </a:r>
          </a:p>
          <a:p>
            <a:pPr marL="598488" lvl="1" indent="-285750">
              <a:spcAft>
                <a:spcPts val="1200"/>
              </a:spcAft>
            </a:pPr>
            <a:r>
              <a:rPr lang="sv-SE" sz="1600" dirty="0"/>
              <a:t>Ex: </a:t>
            </a:r>
            <a:r>
              <a:rPr lang="sv-SE" sz="1600" b="1" dirty="0"/>
              <a:t>LOI </a:t>
            </a:r>
            <a:r>
              <a:rPr lang="sv-SE" sz="1600" dirty="0"/>
              <a:t>(Letter </a:t>
            </a:r>
            <a:r>
              <a:rPr lang="sv-SE" sz="1600" dirty="0" err="1"/>
              <a:t>of</a:t>
            </a:r>
            <a:r>
              <a:rPr lang="sv-SE" sz="1600" dirty="0"/>
              <a:t> intent), avsiktsförklaring eller annan dokumentation som visar på kundens engagemang och intresse i projektet.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0A53322-22E7-56C7-7BA2-7D04F532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8" y="518198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C6D16D2-93D5-203E-EAB2-866862E5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875" y="785133"/>
            <a:ext cx="10377255" cy="1296139"/>
          </a:xfrm>
        </p:spPr>
        <p:txBody>
          <a:bodyPr anchor="t">
            <a:normAutofit/>
          </a:bodyPr>
          <a:lstStyle/>
          <a:p>
            <a:r>
              <a:rPr lang="sv-SE" dirty="0"/>
              <a:t>Ytterligare utlysningar 2023 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BB70640-1662-9B22-3DF9-C787BEAC9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802" y="1880794"/>
            <a:ext cx="10137770" cy="3957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Utlysningen kommer</a:t>
            </a:r>
            <a:r>
              <a:rPr lang="sv-SE" b="1" dirty="0"/>
              <a:t> vara öppna vid totalt 3 tillfällen </a:t>
            </a:r>
            <a:r>
              <a:rPr lang="sv-SE" dirty="0"/>
              <a:t>under 2023.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Nästa utlysning av ”Verifiering av innovationer med kund” planeras att öppnas augusti/september 2023 och stänga i november.</a:t>
            </a:r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D8FE1DD-A71F-0C2A-22A1-4DAAB6FE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07" y="453859"/>
            <a:ext cx="661032" cy="129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29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312151-80C9-57EA-45AC-1488D611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764" y="2685342"/>
            <a:ext cx="9472472" cy="743658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Tips för er ansökan</a:t>
            </a:r>
          </a:p>
        </p:txBody>
      </p:sp>
    </p:spTree>
    <p:extLst>
      <p:ext uri="{BB962C8B-B14F-4D97-AF65-F5344CB8AC3E}">
        <p14:creationId xmlns:p14="http://schemas.microsoft.com/office/powerpoint/2010/main" val="59770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936690-1698-6F84-AF39-65FD1539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27" y="1971152"/>
            <a:ext cx="9976316" cy="3499053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Koordinatorn = organisationen som samordnar projektet, tar emot stödet från Energimyndigheten, ansvarar för ekonomi och redovisningar.</a:t>
            </a:r>
          </a:p>
          <a:p>
            <a:r>
              <a:rPr lang="sv-SE" dirty="0"/>
              <a:t>Beskriv </a:t>
            </a:r>
            <a:r>
              <a:rPr lang="sv-SE" b="1" dirty="0"/>
              <a:t>projektets</a:t>
            </a:r>
            <a:r>
              <a:rPr lang="sv-SE" dirty="0"/>
              <a:t> bakgrund, teori och/eller tidigare arbete som lett fram till projektet. (Inte allmänt om t ex klimatförändringar.)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26A39AC-CF92-0368-4260-68492A7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7" y="675013"/>
            <a:ext cx="9761090" cy="1296139"/>
          </a:xfrm>
        </p:spPr>
        <p:txBody>
          <a:bodyPr/>
          <a:lstStyle/>
          <a:p>
            <a:r>
              <a:rPr lang="sv-SE" sz="3600" dirty="0"/>
              <a:t>Grunduppgifter och Bakgrund</a:t>
            </a:r>
          </a:p>
        </p:txBody>
      </p:sp>
    </p:spTree>
    <p:extLst>
      <p:ext uri="{BB962C8B-B14F-4D97-AF65-F5344CB8AC3E}">
        <p14:creationId xmlns:p14="http://schemas.microsoft.com/office/powerpoint/2010/main" val="696358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7849F5-DF4F-4600-5166-8216255D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670404"/>
            <a:ext cx="10377255" cy="1296139"/>
          </a:xfrm>
        </p:spPr>
        <p:txBody>
          <a:bodyPr/>
          <a:lstStyle/>
          <a:p>
            <a:r>
              <a:rPr lang="sv-SE" sz="3600" dirty="0"/>
              <a:t>Mål och genomförande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68D9F-A72B-0889-A185-F2796EB4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1" y="1517180"/>
            <a:ext cx="9601200" cy="4777017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Syfte / övergripande mål – 10 års sikt (eller mer)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sv-SE" b="1" dirty="0"/>
              <a:t>Projektets mål - mätbara, konkreta och väldefinierade </a:t>
            </a:r>
            <a:br>
              <a:rPr lang="sv-SE" b="1" dirty="0"/>
            </a:br>
            <a:r>
              <a:rPr lang="sv-SE" b="1" dirty="0"/>
              <a:t>– vid PROJEKTETS slut</a:t>
            </a:r>
          </a:p>
          <a:p>
            <a:r>
              <a:rPr lang="sv-SE" sz="2200" dirty="0"/>
              <a:t>Ska ange något som ska vara uppnått. </a:t>
            </a:r>
          </a:p>
          <a:p>
            <a:pPr lvl="1"/>
            <a:r>
              <a:rPr lang="sv-SE" sz="1800" dirty="0"/>
              <a:t>Ex. ”Ha utfört 5 tester hos kund och identifierat förbättringsåtgärder utifrån resultatet” – istället för ”genomföra tester hos kund”.  </a:t>
            </a:r>
          </a:p>
          <a:p>
            <a:pPr lvl="1"/>
            <a:r>
              <a:rPr lang="sv-SE" sz="1800" dirty="0"/>
              <a:t>Ex kopplat till utveckling av innovationen. ”Att sänka energianvändningen för uppvärmningssystemet med minst 10%.”</a:t>
            </a:r>
          </a:p>
          <a:p>
            <a:pPr lvl="1"/>
            <a:r>
              <a:rPr lang="sv-SE" sz="1800" dirty="0"/>
              <a:t>Ex som berör affärsmodell: ”Tillsammans med kund och slutanvändare ha testat vilken prisnivå som är rimlig och om användaren helst betalar per kWh eller per tidsenhet (dag, vecka, månad)”</a:t>
            </a:r>
          </a:p>
          <a:p>
            <a:r>
              <a:rPr lang="sv-SE" sz="2200" dirty="0"/>
              <a:t>Om ett mål är relativt t.ex. ”2 procentenheter förbättrad verkningsgrad” - ange en referens: 2 procentenheter bättre verkningsgrad än vad?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156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5C5197A-5C31-EC02-6AEB-CE757CBE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2853AA-1B08-4708-92AA-D18A472F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Agenda</a:t>
            </a:r>
            <a:endParaRPr lang="en-SE" sz="36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8B1D34-D06A-4C50-B2BD-00D6F36B3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1944210"/>
            <a:ext cx="10377256" cy="3499053"/>
          </a:xfrm>
        </p:spPr>
        <p:txBody>
          <a:bodyPr/>
          <a:lstStyle/>
          <a:p>
            <a:r>
              <a:rPr lang="sv-SE" b="1" dirty="0"/>
              <a:t>Praktiskt om mötet, bilderna kommer att finnas på utlysningssidan</a:t>
            </a:r>
          </a:p>
          <a:p>
            <a:r>
              <a:rPr lang="sv-SE" b="1" dirty="0"/>
              <a:t>Gemensamt om affärsfrämjande utlysningar</a:t>
            </a:r>
          </a:p>
          <a:p>
            <a:r>
              <a:rPr lang="sv-SE" b="1" dirty="0"/>
              <a:t>Ver 2023:2 Verifiering av innovationer med kund</a:t>
            </a:r>
          </a:p>
          <a:p>
            <a:r>
              <a:rPr lang="sv-SE" b="1" dirty="0"/>
              <a:t>Tips inför ansökan</a:t>
            </a:r>
          </a:p>
          <a:p>
            <a:r>
              <a:rPr lang="sv-SE" b="1" dirty="0"/>
              <a:t>Frågor</a:t>
            </a:r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57141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936690-1698-6F84-AF39-65FD1539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27" y="1971152"/>
            <a:ext cx="9976316" cy="3499053"/>
          </a:xfrm>
        </p:spPr>
        <p:txBody>
          <a:bodyPr/>
          <a:lstStyle/>
          <a:p>
            <a:r>
              <a:rPr lang="sv-SE" dirty="0"/>
              <a:t>Projektet ska delas upp i arbetspaket</a:t>
            </a:r>
          </a:p>
          <a:p>
            <a:r>
              <a:rPr lang="sv-SE" dirty="0"/>
              <a:t>Ange start- och sluttid för alla arbetspaketen (MMÅÅ-MMÅÅ)</a:t>
            </a:r>
            <a:endParaRPr lang="sv-SE" sz="2400" dirty="0"/>
          </a:p>
          <a:p>
            <a:r>
              <a:rPr lang="sv-SE" sz="2400" dirty="0"/>
              <a:t>Ange uppskattad kostnad för varje arbetspaket</a:t>
            </a:r>
            <a:endParaRPr lang="sv-SE" dirty="0"/>
          </a:p>
          <a:p>
            <a:r>
              <a:rPr lang="sv-SE" dirty="0"/>
              <a:t>Koppla målen till arbetspaketen </a:t>
            </a:r>
          </a:p>
          <a:p>
            <a:r>
              <a:rPr lang="sv-SE" dirty="0"/>
              <a:t>Lägg IP-aktiviteter i ett eget arbetspaket </a:t>
            </a:r>
          </a:p>
          <a:p>
            <a:r>
              <a:rPr lang="sv-SE" dirty="0"/>
              <a:t>Lägg affärsutveckling i ett eget arbetspaket.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26A39AC-CF92-0368-4260-68492A7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7" y="675013"/>
            <a:ext cx="9761090" cy="1296139"/>
          </a:xfrm>
        </p:spPr>
        <p:txBody>
          <a:bodyPr/>
          <a:lstStyle/>
          <a:p>
            <a:r>
              <a:rPr lang="sv-SE" sz="3600" dirty="0"/>
              <a:t>Mål och genomförande</a:t>
            </a:r>
          </a:p>
        </p:txBody>
      </p:sp>
    </p:spTree>
    <p:extLst>
      <p:ext uri="{BB962C8B-B14F-4D97-AF65-F5344CB8AC3E}">
        <p14:creationId xmlns:p14="http://schemas.microsoft.com/office/powerpoint/2010/main" val="203416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2B6800-4FBA-154E-87D9-325EA271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61" y="842459"/>
            <a:ext cx="9472472" cy="1343623"/>
          </a:xfrm>
        </p:spPr>
        <p:txBody>
          <a:bodyPr/>
          <a:lstStyle/>
          <a:p>
            <a:pPr algn="l"/>
            <a:r>
              <a:rPr lang="sv-SE" sz="3600" dirty="0"/>
              <a:t>Exempel arbetspaket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CCCFB2-8907-596B-9EBA-FEFF3AA7D9B1}"/>
              </a:ext>
            </a:extLst>
          </p:cNvPr>
          <p:cNvSpPr txBox="1"/>
          <p:nvPr/>
        </p:nvSpPr>
        <p:spPr>
          <a:xfrm>
            <a:off x="689161" y="2186082"/>
            <a:ext cx="1009205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+mj-lt"/>
              </a:rPr>
              <a:t>AP1</a:t>
            </a:r>
            <a:r>
              <a:rPr lang="sv-SE" sz="2400" dirty="0">
                <a:solidFill>
                  <a:schemeClr val="bg1"/>
                </a:solidFill>
                <a:latin typeface="+mj-lt"/>
              </a:rPr>
              <a:t> (1123-0924) – Projektledning</a:t>
            </a: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+mj-lt"/>
              </a:rPr>
              <a:t>AP2</a:t>
            </a:r>
            <a:r>
              <a:rPr lang="sv-SE" sz="2400" dirty="0">
                <a:solidFill>
                  <a:schemeClr val="bg1"/>
                </a:solidFill>
                <a:latin typeface="+mj-lt"/>
              </a:rPr>
              <a:t> (1223-0324) – Konstruktion av prototyp</a:t>
            </a: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+mj-lt"/>
              </a:rPr>
              <a:t>AP3</a:t>
            </a:r>
            <a:r>
              <a:rPr lang="sv-SE" sz="2400" dirty="0">
                <a:solidFill>
                  <a:schemeClr val="bg1"/>
                </a:solidFill>
                <a:latin typeface="+mj-lt"/>
              </a:rPr>
              <a:t> (0424-0524) – Installation av prototyper hos kunder</a:t>
            </a: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+mj-lt"/>
              </a:rPr>
              <a:t>AP4</a:t>
            </a:r>
            <a:r>
              <a:rPr lang="sv-SE" sz="2400" dirty="0">
                <a:solidFill>
                  <a:schemeClr val="bg1"/>
                </a:solidFill>
                <a:latin typeface="+mj-lt"/>
              </a:rPr>
              <a:t> (0524-0624) – Drift och utvärdering av prototypen hos kunder</a:t>
            </a: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+mj-lt"/>
              </a:rPr>
              <a:t>AP5</a:t>
            </a:r>
            <a:r>
              <a:rPr lang="sv-SE" sz="2400" dirty="0">
                <a:solidFill>
                  <a:schemeClr val="bg1"/>
                </a:solidFill>
                <a:latin typeface="+mj-lt"/>
              </a:rPr>
              <a:t> (0724-0824) – Marknadsanalys och uppdatering av affärsplan</a:t>
            </a: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+mj-lt"/>
              </a:rPr>
              <a:t>AP6</a:t>
            </a:r>
            <a:r>
              <a:rPr lang="sv-SE" sz="2400" dirty="0">
                <a:solidFill>
                  <a:schemeClr val="bg1"/>
                </a:solidFill>
                <a:latin typeface="+mj-lt"/>
              </a:rPr>
              <a:t> (0824-0924) – Utveckling av IP-strategi</a:t>
            </a:r>
          </a:p>
        </p:txBody>
      </p:sp>
    </p:spTree>
    <p:extLst>
      <p:ext uri="{BB962C8B-B14F-4D97-AF65-F5344CB8AC3E}">
        <p14:creationId xmlns:p14="http://schemas.microsoft.com/office/powerpoint/2010/main" val="556167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E340A8-FF4E-24CE-C1F7-71DA08C3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Relationen mellan mål, leveranser, arbetspaket och aktiviteter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38114A6-2997-EB40-87FF-C32C9D11B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3600" r="9308" b="62813"/>
          <a:stretch/>
        </p:blipFill>
        <p:spPr>
          <a:xfrm>
            <a:off x="1058400" y="2217600"/>
            <a:ext cx="8750162" cy="33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38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2B6800-4FBA-154E-87D9-325EA271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50" y="540206"/>
            <a:ext cx="9472472" cy="1343623"/>
          </a:xfrm>
        </p:spPr>
        <p:txBody>
          <a:bodyPr/>
          <a:lstStyle/>
          <a:p>
            <a:pPr algn="l"/>
            <a:r>
              <a:rPr lang="sv-SE" sz="3600" dirty="0"/>
              <a:t>Exempel på budget och sökt stöd (VER)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CCCFB2-8907-596B-9EBA-FEFF3AA7D9B1}"/>
              </a:ext>
            </a:extLst>
          </p:cNvPr>
          <p:cNvSpPr txBox="1"/>
          <p:nvPr/>
        </p:nvSpPr>
        <p:spPr>
          <a:xfrm>
            <a:off x="477979" y="1359104"/>
            <a:ext cx="1009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+mj-lt"/>
              </a:rPr>
              <a:t>Exempel för litet företag, projekt med sökt totalt stöd på 3 000 000 kr, varav 300 000 kr av stödet söks för affärsutveckling och IP-strategi.</a:t>
            </a:r>
          </a:p>
        </p:txBody>
      </p:sp>
      <p:graphicFrame>
        <p:nvGraphicFramePr>
          <p:cNvPr id="3" name="Tabell 4">
            <a:extLst>
              <a:ext uri="{FF2B5EF4-FFF2-40B4-BE49-F238E27FC236}">
                <a16:creationId xmlns:a16="http://schemas.microsoft.com/office/drawing/2014/main" id="{D2386CC9-CB53-16A8-198A-618CBCAE4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692929"/>
              </p:ext>
            </p:extLst>
          </p:nvPr>
        </p:nvGraphicFramePr>
        <p:xfrm>
          <a:off x="477979" y="2446638"/>
          <a:ext cx="11433295" cy="3494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9620">
                  <a:extLst>
                    <a:ext uri="{9D8B030D-6E8A-4147-A177-3AD203B41FA5}">
                      <a16:colId xmlns:a16="http://schemas.microsoft.com/office/drawing/2014/main" val="2774268526"/>
                    </a:ext>
                  </a:extLst>
                </a:gridCol>
                <a:gridCol w="2198895">
                  <a:extLst>
                    <a:ext uri="{9D8B030D-6E8A-4147-A177-3AD203B41FA5}">
                      <a16:colId xmlns:a16="http://schemas.microsoft.com/office/drawing/2014/main" val="527414703"/>
                    </a:ext>
                  </a:extLst>
                </a:gridCol>
                <a:gridCol w="2635463">
                  <a:extLst>
                    <a:ext uri="{9D8B030D-6E8A-4147-A177-3AD203B41FA5}">
                      <a16:colId xmlns:a16="http://schemas.microsoft.com/office/drawing/2014/main" val="1519350744"/>
                    </a:ext>
                  </a:extLst>
                </a:gridCol>
                <a:gridCol w="1836358">
                  <a:extLst>
                    <a:ext uri="{9D8B030D-6E8A-4147-A177-3AD203B41FA5}">
                      <a16:colId xmlns:a16="http://schemas.microsoft.com/office/drawing/2014/main" val="1633687619"/>
                    </a:ext>
                  </a:extLst>
                </a:gridCol>
                <a:gridCol w="1832959">
                  <a:extLst>
                    <a:ext uri="{9D8B030D-6E8A-4147-A177-3AD203B41FA5}">
                      <a16:colId xmlns:a16="http://schemas.microsoft.com/office/drawing/2014/main" val="96955589"/>
                    </a:ext>
                  </a:extLst>
                </a:gridCol>
              </a:tblGrid>
              <a:tr h="794291">
                <a:tc>
                  <a:txBody>
                    <a:bodyPr/>
                    <a:lstStyle/>
                    <a:p>
                      <a:r>
                        <a:rPr lang="sv-SE" sz="1600" dirty="0">
                          <a:latin typeface="+mj-lt"/>
                        </a:rPr>
                        <a:t>Projektdel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>
                          <a:latin typeface="+mj-lt"/>
                        </a:rPr>
                        <a:t>Totala kostnader</a:t>
                      </a:r>
                    </a:p>
                    <a:p>
                      <a:r>
                        <a:rPr lang="sv-SE" sz="1600" dirty="0">
                          <a:latin typeface="+mj-lt"/>
                        </a:rPr>
                        <a:t>(Stödberättigade)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>
                          <a:latin typeface="+mj-lt"/>
                        </a:rPr>
                        <a:t>Sökt finansiering </a:t>
                      </a:r>
                    </a:p>
                    <a:p>
                      <a:r>
                        <a:rPr lang="sv-SE" sz="1600" dirty="0">
                          <a:latin typeface="+mj-lt"/>
                        </a:rPr>
                        <a:t>från Energimyndigheten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>
                          <a:latin typeface="+mj-lt"/>
                        </a:rPr>
                        <a:t>Samfinansiering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>
                          <a:latin typeface="+mj-lt"/>
                        </a:rPr>
                        <a:t>Stödnivå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996948"/>
                  </a:ext>
                </a:extLst>
              </a:tr>
              <a:tr h="1118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latin typeface="+mj-lt"/>
                        </a:rPr>
                        <a:t>Test och utveckling med kund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latin typeface="+mj-lt"/>
                        </a:rPr>
                        <a:t>(Arbetspaket 1-4)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6 000 000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2 700 000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3 300 000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798456"/>
                  </a:ext>
                </a:extLst>
              </a:tr>
              <a:tr h="595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latin typeface="+mj-lt"/>
                        </a:rPr>
                        <a:t>Affärsutveckling  (AP5)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150 000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150 000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64750"/>
                  </a:ext>
                </a:extLst>
              </a:tr>
              <a:tr h="556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latin typeface="+mj-lt"/>
                        </a:rPr>
                        <a:t>IP-strategi (AP6)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150 000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150 000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478953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6 300 000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3 000 000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>
                          <a:latin typeface="+mj-lt"/>
                        </a:rPr>
                        <a:t> 3 300 000 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latin typeface="+mj-lt"/>
                        </a:rPr>
                        <a:t>47,6%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000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2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7849F5-DF4F-4600-5166-8216255D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3" y="494038"/>
            <a:ext cx="10299032" cy="1296139"/>
          </a:xfrm>
        </p:spPr>
        <p:txBody>
          <a:bodyPr/>
          <a:lstStyle/>
          <a:p>
            <a:r>
              <a:rPr lang="sv-SE" sz="3200" dirty="0">
                <a:solidFill>
                  <a:schemeClr val="accent1">
                    <a:lumMod val="75000"/>
                  </a:schemeClr>
                </a:solidFill>
              </a:rPr>
              <a:t>Jämställdhet </a:t>
            </a:r>
            <a:br>
              <a:rPr lang="sv-SE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v-SE" sz="2800" b="0" dirty="0">
                <a:solidFill>
                  <a:schemeClr val="accent1">
                    <a:lumMod val="75000"/>
                  </a:schemeClr>
                </a:solidFill>
              </a:rPr>
              <a:t>Projektgruppens sammansättning, arbetsfördelning och arbetsvillkor</a:t>
            </a:r>
            <a:endParaRPr lang="sv-SE" sz="32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68D9F-A72B-0889-A185-F2796EB4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3" y="2224580"/>
            <a:ext cx="9779987" cy="413938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sv-SE" dirty="0"/>
              <a:t>Är projektets arbetsgrupp jämställd, det vill säga gruppen består av minst 40 procent av vardera kön? </a:t>
            </a:r>
          </a:p>
          <a:p>
            <a:pPr>
              <a:spcBef>
                <a:spcPts val="1200"/>
              </a:spcBef>
            </a:pPr>
            <a:r>
              <a:rPr lang="sv-SE" dirty="0"/>
              <a:t>Hur ser arbetsfördelning och möjligheten till inflytande ut mellan män och kvinnor i projektet med avseende på arbetsinsats, ledarskap, positioner och beslutsfattande? </a:t>
            </a:r>
          </a:p>
          <a:p>
            <a:pPr>
              <a:spcBef>
                <a:spcPts val="1200"/>
              </a:spcBef>
            </a:pPr>
            <a:r>
              <a:rPr lang="sv-SE" dirty="0"/>
              <a:t>Om projektgruppen inte är jämställd, planerar ni att arbeta med att förbättra jämställdheten i projektet och i så fall hur?</a:t>
            </a:r>
          </a:p>
          <a:p>
            <a:endParaRPr lang="sv-SE" sz="1800" dirty="0"/>
          </a:p>
          <a:p>
            <a:pPr marL="0" indent="0">
              <a:buNone/>
            </a:pPr>
            <a:r>
              <a:rPr lang="sv-SE" sz="2000" dirty="0"/>
              <a:t>Exempel på frågeställningar och stöd för att beskriva jämställdhet i projektgruppen finns på Energimyndighetens webbsida: </a:t>
            </a:r>
            <a:r>
              <a:rPr lang="sv-SE" sz="2000" dirty="0">
                <a:hlinkClick r:id="rId3"/>
              </a:rPr>
              <a:t>Manual (energimyndigheten.se)</a:t>
            </a:r>
            <a:endParaRPr lang="sv-SE" sz="20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5214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7849F5-DF4F-4600-5166-8216255D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72" y="794602"/>
            <a:ext cx="10377255" cy="1296139"/>
          </a:xfrm>
        </p:spPr>
        <p:txBody>
          <a:bodyPr/>
          <a:lstStyle/>
          <a:p>
            <a:r>
              <a:rPr lang="sv-SE" sz="2800" dirty="0">
                <a:solidFill>
                  <a:schemeClr val="accent1">
                    <a:lumMod val="75000"/>
                  </a:schemeClr>
                </a:solidFill>
              </a:rPr>
              <a:t>Köns- och genusperspektiv</a:t>
            </a:r>
            <a:endParaRPr lang="sv-SE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368D9F-A72B-0889-A185-F2796EB4B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76" y="2090741"/>
            <a:ext cx="9929041" cy="4767259"/>
          </a:xfrm>
        </p:spPr>
        <p:txBody>
          <a:bodyPr/>
          <a:lstStyle/>
          <a:p>
            <a:r>
              <a:rPr lang="sv-SE" dirty="0"/>
              <a:t>Kommer projektet att behandla förutsättningar, behov och villkor som kan skilja sig åt mellan kön? </a:t>
            </a:r>
          </a:p>
          <a:p>
            <a:r>
              <a:rPr lang="sv-SE" dirty="0"/>
              <a:t>Finns det i dagsläget förutsättningar som försvårar för något av könen och hur kan projektet bidra till att ändra detta? </a:t>
            </a:r>
          </a:p>
          <a:p>
            <a:r>
              <a:rPr lang="sv-SE" dirty="0"/>
              <a:t>Om ett köns och genusperspektiv är tillämpligt hur inarbetas det i projektet, finns det med i ett eller flera av projektets arbetspaket eller mål?  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sz="2000" dirty="0"/>
              <a:t>Exempel på frågeställningar och stöd för att beskriva köns- och genusperspektiv finns på Energimyndighetens webbsida: </a:t>
            </a:r>
            <a:r>
              <a:rPr lang="sv-SE" sz="2000" dirty="0">
                <a:hlinkClick r:id="rId3"/>
              </a:rPr>
              <a:t>Manual (energimyndigheten.se)</a:t>
            </a:r>
            <a:endParaRPr lang="sv-SE" sz="2000" dirty="0"/>
          </a:p>
          <a:p>
            <a:endParaRPr lang="sv-SE" sz="18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92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F6A8F-877E-CF1F-02B0-BE0FB984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Ytterligare ansökningsfrågor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EAFFA7-3406-4B16-383E-4C03E7972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Energirelevans</a:t>
            </a:r>
          </a:p>
          <a:p>
            <a:pPr lvl="1"/>
            <a:r>
              <a:rPr lang="sv-SE" dirty="0"/>
              <a:t>Omställning av energisystemet</a:t>
            </a:r>
          </a:p>
          <a:p>
            <a:pPr lvl="1"/>
            <a:r>
              <a:rPr lang="sv-SE" dirty="0"/>
              <a:t>Uppskattning/beräkning av energi/klimat</a:t>
            </a:r>
          </a:p>
          <a:p>
            <a:r>
              <a:rPr lang="sv-SE" dirty="0"/>
              <a:t>Affärspotential</a:t>
            </a:r>
          </a:p>
          <a:p>
            <a:pPr lvl="1"/>
            <a:r>
              <a:rPr lang="sv-SE" dirty="0"/>
              <a:t>Kund</a:t>
            </a:r>
          </a:p>
          <a:p>
            <a:pPr lvl="1"/>
            <a:r>
              <a:rPr lang="sv-SE" dirty="0"/>
              <a:t>Omvärld – trender och konkurrens</a:t>
            </a:r>
          </a:p>
          <a:p>
            <a:r>
              <a:rPr lang="sv-SE" dirty="0"/>
              <a:t>Innovation</a:t>
            </a:r>
          </a:p>
          <a:p>
            <a:pPr lvl="1"/>
            <a:r>
              <a:rPr lang="sv-SE" dirty="0"/>
              <a:t>Vad gör er lösning unik?</a:t>
            </a:r>
          </a:p>
          <a:p>
            <a:pPr lvl="1"/>
            <a:r>
              <a:rPr lang="sv-SE" dirty="0"/>
              <a:t>Ägande-/dispositionsrätt till lösningen</a:t>
            </a:r>
          </a:p>
        </p:txBody>
      </p:sp>
    </p:spTree>
    <p:extLst>
      <p:ext uri="{BB962C8B-B14F-4D97-AF65-F5344CB8AC3E}">
        <p14:creationId xmlns:p14="http://schemas.microsoft.com/office/powerpoint/2010/main" val="3074968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D2374C-CF60-D50E-F416-336A44E5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67" y="898545"/>
            <a:ext cx="10377255" cy="1296139"/>
          </a:xfrm>
        </p:spPr>
        <p:txBody>
          <a:bodyPr/>
          <a:lstStyle/>
          <a:p>
            <a:r>
              <a:rPr lang="sv-SE" sz="3600" dirty="0"/>
              <a:t>Tips för ansökan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FCF852-6BBE-9196-8768-9BD2E4A7F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67" y="2010041"/>
            <a:ext cx="10524667" cy="4060625"/>
          </a:xfrm>
        </p:spPr>
        <p:txBody>
          <a:bodyPr/>
          <a:lstStyle/>
          <a:p>
            <a:r>
              <a:rPr lang="sv-SE" sz="2200" dirty="0"/>
              <a:t>Börja i tid – så att du hinner förbereda allt som krävs</a:t>
            </a:r>
          </a:p>
          <a:p>
            <a:r>
              <a:rPr lang="sv-SE" sz="2200" dirty="0"/>
              <a:t>Läs den fullständiga utlysningstexten - noga!</a:t>
            </a:r>
          </a:p>
          <a:p>
            <a:r>
              <a:rPr lang="sv-SE" sz="2200" dirty="0"/>
              <a:t>Skriv så att den som inte är insatt i ämnet kan förstå er lösning.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sv-SE" dirty="0"/>
              <a:t>Beskriv och motivera nyttan av er lösning samt beskriv det bakomliggande problemet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sv-SE" dirty="0"/>
              <a:t>Beskriv mål och genomförande tydligt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sv-SE" dirty="0"/>
              <a:t>Beskriv hur er lösning särskiljer sig från likande lösningar</a:t>
            </a:r>
          </a:p>
          <a:p>
            <a:r>
              <a:rPr lang="sv-SE" sz="2200" dirty="0"/>
              <a:t>Bifoga alla obligatoriska dokument!</a:t>
            </a:r>
          </a:p>
          <a:p>
            <a:endParaRPr lang="sv-SE" sz="2200" dirty="0"/>
          </a:p>
          <a:p>
            <a:pPr marL="0" indent="0">
              <a:buNone/>
            </a:pP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1414457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D2374C-CF60-D50E-F416-336A44E5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67" y="898545"/>
            <a:ext cx="10377255" cy="1296139"/>
          </a:xfrm>
        </p:spPr>
        <p:txBody>
          <a:bodyPr/>
          <a:lstStyle/>
          <a:p>
            <a:r>
              <a:rPr lang="sv-SE" sz="3600" dirty="0"/>
              <a:t>Tips för ansökan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FCF852-6BBE-9196-8768-9BD2E4A7F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67" y="2010041"/>
            <a:ext cx="10524667" cy="4060625"/>
          </a:xfrm>
        </p:spPr>
        <p:txBody>
          <a:bodyPr/>
          <a:lstStyle/>
          <a:p>
            <a:r>
              <a:rPr lang="sv-SE" sz="2200" dirty="0"/>
              <a:t>Använd vår checklista för att se till att alla obligatoriska delar är gjorda.</a:t>
            </a:r>
          </a:p>
          <a:p>
            <a:endParaRPr lang="sv-SE" sz="2200" dirty="0"/>
          </a:p>
          <a:p>
            <a:r>
              <a:rPr lang="sv-SE" sz="2200" dirty="0"/>
              <a:t>Se över </a:t>
            </a:r>
            <a:r>
              <a:rPr lang="sv-SE" sz="2200" b="1" dirty="0"/>
              <a:t>”vägledning för ansökan inom affärsutveckling” </a:t>
            </a:r>
            <a:r>
              <a:rPr lang="sv-SE" sz="2200" dirty="0"/>
              <a:t>på utlysningen hemsida för att få allmänna råd och exempel på beskrivningar på energirelevans/eller klimatnytta. (</a:t>
            </a:r>
            <a:r>
              <a:rPr lang="sv-SE" sz="2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5921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8F59EB-7E86-89EC-4507-7518BBEA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764" y="2757188"/>
            <a:ext cx="9472472" cy="1343623"/>
          </a:xfrm>
        </p:spPr>
        <p:txBody>
          <a:bodyPr/>
          <a:lstStyle/>
          <a:p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295160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6D03C-C1B0-2D1F-E37A-78C8E444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Praktiskt</a:t>
            </a:r>
            <a:r>
              <a:rPr lang="sv-SE" sz="4000" dirty="0"/>
              <a:t> om mötet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28ACDA-59CD-2A05-6A8A-D12787D8B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4" y="1748703"/>
            <a:ext cx="10377256" cy="1363504"/>
          </a:xfrm>
        </p:spPr>
        <p:txBody>
          <a:bodyPr/>
          <a:lstStyle/>
          <a:p>
            <a:r>
              <a:rPr lang="sv-SE" dirty="0"/>
              <a:t>Ställ dina frågor under mötet i chatten. Vill du hellre ställa din fråga muntligt finns tid för detta i slutet av mötet (handuppräckning) </a:t>
            </a:r>
          </a:p>
          <a:p>
            <a:r>
              <a:rPr lang="sv-SE" dirty="0"/>
              <a:t>Stäng av mikrofon under mötet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Skriv gärna i chatten innan du loggar ut hur du hittade till utlysningarna!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(t.ex. genom prenumeration,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Linked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-In, webbplatsen, tips från innovationsmiljö eller andra)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5F923D5-B33E-7931-876E-AFFD72A9925C}"/>
              </a:ext>
            </a:extLst>
          </p:cNvPr>
          <p:cNvSpPr txBox="1"/>
          <p:nvPr/>
        </p:nvSpPr>
        <p:spPr>
          <a:xfrm>
            <a:off x="1505933" y="4374033"/>
            <a:ext cx="8293625" cy="109260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b="1" dirty="0">
                <a:solidFill>
                  <a:schemeClr val="bg1"/>
                </a:solidFill>
                <a:latin typeface="+mj-lt"/>
              </a:rPr>
              <a:t>Vi lämnar inga rekommendationer avseende enskilda projekt. </a:t>
            </a:r>
          </a:p>
          <a:p>
            <a:pPr>
              <a:spcAft>
                <a:spcPts val="600"/>
              </a:spcAft>
            </a:pPr>
            <a:r>
              <a:rPr lang="sv-SE" sz="2000" b="1" dirty="0">
                <a:solidFill>
                  <a:schemeClr val="bg1"/>
                </a:solidFill>
                <a:latin typeface="+mj-lt"/>
              </a:rPr>
              <a:t>Maila eller ring någon av kontaktpersonerna om ni behöver stöd i enskilda frågor kopplade till respektive utlysning.</a:t>
            </a:r>
          </a:p>
        </p:txBody>
      </p:sp>
    </p:spTree>
    <p:extLst>
      <p:ext uri="{BB962C8B-B14F-4D97-AF65-F5344CB8AC3E}">
        <p14:creationId xmlns:p14="http://schemas.microsoft.com/office/powerpoint/2010/main" val="1279566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852EF4-BF09-45C4-9639-A048BD84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DF7413-5598-4948-9279-5035B0866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8176CEF-80F4-49DA-A66F-5BE8D88D2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5" b="13540"/>
          <a:stretch/>
        </p:blipFill>
        <p:spPr>
          <a:xfrm>
            <a:off x="0" y="-89670"/>
            <a:ext cx="12192000" cy="6966388"/>
          </a:xfrm>
          <a:prstGeom prst="rect">
            <a:avLst/>
          </a:prstGeom>
        </p:spPr>
      </p:pic>
      <p:sp>
        <p:nvSpPr>
          <p:cNvPr id="7" name="Platshållare för innehåll 1">
            <a:extLst>
              <a:ext uri="{FF2B5EF4-FFF2-40B4-BE49-F238E27FC236}">
                <a16:creationId xmlns:a16="http://schemas.microsoft.com/office/drawing/2014/main" id="{975FBF49-0691-2C63-9E5E-29E821BCC06D}"/>
              </a:ext>
            </a:extLst>
          </p:cNvPr>
          <p:cNvSpPr txBox="1">
            <a:spLocks/>
          </p:cNvSpPr>
          <p:nvPr/>
        </p:nvSpPr>
        <p:spPr>
          <a:xfrm>
            <a:off x="540771" y="1262743"/>
            <a:ext cx="9292542" cy="1433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41338" indent="-284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8038" indent="-2492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74738" indent="-2492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39850" indent="-2476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000" b="1" dirty="0">
                <a:solidFill>
                  <a:schemeClr val="bg1"/>
                </a:solidFill>
              </a:rPr>
              <a:t>Ni är välkomna att kontakta oss!</a:t>
            </a:r>
          </a:p>
          <a:p>
            <a:r>
              <a:rPr lang="sv-SE" sz="2000" dirty="0">
                <a:solidFill>
                  <a:schemeClr val="bg1"/>
                </a:solidFill>
              </a:rPr>
              <a:t>Vi lämnar support fram till 16.00 sista ansökningsdagen</a:t>
            </a:r>
          </a:p>
          <a:p>
            <a:r>
              <a:rPr lang="sv-SE" sz="2000" dirty="0">
                <a:solidFill>
                  <a:schemeClr val="bg1"/>
                </a:solidFill>
              </a:rPr>
              <a:t>Utlysningarnas mail: </a:t>
            </a:r>
            <a:r>
              <a:rPr lang="sv-SE" sz="2000" b="1" dirty="0">
                <a:solidFill>
                  <a:schemeClr val="bg1"/>
                </a:solidFill>
              </a:rPr>
              <a:t>Hallbar.affarsutveckling@energimyndigheten.se</a:t>
            </a:r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C8BF466-8B26-9D9E-1CFE-EEB8EA7B15E5}"/>
              </a:ext>
            </a:extLst>
          </p:cNvPr>
          <p:cNvSpPr txBox="1"/>
          <p:nvPr/>
        </p:nvSpPr>
        <p:spPr>
          <a:xfrm>
            <a:off x="474783" y="400271"/>
            <a:ext cx="5344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HelveticaNeueLT Std"/>
              </a:rPr>
              <a:t>Tack för att ni lyssnade!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71EF2F8-8EEE-A332-30AE-7009B9AF5ED1}"/>
              </a:ext>
            </a:extLst>
          </p:cNvPr>
          <p:cNvSpPr txBox="1"/>
          <p:nvPr/>
        </p:nvSpPr>
        <p:spPr>
          <a:xfrm>
            <a:off x="540770" y="3055458"/>
            <a:ext cx="8075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bg1"/>
                </a:solidFill>
                <a:latin typeface="+mj-lt"/>
              </a:rPr>
              <a:t>Skriv gärna i chatten innan du loggar ut hur du hittade utlysningarna! </a:t>
            </a:r>
          </a:p>
          <a:p>
            <a:r>
              <a:rPr lang="sv-SE" dirty="0">
                <a:solidFill>
                  <a:schemeClr val="bg1"/>
                </a:solidFill>
                <a:latin typeface="+mj-lt"/>
              </a:rPr>
              <a:t>(t.ex. genom prenumeration, LinkedIn, webbplatsen, tips från innovationsmiljö eller andra)</a:t>
            </a:r>
          </a:p>
        </p:txBody>
      </p:sp>
    </p:spTree>
    <p:extLst>
      <p:ext uri="{BB962C8B-B14F-4D97-AF65-F5344CB8AC3E}">
        <p14:creationId xmlns:p14="http://schemas.microsoft.com/office/powerpoint/2010/main" val="131185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6B5788-6CF4-18A9-5DF5-C8024166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Affärsfrämjande utlysningar</a:t>
            </a:r>
            <a:endParaRPr lang="sv-SE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0EF39ECE-DBEE-6EFB-488A-8912F43099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369706"/>
              </p:ext>
            </p:extLst>
          </p:nvPr>
        </p:nvGraphicFramePr>
        <p:xfrm>
          <a:off x="976313" y="1767155"/>
          <a:ext cx="10377487" cy="3954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llips 2">
            <a:extLst>
              <a:ext uri="{FF2B5EF4-FFF2-40B4-BE49-F238E27FC236}">
                <a16:creationId xmlns:a16="http://schemas.microsoft.com/office/drawing/2014/main" id="{65ED788E-C104-EBA3-8A03-2C0AB10DBD09}"/>
              </a:ext>
            </a:extLst>
          </p:cNvPr>
          <p:cNvSpPr/>
          <p:nvPr/>
        </p:nvSpPr>
        <p:spPr>
          <a:xfrm>
            <a:off x="4622242" y="2221926"/>
            <a:ext cx="3396343" cy="3044651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91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D06B5-5E61-E150-D180-4DB8D18E7367}"/>
              </a:ext>
            </a:extLst>
          </p:cNvPr>
          <p:cNvSpPr txBox="1">
            <a:spLocks/>
          </p:cNvSpPr>
          <p:nvPr/>
        </p:nvSpPr>
        <p:spPr>
          <a:xfrm>
            <a:off x="1428795" y="514720"/>
            <a:ext cx="10377255" cy="6949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dirty="0"/>
              <a:t>Mognadsgrad för lösningen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E921FBB-1FEC-4FD4-9BA1-D1C748926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77" y="339709"/>
            <a:ext cx="1060796" cy="1036410"/>
          </a:xfrm>
          <a:prstGeom prst="rect">
            <a:avLst/>
          </a:prstGeom>
        </p:spPr>
      </p:pic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0D62006B-2844-0E12-D71C-65B88A65B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805915"/>
              </p:ext>
            </p:extLst>
          </p:nvPr>
        </p:nvGraphicFramePr>
        <p:xfrm>
          <a:off x="520342" y="1376119"/>
          <a:ext cx="7995650" cy="4798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0464">
                  <a:extLst>
                    <a:ext uri="{9D8B030D-6E8A-4147-A177-3AD203B41FA5}">
                      <a16:colId xmlns:a16="http://schemas.microsoft.com/office/drawing/2014/main" val="225898306"/>
                    </a:ext>
                  </a:extLst>
                </a:gridCol>
                <a:gridCol w="1222624">
                  <a:extLst>
                    <a:ext uri="{9D8B030D-6E8A-4147-A177-3AD203B41FA5}">
                      <a16:colId xmlns:a16="http://schemas.microsoft.com/office/drawing/2014/main" val="1584910609"/>
                    </a:ext>
                  </a:extLst>
                </a:gridCol>
                <a:gridCol w="522270">
                  <a:extLst>
                    <a:ext uri="{9D8B030D-6E8A-4147-A177-3AD203B41FA5}">
                      <a16:colId xmlns:a16="http://schemas.microsoft.com/office/drawing/2014/main" val="1656020179"/>
                    </a:ext>
                  </a:extLst>
                </a:gridCol>
                <a:gridCol w="4820292">
                  <a:extLst>
                    <a:ext uri="{9D8B030D-6E8A-4147-A177-3AD203B41FA5}">
                      <a16:colId xmlns:a16="http://schemas.microsoft.com/office/drawing/2014/main" val="3884990330"/>
                    </a:ext>
                  </a:extLst>
                </a:gridCol>
              </a:tblGrid>
              <a:tr h="342872">
                <a:tc rowSpan="10">
                  <a:txBody>
                    <a:bodyPr/>
                    <a:lstStyle/>
                    <a:p>
                      <a:pPr algn="l">
                        <a:lnSpc>
                          <a:spcPts val="1450"/>
                        </a:lnSpc>
                        <a:spcAft>
                          <a:spcPts val="1450"/>
                        </a:spcAft>
                      </a:pPr>
                      <a:endParaRPr lang="sv-SE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ts val="1450"/>
                        </a:lnSpc>
                        <a:spcAft>
                          <a:spcPts val="1450"/>
                        </a:spcAft>
                      </a:pPr>
                      <a:r>
                        <a:rPr lang="sv-SE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Mognadsgraden ökar med högre nummer </a:t>
                      </a:r>
                      <a:endParaRPr lang="sv-SE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5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 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Nivå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Beskrivning/kännetecken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5597829"/>
                  </a:ext>
                </a:extLst>
              </a:tr>
              <a:tr h="477943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Grund forskning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RL1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A6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Grundforskning. Principer finns antagen men experimentella belägg saknas.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44737"/>
                  </a:ext>
                </a:extLst>
              </a:tr>
              <a:tr h="476515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Industriell forskning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RL2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A6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Lösning finns formulerad. Grundläggande principer studeras. Både koncept och applikationer finns definierade. 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99510"/>
                  </a:ext>
                </a:extLst>
              </a:tr>
              <a:tr h="431534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RL3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A6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Experimentella belägg finns. De första laboratorietester är gjorda.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417043"/>
                  </a:ext>
                </a:extLst>
              </a:tr>
              <a:tr h="647301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RL4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Lösningen bekräftad i labb. Småskaliga prototyper konstruerade i labb finns. Även konceptets relation till andra system har bestämts.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40585"/>
                  </a:ext>
                </a:extLst>
              </a:tr>
              <a:tr h="647301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spc="-20" dirty="0">
                          <a:effectLst/>
                          <a:latin typeface="+mj-lt"/>
                        </a:rPr>
                        <a:t>Experimentell </a:t>
                      </a:r>
                      <a:r>
                        <a:rPr lang="sv-SE" sz="1400" b="1" dirty="0">
                          <a:effectLst/>
                          <a:latin typeface="+mj-lt"/>
                        </a:rPr>
                        <a:t>utveckling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RL5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Lösningen validerad i relevant miljö. Lösningen är testad i verklighetsliknande förhållanden. Systemets livskraft är verifierad.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66399"/>
                  </a:ext>
                </a:extLst>
              </a:tr>
              <a:tr h="431534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RL6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Lösningen demonstreras i relevant miljö. Prototypsystemet testade i avsedd miljö och med avsedd prestanda.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41085"/>
                  </a:ext>
                </a:extLst>
              </a:tr>
              <a:tr h="435601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RL7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Systemprototyp demonstrerad i avsedd operationell miljö i förkommersiell skala. Demonstration av prototyp i driftsmiljö. 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016066"/>
                  </a:ext>
                </a:extLst>
              </a:tr>
              <a:tr h="476515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RL8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Systemet komplett, bekräftat och färdigutvecklat. Funktionen har verifierats i förväntade driftsförhållanden.</a:t>
                      </a: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26939"/>
                  </a:ext>
                </a:extLst>
              </a:tr>
              <a:tr h="431534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Införande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b="1" dirty="0">
                          <a:effectLst/>
                          <a:latin typeface="+mj-lt"/>
                        </a:rPr>
                        <a:t>RL9</a:t>
                      </a:r>
                      <a:endParaRPr lang="sv-S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DA6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450"/>
                        </a:spcAft>
                      </a:pPr>
                      <a:r>
                        <a:rPr lang="sv-SE" sz="1400" dirty="0">
                          <a:effectLst/>
                          <a:latin typeface="+mj-lt"/>
                        </a:rPr>
                        <a:t>Lösningen beprövad och visat sig fungera. Fullt gångbar applikation och lösningen tillgänglig för användarna.</a:t>
                      </a:r>
                      <a:endParaRPr lang="sv-SE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940" marR="3994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3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11462"/>
                  </a:ext>
                </a:extLst>
              </a:tr>
            </a:tbl>
          </a:graphicData>
        </a:graphic>
      </p:graphicFrame>
      <p:grpSp>
        <p:nvGrpSpPr>
          <p:cNvPr id="17" name="Grupp 16">
            <a:extLst>
              <a:ext uri="{FF2B5EF4-FFF2-40B4-BE49-F238E27FC236}">
                <a16:creationId xmlns:a16="http://schemas.microsoft.com/office/drawing/2014/main" id="{293AE6BE-236C-BFCA-94AD-D7925DA827E5}"/>
              </a:ext>
            </a:extLst>
          </p:cNvPr>
          <p:cNvGrpSpPr/>
          <p:nvPr/>
        </p:nvGrpSpPr>
        <p:grpSpPr>
          <a:xfrm>
            <a:off x="1045167" y="2832457"/>
            <a:ext cx="10531580" cy="2869700"/>
            <a:chOff x="1159467" y="2628260"/>
            <a:chExt cx="10531580" cy="2869700"/>
          </a:xfrm>
        </p:grpSpPr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849DB9C1-4D0C-4449-8BEC-3771B88C7823}"/>
                </a:ext>
              </a:extLst>
            </p:cNvPr>
            <p:cNvGrpSpPr/>
            <p:nvPr/>
          </p:nvGrpSpPr>
          <p:grpSpPr>
            <a:xfrm>
              <a:off x="9006545" y="3051425"/>
              <a:ext cx="2684502" cy="2446535"/>
              <a:chOff x="9006545" y="3051425"/>
              <a:chExt cx="2684502" cy="2446535"/>
            </a:xfrm>
          </p:grpSpPr>
          <p:cxnSp>
            <p:nvCxnSpPr>
              <p:cNvPr id="7" name="Rak pilkoppling 6">
                <a:extLst>
                  <a:ext uri="{FF2B5EF4-FFF2-40B4-BE49-F238E27FC236}">
                    <a16:creationId xmlns:a16="http://schemas.microsoft.com/office/drawing/2014/main" id="{242F74A1-82A7-B4A8-B82F-634A5E177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6545" y="3051425"/>
                <a:ext cx="0" cy="244653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ruta 9">
                <a:extLst>
                  <a:ext uri="{FF2B5EF4-FFF2-40B4-BE49-F238E27FC236}">
                    <a16:creationId xmlns:a16="http://schemas.microsoft.com/office/drawing/2014/main" id="{9909DDC7-9A0A-490E-8FF4-E4CB249E857B}"/>
                  </a:ext>
                </a:extLst>
              </p:cNvPr>
              <p:cNvSpPr txBox="1"/>
              <p:nvPr/>
            </p:nvSpPr>
            <p:spPr>
              <a:xfrm>
                <a:off x="9052622" y="4158161"/>
                <a:ext cx="263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Ver</a:t>
                </a:r>
                <a:r>
                  <a:rPr lang="sv-SE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2023: </a:t>
                </a:r>
                <a:r>
                  <a:rPr lang="sv-SE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RL4 – RL8 </a:t>
                </a:r>
              </a:p>
            </p:txBody>
          </p:sp>
        </p:grpSp>
        <p:sp>
          <p:nvSpPr>
            <p:cNvPr id="13" name="Pil: nedåt 12">
              <a:extLst>
                <a:ext uri="{FF2B5EF4-FFF2-40B4-BE49-F238E27FC236}">
                  <a16:creationId xmlns:a16="http://schemas.microsoft.com/office/drawing/2014/main" id="{8B3ADF1B-7270-BC46-0865-018956DA1EFB}"/>
                </a:ext>
              </a:extLst>
            </p:cNvPr>
            <p:cNvSpPr/>
            <p:nvPr/>
          </p:nvSpPr>
          <p:spPr>
            <a:xfrm>
              <a:off x="1159467" y="2628260"/>
              <a:ext cx="399211" cy="1809750"/>
            </a:xfrm>
            <a:prstGeom prst="downArrow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v-SE"/>
            </a:p>
          </p:txBody>
        </p:sp>
      </p:grpSp>
      <p:sp>
        <p:nvSpPr>
          <p:cNvPr id="18" name="textruta 17">
            <a:extLst>
              <a:ext uri="{FF2B5EF4-FFF2-40B4-BE49-F238E27FC236}">
                <a16:creationId xmlns:a16="http://schemas.microsoft.com/office/drawing/2014/main" id="{9412F3D3-4A01-A69B-7A27-2ECB4E602554}"/>
              </a:ext>
            </a:extLst>
          </p:cNvPr>
          <p:cNvSpPr txBox="1"/>
          <p:nvPr/>
        </p:nvSpPr>
        <p:spPr>
          <a:xfrm>
            <a:off x="8585714" y="422288"/>
            <a:ext cx="3476146" cy="1077218"/>
          </a:xfrm>
          <a:custGeom>
            <a:avLst/>
            <a:gdLst>
              <a:gd name="connsiteX0" fmla="*/ 0 w 3476146"/>
              <a:gd name="connsiteY0" fmla="*/ 0 h 1077218"/>
              <a:gd name="connsiteX1" fmla="*/ 764752 w 3476146"/>
              <a:gd name="connsiteY1" fmla="*/ 0 h 1077218"/>
              <a:gd name="connsiteX2" fmla="*/ 1459981 w 3476146"/>
              <a:gd name="connsiteY2" fmla="*/ 0 h 1077218"/>
              <a:gd name="connsiteX3" fmla="*/ 2085688 w 3476146"/>
              <a:gd name="connsiteY3" fmla="*/ 0 h 1077218"/>
              <a:gd name="connsiteX4" fmla="*/ 2815678 w 3476146"/>
              <a:gd name="connsiteY4" fmla="*/ 0 h 1077218"/>
              <a:gd name="connsiteX5" fmla="*/ 3476146 w 3476146"/>
              <a:gd name="connsiteY5" fmla="*/ 0 h 1077218"/>
              <a:gd name="connsiteX6" fmla="*/ 3476146 w 3476146"/>
              <a:gd name="connsiteY6" fmla="*/ 506292 h 1077218"/>
              <a:gd name="connsiteX7" fmla="*/ 3476146 w 3476146"/>
              <a:gd name="connsiteY7" fmla="*/ 1077218 h 1077218"/>
              <a:gd name="connsiteX8" fmla="*/ 2711394 w 3476146"/>
              <a:gd name="connsiteY8" fmla="*/ 1077218 h 1077218"/>
              <a:gd name="connsiteX9" fmla="*/ 2120449 w 3476146"/>
              <a:gd name="connsiteY9" fmla="*/ 1077218 h 1077218"/>
              <a:gd name="connsiteX10" fmla="*/ 1494743 w 3476146"/>
              <a:gd name="connsiteY10" fmla="*/ 1077218 h 1077218"/>
              <a:gd name="connsiteX11" fmla="*/ 729991 w 3476146"/>
              <a:gd name="connsiteY11" fmla="*/ 1077218 h 1077218"/>
              <a:gd name="connsiteX12" fmla="*/ 0 w 3476146"/>
              <a:gd name="connsiteY12" fmla="*/ 1077218 h 1077218"/>
              <a:gd name="connsiteX13" fmla="*/ 0 w 3476146"/>
              <a:gd name="connsiteY13" fmla="*/ 570926 h 1077218"/>
              <a:gd name="connsiteX14" fmla="*/ 0 w 3476146"/>
              <a:gd name="connsiteY1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6146" h="1077218" fill="none" extrusionOk="0">
                <a:moveTo>
                  <a:pt x="0" y="0"/>
                </a:moveTo>
                <a:cubicBezTo>
                  <a:pt x="165277" y="15846"/>
                  <a:pt x="470216" y="-26149"/>
                  <a:pt x="764752" y="0"/>
                </a:cubicBezTo>
                <a:cubicBezTo>
                  <a:pt x="1059288" y="26149"/>
                  <a:pt x="1117919" y="16104"/>
                  <a:pt x="1459981" y="0"/>
                </a:cubicBezTo>
                <a:cubicBezTo>
                  <a:pt x="1802043" y="-16104"/>
                  <a:pt x="1777236" y="-3974"/>
                  <a:pt x="2085688" y="0"/>
                </a:cubicBezTo>
                <a:cubicBezTo>
                  <a:pt x="2394140" y="3974"/>
                  <a:pt x="2558258" y="-29077"/>
                  <a:pt x="2815678" y="0"/>
                </a:cubicBezTo>
                <a:cubicBezTo>
                  <a:pt x="3073098" y="29077"/>
                  <a:pt x="3270299" y="-14674"/>
                  <a:pt x="3476146" y="0"/>
                </a:cubicBezTo>
                <a:cubicBezTo>
                  <a:pt x="3464512" y="213477"/>
                  <a:pt x="3488456" y="283255"/>
                  <a:pt x="3476146" y="506292"/>
                </a:cubicBezTo>
                <a:cubicBezTo>
                  <a:pt x="3463836" y="729329"/>
                  <a:pt x="3460938" y="844592"/>
                  <a:pt x="3476146" y="1077218"/>
                </a:cubicBezTo>
                <a:cubicBezTo>
                  <a:pt x="3097446" y="1043153"/>
                  <a:pt x="2989974" y="1042106"/>
                  <a:pt x="2711394" y="1077218"/>
                </a:cubicBezTo>
                <a:cubicBezTo>
                  <a:pt x="2432814" y="1112330"/>
                  <a:pt x="2357406" y="1077900"/>
                  <a:pt x="2120449" y="1077218"/>
                </a:cubicBezTo>
                <a:cubicBezTo>
                  <a:pt x="1883493" y="1076536"/>
                  <a:pt x="1738340" y="1079832"/>
                  <a:pt x="1494743" y="1077218"/>
                </a:cubicBezTo>
                <a:cubicBezTo>
                  <a:pt x="1251146" y="1074604"/>
                  <a:pt x="1080024" y="1091056"/>
                  <a:pt x="729991" y="1077218"/>
                </a:cubicBezTo>
                <a:cubicBezTo>
                  <a:pt x="379958" y="1063380"/>
                  <a:pt x="180283" y="1083715"/>
                  <a:pt x="0" y="1077218"/>
                </a:cubicBezTo>
                <a:cubicBezTo>
                  <a:pt x="-10489" y="825523"/>
                  <a:pt x="-14072" y="707036"/>
                  <a:pt x="0" y="570926"/>
                </a:cubicBezTo>
                <a:cubicBezTo>
                  <a:pt x="14072" y="434816"/>
                  <a:pt x="12010" y="208759"/>
                  <a:pt x="0" y="0"/>
                </a:cubicBezTo>
                <a:close/>
              </a:path>
              <a:path w="3476146" h="1077218" stroke="0" extrusionOk="0">
                <a:moveTo>
                  <a:pt x="0" y="0"/>
                </a:moveTo>
                <a:cubicBezTo>
                  <a:pt x="168213" y="30703"/>
                  <a:pt x="604343" y="18235"/>
                  <a:pt x="764752" y="0"/>
                </a:cubicBezTo>
                <a:cubicBezTo>
                  <a:pt x="925161" y="-18235"/>
                  <a:pt x="1269057" y="-30385"/>
                  <a:pt x="1459981" y="0"/>
                </a:cubicBezTo>
                <a:cubicBezTo>
                  <a:pt x="1650905" y="30385"/>
                  <a:pt x="1863366" y="21089"/>
                  <a:pt x="2120449" y="0"/>
                </a:cubicBezTo>
                <a:cubicBezTo>
                  <a:pt x="2377532" y="-21089"/>
                  <a:pt x="2508539" y="-12003"/>
                  <a:pt x="2711394" y="0"/>
                </a:cubicBezTo>
                <a:cubicBezTo>
                  <a:pt x="2914250" y="12003"/>
                  <a:pt x="3175489" y="-35308"/>
                  <a:pt x="3476146" y="0"/>
                </a:cubicBezTo>
                <a:cubicBezTo>
                  <a:pt x="3492360" y="141143"/>
                  <a:pt x="3496325" y="410722"/>
                  <a:pt x="3476146" y="538609"/>
                </a:cubicBezTo>
                <a:cubicBezTo>
                  <a:pt x="3455967" y="666496"/>
                  <a:pt x="3455798" y="895507"/>
                  <a:pt x="3476146" y="1077218"/>
                </a:cubicBezTo>
                <a:cubicBezTo>
                  <a:pt x="3232837" y="1103689"/>
                  <a:pt x="3058079" y="1093279"/>
                  <a:pt x="2780917" y="1077218"/>
                </a:cubicBezTo>
                <a:cubicBezTo>
                  <a:pt x="2503755" y="1061157"/>
                  <a:pt x="2387296" y="1100384"/>
                  <a:pt x="2120449" y="1077218"/>
                </a:cubicBezTo>
                <a:cubicBezTo>
                  <a:pt x="1853602" y="1054052"/>
                  <a:pt x="1616668" y="1089546"/>
                  <a:pt x="1355697" y="1077218"/>
                </a:cubicBezTo>
                <a:cubicBezTo>
                  <a:pt x="1094726" y="1064890"/>
                  <a:pt x="820929" y="1073655"/>
                  <a:pt x="590945" y="1077218"/>
                </a:cubicBezTo>
                <a:cubicBezTo>
                  <a:pt x="360961" y="1080781"/>
                  <a:pt x="218922" y="1099052"/>
                  <a:pt x="0" y="1077218"/>
                </a:cubicBezTo>
                <a:cubicBezTo>
                  <a:pt x="-7596" y="959739"/>
                  <a:pt x="10049" y="686575"/>
                  <a:pt x="0" y="538609"/>
                </a:cubicBezTo>
                <a:cubicBezTo>
                  <a:pt x="-10049" y="390643"/>
                  <a:pt x="-1377" y="121683"/>
                  <a:pt x="0" y="0"/>
                </a:cubicBezTo>
                <a:close/>
              </a:path>
            </a:pathLst>
          </a:custGeom>
          <a:solidFill>
            <a:srgbClr val="E7EBEC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847605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600" dirty="0">
                <a:latin typeface="Arial"/>
                <a:cs typeface="Arial"/>
              </a:rPr>
              <a:t>Passar skalan inte för er innovation?</a:t>
            </a:r>
          </a:p>
          <a:p>
            <a:pPr marL="0" indent="0">
              <a:buNone/>
            </a:pPr>
            <a:r>
              <a:rPr lang="sv-SE" sz="1600" dirty="0">
                <a:latin typeface="Arial"/>
                <a:cs typeface="Arial"/>
              </a:rPr>
              <a:t>Beskriv i så fall mognadsgraden på ett så klart och tydligt sätt som möjligt</a:t>
            </a:r>
            <a:r>
              <a:rPr lang="sv-S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66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l: femhörning 23">
            <a:extLst>
              <a:ext uri="{FF2B5EF4-FFF2-40B4-BE49-F238E27FC236}">
                <a16:creationId xmlns:a16="http://schemas.microsoft.com/office/drawing/2014/main" id="{D5CA0887-3AEA-93C7-C8E7-FD32E450D3F7}"/>
              </a:ext>
            </a:extLst>
          </p:cNvPr>
          <p:cNvSpPr/>
          <p:nvPr/>
        </p:nvSpPr>
        <p:spPr>
          <a:xfrm>
            <a:off x="-40484" y="-19982"/>
            <a:ext cx="12613483" cy="6877982"/>
          </a:xfrm>
          <a:prstGeom prst="homePlate">
            <a:avLst>
              <a:gd name="adj" fmla="val 270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860BF05-82DE-1576-8F0B-F7AB9FD34482}"/>
              </a:ext>
            </a:extLst>
          </p:cNvPr>
          <p:cNvGrpSpPr/>
          <p:nvPr/>
        </p:nvGrpSpPr>
        <p:grpSpPr>
          <a:xfrm>
            <a:off x="490537" y="3455106"/>
            <a:ext cx="10630153" cy="5002214"/>
            <a:chOff x="709746" y="4462329"/>
            <a:chExt cx="10593585" cy="5002214"/>
          </a:xfrm>
        </p:grpSpPr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4908EFCA-47F3-E867-36B1-64632A96AC0E}"/>
                </a:ext>
              </a:extLst>
            </p:cNvPr>
            <p:cNvGraphicFramePr/>
            <p:nvPr/>
          </p:nvGraphicFramePr>
          <p:xfrm>
            <a:off x="709746" y="4462329"/>
            <a:ext cx="10593585" cy="50022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37A00E56-470D-002C-DA7E-88C533A44772}"/>
                </a:ext>
              </a:extLst>
            </p:cNvPr>
            <p:cNvGrpSpPr/>
            <p:nvPr/>
          </p:nvGrpSpPr>
          <p:grpSpPr>
            <a:xfrm>
              <a:off x="1142581" y="6621663"/>
              <a:ext cx="9520063" cy="808390"/>
              <a:chOff x="1198114" y="6621663"/>
              <a:chExt cx="9395831" cy="808390"/>
            </a:xfrm>
            <a:solidFill>
              <a:schemeClr val="bg2">
                <a:lumMod val="25000"/>
              </a:schemeClr>
            </a:solidFill>
          </p:grpSpPr>
          <p:pic>
            <p:nvPicPr>
              <p:cNvPr id="27" name="Bild 26">
                <a:extLst>
                  <a:ext uri="{FF2B5EF4-FFF2-40B4-BE49-F238E27FC236}">
                    <a16:creationId xmlns:a16="http://schemas.microsoft.com/office/drawing/2014/main" id="{548BF164-C519-E4A2-7BFF-9AFD21005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94904" y="6650403"/>
                <a:ext cx="766675" cy="766675"/>
              </a:xfrm>
              <a:prstGeom prst="rect">
                <a:avLst/>
              </a:prstGeom>
            </p:spPr>
          </p:pic>
          <p:pic>
            <p:nvPicPr>
              <p:cNvPr id="30" name="Bild 29">
                <a:extLst>
                  <a:ext uri="{FF2B5EF4-FFF2-40B4-BE49-F238E27FC236}">
                    <a16:creationId xmlns:a16="http://schemas.microsoft.com/office/drawing/2014/main" id="{6C7293FE-CDAB-8291-4535-5D2276E24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98114" y="6712283"/>
                <a:ext cx="684011" cy="684011"/>
              </a:xfrm>
              <a:prstGeom prst="rect">
                <a:avLst/>
              </a:prstGeom>
            </p:spPr>
          </p:pic>
          <p:pic>
            <p:nvPicPr>
              <p:cNvPr id="31" name="Bild 30">
                <a:extLst>
                  <a:ext uri="{FF2B5EF4-FFF2-40B4-BE49-F238E27FC236}">
                    <a16:creationId xmlns:a16="http://schemas.microsoft.com/office/drawing/2014/main" id="{DC25C9D6-BC86-BA88-734A-70BDD09A6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85555" y="6621663"/>
                <a:ext cx="808390" cy="808390"/>
              </a:xfrm>
              <a:prstGeom prst="rect">
                <a:avLst/>
              </a:prstGeom>
            </p:spPr>
          </p:pic>
        </p:grp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243597" y="342712"/>
            <a:ext cx="10234192" cy="6319345"/>
          </a:xfrm>
          <a:prstGeom prst="rect">
            <a:avLst/>
          </a:prstGeom>
          <a:solidFill>
            <a:srgbClr val="8FC79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Datum: </a:t>
            </a: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Utlysningen stänger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23 maj 2023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.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Projektstart tidigast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2 oktober 2023 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och projektavslut senast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1 mars 2026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Projektperioden är max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24 månader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.</a:t>
            </a:r>
          </a:p>
          <a:p>
            <a:pPr lvl="0"/>
            <a:endParaRPr lang="sv-SE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Stöd:</a:t>
            </a: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Projekt kan beviljas maximalt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3 miljoner 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kronor.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Sökande kan max få bidrag med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45 %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 av stödgrundande kostnader (test och utveckling)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Sökande kan få upp till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100 %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 bidrag till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affärsutveckling, IP-strategi och innovationsrådgivning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, max </a:t>
            </a:r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500 000 </a:t>
            </a: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kr</a:t>
            </a:r>
          </a:p>
          <a:p>
            <a:pPr lvl="0"/>
            <a:endParaRPr lang="sv-SE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endParaRPr lang="sv-SE" sz="1200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v-SE" sz="1200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endParaRPr lang="sv-SE" sz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sv-SE" sz="1100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CF7E4764-DA07-CC9C-BB6A-E7E0FE9ACF20}"/>
              </a:ext>
            </a:extLst>
          </p:cNvPr>
          <p:cNvSpPr/>
          <p:nvPr/>
        </p:nvSpPr>
        <p:spPr>
          <a:xfrm>
            <a:off x="-40484" y="342712"/>
            <a:ext cx="9282454" cy="593457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Verifiering av innovationer med kund</a:t>
            </a:r>
          </a:p>
        </p:txBody>
      </p:sp>
      <p:pic>
        <p:nvPicPr>
          <p:cNvPr id="3" name="Bildobjekt 2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BCC831E0-BF95-A5B9-39B2-FA1A202DC9C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290" y="-19982"/>
            <a:ext cx="1987186" cy="18294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908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l: femhörning 23">
            <a:extLst>
              <a:ext uri="{FF2B5EF4-FFF2-40B4-BE49-F238E27FC236}">
                <a16:creationId xmlns:a16="http://schemas.microsoft.com/office/drawing/2014/main" id="{D5CA0887-3AEA-93C7-C8E7-FD32E450D3F7}"/>
              </a:ext>
            </a:extLst>
          </p:cNvPr>
          <p:cNvSpPr/>
          <p:nvPr/>
        </p:nvSpPr>
        <p:spPr>
          <a:xfrm>
            <a:off x="-40484" y="-19982"/>
            <a:ext cx="12613483" cy="6877982"/>
          </a:xfrm>
          <a:prstGeom prst="homePlate">
            <a:avLst>
              <a:gd name="adj" fmla="val 2701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860BF05-82DE-1576-8F0B-F7AB9FD34482}"/>
              </a:ext>
            </a:extLst>
          </p:cNvPr>
          <p:cNvGrpSpPr/>
          <p:nvPr/>
        </p:nvGrpSpPr>
        <p:grpSpPr>
          <a:xfrm>
            <a:off x="490537" y="3455106"/>
            <a:ext cx="10630153" cy="5002214"/>
            <a:chOff x="709746" y="4462329"/>
            <a:chExt cx="10593585" cy="5002214"/>
          </a:xfrm>
        </p:grpSpPr>
        <p:graphicFrame>
          <p:nvGraphicFramePr>
            <p:cNvPr id="21" name="Diagram 20">
              <a:extLst>
                <a:ext uri="{FF2B5EF4-FFF2-40B4-BE49-F238E27FC236}">
                  <a16:creationId xmlns:a16="http://schemas.microsoft.com/office/drawing/2014/main" id="{4908EFCA-47F3-E867-36B1-64632A96AC0E}"/>
                </a:ext>
              </a:extLst>
            </p:cNvPr>
            <p:cNvGraphicFramePr/>
            <p:nvPr/>
          </p:nvGraphicFramePr>
          <p:xfrm>
            <a:off x="709746" y="4462329"/>
            <a:ext cx="10593585" cy="50022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37A00E56-470D-002C-DA7E-88C533A44772}"/>
                </a:ext>
              </a:extLst>
            </p:cNvPr>
            <p:cNvGrpSpPr/>
            <p:nvPr/>
          </p:nvGrpSpPr>
          <p:grpSpPr>
            <a:xfrm>
              <a:off x="1142581" y="6621663"/>
              <a:ext cx="9520063" cy="808390"/>
              <a:chOff x="1198114" y="6621663"/>
              <a:chExt cx="9395831" cy="808390"/>
            </a:xfrm>
            <a:solidFill>
              <a:schemeClr val="bg2">
                <a:lumMod val="25000"/>
              </a:schemeClr>
            </a:solidFill>
          </p:grpSpPr>
          <p:pic>
            <p:nvPicPr>
              <p:cNvPr id="27" name="Bild 26">
                <a:extLst>
                  <a:ext uri="{FF2B5EF4-FFF2-40B4-BE49-F238E27FC236}">
                    <a16:creationId xmlns:a16="http://schemas.microsoft.com/office/drawing/2014/main" id="{548BF164-C519-E4A2-7BFF-9AFD21005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94904" y="6650403"/>
                <a:ext cx="766675" cy="766675"/>
              </a:xfrm>
              <a:prstGeom prst="rect">
                <a:avLst/>
              </a:prstGeom>
            </p:spPr>
          </p:pic>
          <p:pic>
            <p:nvPicPr>
              <p:cNvPr id="30" name="Bild 29">
                <a:extLst>
                  <a:ext uri="{FF2B5EF4-FFF2-40B4-BE49-F238E27FC236}">
                    <a16:creationId xmlns:a16="http://schemas.microsoft.com/office/drawing/2014/main" id="{6C7293FE-CDAB-8291-4535-5D2276E24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98114" y="6712283"/>
                <a:ext cx="684011" cy="684011"/>
              </a:xfrm>
              <a:prstGeom prst="rect">
                <a:avLst/>
              </a:prstGeom>
            </p:spPr>
          </p:pic>
          <p:pic>
            <p:nvPicPr>
              <p:cNvPr id="31" name="Bild 30">
                <a:extLst>
                  <a:ext uri="{FF2B5EF4-FFF2-40B4-BE49-F238E27FC236}">
                    <a16:creationId xmlns:a16="http://schemas.microsoft.com/office/drawing/2014/main" id="{DC25C9D6-BC86-BA88-734A-70BDD09A6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85555" y="6621663"/>
                <a:ext cx="808390" cy="808390"/>
              </a:xfrm>
              <a:prstGeom prst="rect">
                <a:avLst/>
              </a:prstGeom>
            </p:spPr>
          </p:pic>
        </p:grp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78371514-3A09-0D6C-000B-10781E3DAF2E}"/>
              </a:ext>
            </a:extLst>
          </p:cNvPr>
          <p:cNvSpPr txBox="1"/>
          <p:nvPr/>
        </p:nvSpPr>
        <p:spPr>
          <a:xfrm>
            <a:off x="243597" y="342712"/>
            <a:ext cx="10234192" cy="6319345"/>
          </a:xfrm>
          <a:prstGeom prst="rect">
            <a:avLst/>
          </a:prstGeom>
          <a:solidFill>
            <a:srgbClr val="8FC79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232" tIns="445300" rIns="78232" bIns="78232" numCol="1" spcCol="1270" anchor="t" anchorCtr="0">
            <a:noAutofit/>
          </a:bodyPr>
          <a:lstStyle/>
          <a:p>
            <a:pPr marL="0" lvl="1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sv-SE" sz="1100" b="1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  <a:p>
            <a:pPr lvl="0"/>
            <a:endParaRPr lang="sv-SE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Vem kan ansöka?</a:t>
            </a: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Små och medelstora företag.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Projektet måste genomföras tillsammans med en krävande kund.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Det sökande företaget ska inneha rättslig disposition- eller äganderätt till den aktuella innovationen. Det sökande företaget måste också visa att innovationen har potential att bidra till energiomställning och ekonomisk tillväxt.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Kunden i projektet kan också få stöd. Kunden kan också vara ett icke-svenskt företag, men endast företag som är verksamma i Sverige kan få ekonomiskt stöd.</a:t>
            </a: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r>
              <a:rPr lang="sv-SE" b="1" dirty="0">
                <a:solidFill>
                  <a:schemeClr val="tx1"/>
                </a:solidFill>
                <a:latin typeface="HelveticaNeueLT Std" panose="020B0604020202020204" pitchFamily="34" charset="0"/>
              </a:rPr>
              <a:t>Krav</a:t>
            </a:r>
          </a:p>
          <a:p>
            <a:pPr lvl="0"/>
            <a:endParaRPr lang="sv-SE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Innovationen ska ha en teknisk mognad mellan 4 och 8.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  <a:latin typeface="HelveticaNeueLT Std" panose="020B0604020202020204" pitchFamily="34" charset="0"/>
              </a:rPr>
              <a:t>Ca 55 % av projektkostnaderna måste samfinansieras från andra källor (investeringar, kunder eller företagets egna medel).</a:t>
            </a:r>
          </a:p>
          <a:p>
            <a:pPr lvl="0"/>
            <a:endParaRPr lang="sv-SE" sz="1200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v-SE" sz="1200" b="1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lvl="0"/>
            <a:endParaRPr lang="sv-SE" sz="1200" dirty="0">
              <a:solidFill>
                <a:schemeClr val="tx1"/>
              </a:solidFill>
              <a:latin typeface="HelveticaNeueLT Std" panose="020B0604020202020204" pitchFamily="34" charset="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sv-SE" sz="1100" kern="1200" dirty="0">
              <a:solidFill>
                <a:schemeClr val="tx1"/>
              </a:solidFill>
              <a:latin typeface="HelveticaNeueLT Std" panose="020B0604020202020204" pitchFamily="34" charset="0"/>
              <a:cs typeface="Arial"/>
            </a:endParaRP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CF7E4764-DA07-CC9C-BB6A-E7E0FE9ACF20}"/>
              </a:ext>
            </a:extLst>
          </p:cNvPr>
          <p:cNvSpPr/>
          <p:nvPr/>
        </p:nvSpPr>
        <p:spPr>
          <a:xfrm>
            <a:off x="-40483" y="342713"/>
            <a:ext cx="9282454" cy="593457"/>
          </a:xfrm>
          <a:prstGeom prst="roundRect">
            <a:avLst/>
          </a:prstGeom>
          <a:solidFill>
            <a:srgbClr val="B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sv-S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" panose="020B0604020202020204" pitchFamily="34" charset="0"/>
              </a:rPr>
              <a:t>Verifiering av innovationer med kund</a:t>
            </a:r>
          </a:p>
        </p:txBody>
      </p:sp>
      <p:pic>
        <p:nvPicPr>
          <p:cNvPr id="3" name="Bildobjekt 2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BCC831E0-BF95-A5B9-39B2-FA1A202DC9C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290" y="-19982"/>
            <a:ext cx="1987186" cy="18294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0417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55ED59-DC53-4CF1-BB7A-694B2D34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503973"/>
            <a:ext cx="10800000" cy="1152000"/>
          </a:xfrm>
        </p:spPr>
        <p:txBody>
          <a:bodyPr>
            <a:normAutofit/>
          </a:bodyPr>
          <a:lstStyle/>
          <a:p>
            <a:r>
              <a:rPr lang="sv-SE" sz="3600" dirty="0"/>
              <a:t>Bedömningskriterier </a:t>
            </a:r>
          </a:p>
        </p:txBody>
      </p:sp>
      <p:grpSp>
        <p:nvGrpSpPr>
          <p:cNvPr id="66" name="Grupp 65">
            <a:extLst>
              <a:ext uri="{FF2B5EF4-FFF2-40B4-BE49-F238E27FC236}">
                <a16:creationId xmlns:a16="http://schemas.microsoft.com/office/drawing/2014/main" id="{70E83619-F9BC-0390-726F-D97F41D97730}"/>
              </a:ext>
            </a:extLst>
          </p:cNvPr>
          <p:cNvGrpSpPr/>
          <p:nvPr/>
        </p:nvGrpSpPr>
        <p:grpSpPr>
          <a:xfrm>
            <a:off x="5271017" y="1886840"/>
            <a:ext cx="1592575" cy="3371648"/>
            <a:chOff x="3728508" y="1887018"/>
            <a:chExt cx="1592575" cy="3371648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6154328C-1351-4980-9583-8B80013F2956}"/>
                </a:ext>
              </a:extLst>
            </p:cNvPr>
            <p:cNvSpPr/>
            <p:nvPr/>
          </p:nvSpPr>
          <p:spPr>
            <a:xfrm>
              <a:off x="3728508" y="2644166"/>
              <a:ext cx="1592575" cy="2614500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+mj-lt"/>
                  <a:cs typeface="Arial"/>
                </a:rPr>
                <a:t>Innovationsgrad</a:t>
              </a:r>
            </a:p>
            <a:p>
              <a:pPr algn="ctr"/>
              <a:endParaRPr lang="sv-SE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Hur unik är innovationen och hur ger det </a:t>
              </a:r>
              <a:r>
                <a:rPr lang="sv-SE" sz="1400" dirty="0" err="1">
                  <a:solidFill>
                    <a:schemeClr val="tx1"/>
                  </a:solidFill>
                  <a:latin typeface="+mj-lt"/>
                  <a:cs typeface="Arial"/>
                </a:rPr>
                <a:t>konkurrensförde</a:t>
              </a:r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-lar jämfört med andra lösningar?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/>
              </a:endParaRPr>
            </a:p>
          </p:txBody>
        </p:sp>
        <p:grpSp>
          <p:nvGrpSpPr>
            <p:cNvPr id="50" name="Grupp 49">
              <a:extLst>
                <a:ext uri="{FF2B5EF4-FFF2-40B4-BE49-F238E27FC236}">
                  <a16:creationId xmlns:a16="http://schemas.microsoft.com/office/drawing/2014/main" id="{7C45D647-3A2B-5D67-691D-2F277CD986C0}"/>
                </a:ext>
              </a:extLst>
            </p:cNvPr>
            <p:cNvGrpSpPr/>
            <p:nvPr/>
          </p:nvGrpSpPr>
          <p:grpSpPr>
            <a:xfrm>
              <a:off x="4006216" y="1887018"/>
              <a:ext cx="1062496" cy="1035564"/>
              <a:chOff x="4006216" y="1887018"/>
              <a:chExt cx="1062496" cy="1035564"/>
            </a:xfrm>
          </p:grpSpPr>
          <p:sp>
            <p:nvSpPr>
              <p:cNvPr id="18" name="Flödesschema: Koppling 17">
                <a:extLst>
                  <a:ext uri="{FF2B5EF4-FFF2-40B4-BE49-F238E27FC236}">
                    <a16:creationId xmlns:a16="http://schemas.microsoft.com/office/drawing/2014/main" id="{05832A57-D7CB-7D6D-F04E-C7C0F2F3575A}"/>
                  </a:ext>
                </a:extLst>
              </p:cNvPr>
              <p:cNvSpPr/>
              <p:nvPr/>
            </p:nvSpPr>
            <p:spPr>
              <a:xfrm>
                <a:off x="4006216" y="1887018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rgbClr val="FFB74D"/>
                  </a:solidFill>
                  <a:highlight>
                    <a:srgbClr val="FFFF00"/>
                  </a:highlight>
                </a:endParaRPr>
              </a:p>
            </p:txBody>
          </p:sp>
          <p:pic>
            <p:nvPicPr>
              <p:cNvPr id="5" name="Bildobjekt 5">
                <a:extLst>
                  <a:ext uri="{FF2B5EF4-FFF2-40B4-BE49-F238E27FC236}">
                    <a16:creationId xmlns:a16="http://schemas.microsoft.com/office/drawing/2014/main" id="{0CEC6B4A-9BBA-471F-977E-AFEC1B94B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6429" y="2099429"/>
                <a:ext cx="616731" cy="610743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67" name="Grupp 66">
            <a:extLst>
              <a:ext uri="{FF2B5EF4-FFF2-40B4-BE49-F238E27FC236}">
                <a16:creationId xmlns:a16="http://schemas.microsoft.com/office/drawing/2014/main" id="{AACF925B-6FCB-2534-49C9-8F5B699F1B45}"/>
              </a:ext>
            </a:extLst>
          </p:cNvPr>
          <p:cNvGrpSpPr/>
          <p:nvPr/>
        </p:nvGrpSpPr>
        <p:grpSpPr>
          <a:xfrm>
            <a:off x="510987" y="1860760"/>
            <a:ext cx="1471026" cy="3387378"/>
            <a:chOff x="5393180" y="1871086"/>
            <a:chExt cx="1471026" cy="3391036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47C9D17-B6F8-436B-9937-CD251B0F51A7}"/>
                </a:ext>
              </a:extLst>
            </p:cNvPr>
            <p:cNvSpPr/>
            <p:nvPr/>
          </p:nvSpPr>
          <p:spPr>
            <a:xfrm>
              <a:off x="5393180" y="2640530"/>
              <a:ext cx="1471026" cy="2621592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+mj-lt"/>
                  <a:cs typeface="Arial"/>
                </a:rPr>
                <a:t>Mognadsgrad</a:t>
              </a:r>
            </a:p>
            <a:p>
              <a:pPr algn="ctr"/>
              <a:endParaRPr lang="sv-SE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Är lösningen på rätt mognadsgrad?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Flödesschema: Koppling 21">
              <a:extLst>
                <a:ext uri="{FF2B5EF4-FFF2-40B4-BE49-F238E27FC236}">
                  <a16:creationId xmlns:a16="http://schemas.microsoft.com/office/drawing/2014/main" id="{63BEBFCE-C66A-04A5-4F1D-A8B74B0BB8EF}"/>
                </a:ext>
              </a:extLst>
            </p:cNvPr>
            <p:cNvSpPr/>
            <p:nvPr/>
          </p:nvSpPr>
          <p:spPr>
            <a:xfrm>
              <a:off x="5574070" y="1871086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Bildobjekt 21">
              <a:extLst>
                <a:ext uri="{FF2B5EF4-FFF2-40B4-BE49-F238E27FC236}">
                  <a16:creationId xmlns:a16="http://schemas.microsoft.com/office/drawing/2014/main" id="{7A954219-70FE-43D8-9A62-87C070059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1459" y="2172677"/>
              <a:ext cx="648681" cy="530823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0" name="Grupp 39">
            <a:extLst>
              <a:ext uri="{FF2B5EF4-FFF2-40B4-BE49-F238E27FC236}">
                <a16:creationId xmlns:a16="http://schemas.microsoft.com/office/drawing/2014/main" id="{2EF5B63A-7CFD-B48C-A415-A7EE8E198D8D}"/>
              </a:ext>
            </a:extLst>
          </p:cNvPr>
          <p:cNvGrpSpPr/>
          <p:nvPr/>
        </p:nvGrpSpPr>
        <p:grpSpPr>
          <a:xfrm>
            <a:off x="3709240" y="1892777"/>
            <a:ext cx="1456656" cy="3368213"/>
            <a:chOff x="1850689" y="1894025"/>
            <a:chExt cx="1456656" cy="3368213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11C5ED6-3EE0-42DE-BA3C-542C2C1143FB}"/>
                </a:ext>
              </a:extLst>
            </p:cNvPr>
            <p:cNvSpPr/>
            <p:nvPr/>
          </p:nvSpPr>
          <p:spPr>
            <a:xfrm>
              <a:off x="1850689" y="2641600"/>
              <a:ext cx="1456656" cy="2620638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  <a:latin typeface="Arial"/>
                  <a:cs typeface="Arial"/>
                </a:rPr>
                <a:t>Affärspotential</a:t>
              </a:r>
              <a:endParaRPr lang="en-US" sz="1400" b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Arial"/>
                  <a:cs typeface="Arial"/>
                </a:rPr>
                <a:t>I vilken utsträckning uppnås en tydlig och konkret kundnytta?</a:t>
              </a: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0" name="Flödesschema: Koppling 9">
              <a:extLst>
                <a:ext uri="{FF2B5EF4-FFF2-40B4-BE49-F238E27FC236}">
                  <a16:creationId xmlns:a16="http://schemas.microsoft.com/office/drawing/2014/main" id="{F7896A99-8713-F544-B757-DFED1004CB09}"/>
                </a:ext>
              </a:extLst>
            </p:cNvPr>
            <p:cNvSpPr/>
            <p:nvPr/>
          </p:nvSpPr>
          <p:spPr>
            <a:xfrm>
              <a:off x="2055481" y="1894025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3" name="Bildobjekt 32">
              <a:extLst>
                <a:ext uri="{FF2B5EF4-FFF2-40B4-BE49-F238E27FC236}">
                  <a16:creationId xmlns:a16="http://schemas.microsoft.com/office/drawing/2014/main" id="{FB6D4A24-95A0-8576-0921-0603B04C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807" y="2124121"/>
              <a:ext cx="563501" cy="563501"/>
            </a:xfrm>
            <a:prstGeom prst="rect">
              <a:avLst/>
            </a:prstGeom>
          </p:spPr>
        </p:pic>
      </p:grpSp>
      <p:grpSp>
        <p:nvGrpSpPr>
          <p:cNvPr id="41" name="Grupp 40">
            <a:extLst>
              <a:ext uri="{FF2B5EF4-FFF2-40B4-BE49-F238E27FC236}">
                <a16:creationId xmlns:a16="http://schemas.microsoft.com/office/drawing/2014/main" id="{E9D65FCE-12D1-6C63-C9FF-40CE6CA72EEE}"/>
              </a:ext>
            </a:extLst>
          </p:cNvPr>
          <p:cNvGrpSpPr/>
          <p:nvPr/>
        </p:nvGrpSpPr>
        <p:grpSpPr>
          <a:xfrm>
            <a:off x="2097611" y="1892777"/>
            <a:ext cx="1494379" cy="3355361"/>
            <a:chOff x="253997" y="1905807"/>
            <a:chExt cx="1494379" cy="3355361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0FF1F200-B704-424A-97B7-AE4EB46B6E44}"/>
                </a:ext>
              </a:extLst>
            </p:cNvPr>
            <p:cNvSpPr/>
            <p:nvPr/>
          </p:nvSpPr>
          <p:spPr>
            <a:xfrm>
              <a:off x="253997" y="2640530"/>
              <a:ext cx="1494379" cy="2620638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Arial"/>
                  <a:cs typeface="Arial"/>
                </a:rPr>
                <a:t>Energipotential</a:t>
              </a:r>
              <a:r>
                <a:rPr lang="sv-SE" sz="1400" dirty="0">
                  <a:solidFill>
                    <a:schemeClr val="tx1"/>
                  </a:solidFill>
                  <a:latin typeface="Arial"/>
                  <a:cs typeface="Arial"/>
                </a:rPr>
                <a:t> </a:t>
              </a:r>
              <a:endParaRPr lang="sv-S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Arial"/>
                  <a:cs typeface="Arial"/>
                </a:rPr>
                <a:t>Bidrar innovationen till omställningen av energisystemet?</a:t>
              </a:r>
            </a:p>
          </p:txBody>
        </p:sp>
        <p:sp>
          <p:nvSpPr>
            <p:cNvPr id="4" name="Flödesschema: Koppling 3">
              <a:extLst>
                <a:ext uri="{FF2B5EF4-FFF2-40B4-BE49-F238E27FC236}">
                  <a16:creationId xmlns:a16="http://schemas.microsoft.com/office/drawing/2014/main" id="{E83EEFD8-78A9-DF6C-7368-DE68E1875411}"/>
                </a:ext>
              </a:extLst>
            </p:cNvPr>
            <p:cNvSpPr/>
            <p:nvPr/>
          </p:nvSpPr>
          <p:spPr>
            <a:xfrm>
              <a:off x="454222" y="1905807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E48A5ACD-501D-0F4C-19B2-F55B83DF5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14" y="2058912"/>
              <a:ext cx="684548" cy="684548"/>
            </a:xfrm>
            <a:prstGeom prst="rect">
              <a:avLst/>
            </a:prstGeom>
          </p:spPr>
        </p:pic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C72013AC-A3B2-73F3-948B-A30F8A581756}"/>
              </a:ext>
            </a:extLst>
          </p:cNvPr>
          <p:cNvGrpSpPr/>
          <p:nvPr/>
        </p:nvGrpSpPr>
        <p:grpSpPr>
          <a:xfrm>
            <a:off x="8515451" y="1802777"/>
            <a:ext cx="1494448" cy="3455711"/>
            <a:chOff x="8507050" y="1802777"/>
            <a:chExt cx="1494448" cy="3455711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E6035431-8232-4057-8C78-01BF972AF9C6}"/>
                </a:ext>
              </a:extLst>
            </p:cNvPr>
            <p:cNvSpPr/>
            <p:nvPr/>
          </p:nvSpPr>
          <p:spPr>
            <a:xfrm>
              <a:off x="8507050" y="2636896"/>
              <a:ext cx="1494448" cy="2621592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+mj-lt"/>
                  <a:cs typeface="Arial"/>
                </a:rPr>
                <a:t>Genomför-barhet</a:t>
              </a:r>
            </a:p>
            <a:p>
              <a:pPr algn="ctr"/>
              <a:endParaRPr lang="sv-SE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Är projektets genomförande,  mål och budget realistisk?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 dirty="0">
                <a:latin typeface="+mj-lt"/>
              </a:endParaRPr>
            </a:p>
          </p:txBody>
        </p:sp>
        <p:grpSp>
          <p:nvGrpSpPr>
            <p:cNvPr id="49" name="Grupp 48">
              <a:extLst>
                <a:ext uri="{FF2B5EF4-FFF2-40B4-BE49-F238E27FC236}">
                  <a16:creationId xmlns:a16="http://schemas.microsoft.com/office/drawing/2014/main" id="{B19551AF-B100-7024-8630-587FFD22B879}"/>
                </a:ext>
              </a:extLst>
            </p:cNvPr>
            <p:cNvGrpSpPr/>
            <p:nvPr/>
          </p:nvGrpSpPr>
          <p:grpSpPr>
            <a:xfrm>
              <a:off x="8716052" y="1802777"/>
              <a:ext cx="1062496" cy="1035564"/>
              <a:chOff x="8804058" y="1789666"/>
              <a:chExt cx="1062496" cy="1035564"/>
            </a:xfrm>
          </p:grpSpPr>
          <p:sp>
            <p:nvSpPr>
              <p:cNvPr id="24" name="Flödesschema: Koppling 23">
                <a:extLst>
                  <a:ext uri="{FF2B5EF4-FFF2-40B4-BE49-F238E27FC236}">
                    <a16:creationId xmlns:a16="http://schemas.microsoft.com/office/drawing/2014/main" id="{CEA4CBAD-AAE5-6B9D-2945-550D9CEC71C9}"/>
                  </a:ext>
                </a:extLst>
              </p:cNvPr>
              <p:cNvSpPr/>
              <p:nvPr/>
            </p:nvSpPr>
            <p:spPr>
              <a:xfrm>
                <a:off x="8804058" y="1789666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48" name="Grupp 47">
                <a:extLst>
                  <a:ext uri="{FF2B5EF4-FFF2-40B4-BE49-F238E27FC236}">
                    <a16:creationId xmlns:a16="http://schemas.microsoft.com/office/drawing/2014/main" id="{8E595C84-BDAC-7C0D-2AD3-F8D232BE6E64}"/>
                  </a:ext>
                </a:extLst>
              </p:cNvPr>
              <p:cNvGrpSpPr/>
              <p:nvPr/>
            </p:nvGrpSpPr>
            <p:grpSpPr>
              <a:xfrm>
                <a:off x="9012548" y="1978500"/>
                <a:ext cx="632496" cy="632496"/>
                <a:chOff x="5700887" y="1892955"/>
                <a:chExt cx="4615516" cy="4615516"/>
              </a:xfrm>
            </p:grpSpPr>
            <p:grpSp>
              <p:nvGrpSpPr>
                <p:cNvPr id="43" name="Grupp 42">
                  <a:extLst>
                    <a:ext uri="{FF2B5EF4-FFF2-40B4-BE49-F238E27FC236}">
                      <a16:creationId xmlns:a16="http://schemas.microsoft.com/office/drawing/2014/main" id="{D3EB9BCB-CBE1-286A-4899-713268472927}"/>
                    </a:ext>
                  </a:extLst>
                </p:cNvPr>
                <p:cNvGrpSpPr/>
                <p:nvPr/>
              </p:nvGrpSpPr>
              <p:grpSpPr>
                <a:xfrm>
                  <a:off x="5700887" y="1892955"/>
                  <a:ext cx="4615516" cy="4615516"/>
                  <a:chOff x="5700887" y="1892955"/>
                  <a:chExt cx="4615516" cy="4615516"/>
                </a:xfrm>
              </p:grpSpPr>
              <p:pic>
                <p:nvPicPr>
                  <p:cNvPr id="39" name="Bildobjekt 38">
                    <a:extLst>
                      <a:ext uri="{FF2B5EF4-FFF2-40B4-BE49-F238E27FC236}">
                        <a16:creationId xmlns:a16="http://schemas.microsoft.com/office/drawing/2014/main" id="{7A2B36FE-AFF6-89D2-0A55-72196C9893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00887" y="1892955"/>
                    <a:ext cx="4615516" cy="4615516"/>
                  </a:xfrm>
                  <a:prstGeom prst="rect">
                    <a:avLst/>
                  </a:prstGeom>
                </p:spPr>
              </p:pic>
              <p:sp>
                <p:nvSpPr>
                  <p:cNvPr id="42" name="Flödesschema: Koppling 41">
                    <a:extLst>
                      <a:ext uri="{FF2B5EF4-FFF2-40B4-BE49-F238E27FC236}">
                        <a16:creationId xmlns:a16="http://schemas.microsoft.com/office/drawing/2014/main" id="{153FE876-85F5-E948-1E93-B847397069EA}"/>
                      </a:ext>
                    </a:extLst>
                  </p:cNvPr>
                  <p:cNvSpPr/>
                  <p:nvPr/>
                </p:nvSpPr>
                <p:spPr>
                  <a:xfrm>
                    <a:off x="6102972" y="3810964"/>
                    <a:ext cx="852673" cy="1035564"/>
                  </a:xfrm>
                  <a:prstGeom prst="flowChartConnector">
                    <a:avLst/>
                  </a:prstGeom>
                  <a:solidFill>
                    <a:srgbClr val="FFD42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pic>
              <p:nvPicPr>
                <p:cNvPr id="47" name="Bild 46" descr="Euro med hel fyllning">
                  <a:extLst>
                    <a:ext uri="{FF2B5EF4-FFF2-40B4-BE49-F238E27FC236}">
                      <a16:creationId xmlns:a16="http://schemas.microsoft.com/office/drawing/2014/main" id="{E57EF061-8F39-3CBE-B053-020937F14E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5915" y="3976637"/>
                  <a:ext cx="718459" cy="7184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upp 69">
            <a:extLst>
              <a:ext uri="{FF2B5EF4-FFF2-40B4-BE49-F238E27FC236}">
                <a16:creationId xmlns:a16="http://schemas.microsoft.com/office/drawing/2014/main" id="{545B6D59-E9E6-DFA5-99F6-19799FA73865}"/>
              </a:ext>
            </a:extLst>
          </p:cNvPr>
          <p:cNvGrpSpPr/>
          <p:nvPr/>
        </p:nvGrpSpPr>
        <p:grpSpPr>
          <a:xfrm>
            <a:off x="10112817" y="1811450"/>
            <a:ext cx="1449178" cy="3447038"/>
            <a:chOff x="10112817" y="1811450"/>
            <a:chExt cx="1449178" cy="3447038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96209B22-BEEC-4049-BF71-6BE2FBAC631B}"/>
                </a:ext>
              </a:extLst>
            </p:cNvPr>
            <p:cNvSpPr/>
            <p:nvPr/>
          </p:nvSpPr>
          <p:spPr>
            <a:xfrm>
              <a:off x="10112817" y="2632154"/>
              <a:ext cx="1449178" cy="2626334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 b="1" dirty="0">
                <a:solidFill>
                  <a:schemeClr val="tx1"/>
                </a:solidFill>
                <a:latin typeface="+mj-lt"/>
                <a:cs typeface="Arial"/>
              </a:endParaRPr>
            </a:p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+mj-lt"/>
                  <a:cs typeface="Arial"/>
                </a:rPr>
                <a:t>Jämställdhet</a:t>
              </a:r>
              <a:endParaRPr lang="sv-SE" sz="1400" dirty="0">
                <a:solidFill>
                  <a:schemeClr val="tx1"/>
                </a:solidFill>
                <a:latin typeface="+mj-lt"/>
                <a:cs typeface="Calibri"/>
              </a:endParaRPr>
            </a:p>
            <a:p>
              <a:pPr algn="ctr"/>
              <a:endParaRPr lang="sv-SE" sz="1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Har jämställdhets- och köns- och genusaspekter</a:t>
              </a: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+mj-lt"/>
                  <a:cs typeface="Arial"/>
                </a:rPr>
                <a:t> beaktats i projektets utformning?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 dirty="0">
                <a:latin typeface="+mj-lt"/>
                <a:cs typeface="Arial"/>
              </a:endParaRPr>
            </a:p>
          </p:txBody>
        </p:sp>
        <p:sp>
          <p:nvSpPr>
            <p:cNvPr id="25" name="Flödesschema: Koppling 24">
              <a:extLst>
                <a:ext uri="{FF2B5EF4-FFF2-40B4-BE49-F238E27FC236}">
                  <a16:creationId xmlns:a16="http://schemas.microsoft.com/office/drawing/2014/main" id="{940BF8EB-B278-1D11-F41F-4AE05B5A8121}"/>
                </a:ext>
              </a:extLst>
            </p:cNvPr>
            <p:cNvSpPr/>
            <p:nvPr/>
          </p:nvSpPr>
          <p:spPr>
            <a:xfrm>
              <a:off x="10318796" y="1811450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2" name="Bild 61">
              <a:extLst>
                <a:ext uri="{FF2B5EF4-FFF2-40B4-BE49-F238E27FC236}">
                  <a16:creationId xmlns:a16="http://schemas.microsoft.com/office/drawing/2014/main" id="{13A0C7F5-4189-84D5-9CAA-EA935D9C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40875" y="2066325"/>
              <a:ext cx="553790" cy="553790"/>
            </a:xfrm>
            <a:prstGeom prst="rect">
              <a:avLst/>
            </a:prstGeom>
          </p:spPr>
        </p:pic>
      </p:grpSp>
      <p:grpSp>
        <p:nvGrpSpPr>
          <p:cNvPr id="68" name="Grupp 67">
            <a:extLst>
              <a:ext uri="{FF2B5EF4-FFF2-40B4-BE49-F238E27FC236}">
                <a16:creationId xmlns:a16="http://schemas.microsoft.com/office/drawing/2014/main" id="{F305C76D-ED57-3020-CE8C-46A1DECE707F}"/>
              </a:ext>
            </a:extLst>
          </p:cNvPr>
          <p:cNvGrpSpPr/>
          <p:nvPr/>
        </p:nvGrpSpPr>
        <p:grpSpPr>
          <a:xfrm>
            <a:off x="6977351" y="1802777"/>
            <a:ext cx="1456578" cy="3455711"/>
            <a:chOff x="7018809" y="1802777"/>
            <a:chExt cx="1456578" cy="3445539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8103E046-591B-4ED2-AC52-D60BC2DACC62}"/>
                </a:ext>
              </a:extLst>
            </p:cNvPr>
            <p:cNvSpPr/>
            <p:nvPr/>
          </p:nvSpPr>
          <p:spPr>
            <a:xfrm>
              <a:off x="7018809" y="2626724"/>
              <a:ext cx="1456578" cy="2621592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>
                  <a:solidFill>
                    <a:schemeClr val="tx1"/>
                  </a:solidFill>
                  <a:latin typeface="+mj-lt"/>
                  <a:cs typeface="Arial"/>
                </a:rPr>
                <a:t>Aktörer och samverkan</a:t>
              </a:r>
            </a:p>
            <a:p>
              <a:pPr algn="ctr"/>
              <a:endParaRPr lang="sv-SE" sz="1400" b="1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sv-SE" sz="1400">
                  <a:solidFill>
                    <a:schemeClr val="tx1"/>
                  </a:solidFill>
                  <a:latin typeface="+mj-lt"/>
                  <a:cs typeface="Arial"/>
                </a:rPr>
                <a:t>Finns rätt kompetens i teamet?</a:t>
              </a:r>
            </a:p>
            <a:p>
              <a:pPr algn="ctr"/>
              <a:endParaRPr lang="en-US" sz="140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  <a:p>
              <a:pPr algn="ctr"/>
              <a:endParaRPr lang="sv-SE" sz="1400">
                <a:latin typeface="+mj-lt"/>
              </a:endParaRPr>
            </a:p>
          </p:txBody>
        </p:sp>
        <p:grpSp>
          <p:nvGrpSpPr>
            <p:cNvPr id="65" name="Grupp 64">
              <a:extLst>
                <a:ext uri="{FF2B5EF4-FFF2-40B4-BE49-F238E27FC236}">
                  <a16:creationId xmlns:a16="http://schemas.microsoft.com/office/drawing/2014/main" id="{8BECFC23-6534-5AD0-7AE6-0FAFEE00D0B1}"/>
                </a:ext>
              </a:extLst>
            </p:cNvPr>
            <p:cNvGrpSpPr/>
            <p:nvPr/>
          </p:nvGrpSpPr>
          <p:grpSpPr>
            <a:xfrm>
              <a:off x="7201788" y="1802777"/>
              <a:ext cx="1062496" cy="1035564"/>
              <a:chOff x="7201788" y="1802777"/>
              <a:chExt cx="1062496" cy="1035564"/>
            </a:xfrm>
          </p:grpSpPr>
          <p:sp>
            <p:nvSpPr>
              <p:cNvPr id="23" name="Flödesschema: Koppling 22">
                <a:extLst>
                  <a:ext uri="{FF2B5EF4-FFF2-40B4-BE49-F238E27FC236}">
                    <a16:creationId xmlns:a16="http://schemas.microsoft.com/office/drawing/2014/main" id="{A3C0268A-35A0-EE61-EDDF-31FCDFD362CC}"/>
                  </a:ext>
                </a:extLst>
              </p:cNvPr>
              <p:cNvSpPr/>
              <p:nvPr/>
            </p:nvSpPr>
            <p:spPr>
              <a:xfrm>
                <a:off x="7201788" y="1802777"/>
                <a:ext cx="1062496" cy="103556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64" name="Bildobjekt 63">
                <a:extLst>
                  <a:ext uri="{FF2B5EF4-FFF2-40B4-BE49-F238E27FC236}">
                    <a16:creationId xmlns:a16="http://schemas.microsoft.com/office/drawing/2014/main" id="{7314BFE4-7AB5-6FC4-7966-31659DEFB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4756" y="2082276"/>
                <a:ext cx="518707" cy="5187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3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55ED59-DC53-4CF1-BB7A-694B2D34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503973"/>
            <a:ext cx="10800000" cy="1152000"/>
          </a:xfrm>
        </p:spPr>
        <p:txBody>
          <a:bodyPr>
            <a:normAutofit/>
          </a:bodyPr>
          <a:lstStyle/>
          <a:p>
            <a:r>
              <a:rPr lang="sv-SE" sz="3600" dirty="0"/>
              <a:t>Bedömningskriterier 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E9D65FCE-12D1-6C63-C9FF-40CE6CA72EEE}"/>
              </a:ext>
            </a:extLst>
          </p:cNvPr>
          <p:cNvGrpSpPr/>
          <p:nvPr/>
        </p:nvGrpSpPr>
        <p:grpSpPr>
          <a:xfrm>
            <a:off x="610455" y="1751319"/>
            <a:ext cx="1494379" cy="3355361"/>
            <a:chOff x="253997" y="1905807"/>
            <a:chExt cx="1494379" cy="3355361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0FF1F200-B704-424A-97B7-AE4EB46B6E44}"/>
                </a:ext>
              </a:extLst>
            </p:cNvPr>
            <p:cNvSpPr/>
            <p:nvPr/>
          </p:nvSpPr>
          <p:spPr>
            <a:xfrm>
              <a:off x="253997" y="2640530"/>
              <a:ext cx="1494379" cy="2620638"/>
            </a:xfrm>
            <a:prstGeom prst="rect">
              <a:avLst/>
            </a:prstGeom>
            <a:solidFill>
              <a:srgbClr val="8FC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sv-SE" sz="1400" b="1" dirty="0">
                  <a:solidFill>
                    <a:schemeClr val="tx1"/>
                  </a:solidFill>
                  <a:latin typeface="Arial"/>
                  <a:cs typeface="Arial"/>
                </a:rPr>
                <a:t>Energipotential</a:t>
              </a:r>
              <a:r>
                <a:rPr lang="sv-SE" sz="1400" dirty="0">
                  <a:solidFill>
                    <a:schemeClr val="tx1"/>
                  </a:solidFill>
                  <a:latin typeface="Arial"/>
                  <a:cs typeface="Arial"/>
                </a:rPr>
                <a:t> </a:t>
              </a:r>
              <a:endParaRPr lang="sv-S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v-SE" sz="1400" dirty="0">
                  <a:solidFill>
                    <a:schemeClr val="tx1"/>
                  </a:solidFill>
                  <a:latin typeface="Arial"/>
                  <a:cs typeface="Arial"/>
                </a:rPr>
                <a:t>Bidrar innovationen till omställningen av energisystemet?</a:t>
              </a:r>
            </a:p>
          </p:txBody>
        </p:sp>
        <p:sp>
          <p:nvSpPr>
            <p:cNvPr id="4" name="Flödesschema: Koppling 3">
              <a:extLst>
                <a:ext uri="{FF2B5EF4-FFF2-40B4-BE49-F238E27FC236}">
                  <a16:creationId xmlns:a16="http://schemas.microsoft.com/office/drawing/2014/main" id="{E83EEFD8-78A9-DF6C-7368-DE68E1875411}"/>
                </a:ext>
              </a:extLst>
            </p:cNvPr>
            <p:cNvSpPr/>
            <p:nvPr/>
          </p:nvSpPr>
          <p:spPr>
            <a:xfrm>
              <a:off x="454222" y="1905807"/>
              <a:ext cx="1062496" cy="1035564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E48A5ACD-501D-0F4C-19B2-F55B83DF5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614" y="2058912"/>
              <a:ext cx="684548" cy="684548"/>
            </a:xfrm>
            <a:prstGeom prst="rect">
              <a:avLst/>
            </a:prstGeom>
          </p:spPr>
        </p:pic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08C90208-920D-9958-AEA3-4E49BF8FD89E}"/>
              </a:ext>
            </a:extLst>
          </p:cNvPr>
          <p:cNvSpPr txBox="1"/>
          <p:nvPr/>
        </p:nvSpPr>
        <p:spPr>
          <a:xfrm>
            <a:off x="2724426" y="1905804"/>
            <a:ext cx="900374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latin typeface="+mj-lt"/>
              </a:rPr>
              <a:t>Energimässiga potentialen:</a:t>
            </a:r>
          </a:p>
          <a:p>
            <a:endParaRPr lang="sv-SE" sz="20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v-SE" dirty="0">
                <a:latin typeface="+mj-lt"/>
              </a:rPr>
              <a:t>Bidrar lösningen till utvecklingen mot ett hållbart energisystem? Exempelvis genom: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Energieffektivisering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Flexibilitet i energisystemet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Ökad tillgång av fossilfri energi</a:t>
            </a:r>
          </a:p>
          <a:p>
            <a:pPr lvl="1"/>
            <a:endParaRPr lang="sv-SE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v-SE" dirty="0">
                <a:solidFill>
                  <a:srgbClr val="242424"/>
                </a:solidFill>
                <a:latin typeface="+mj-lt"/>
                <a:ea typeface="Times New Roman" panose="02020603050405020304" pitchFamily="18" charset="0"/>
              </a:rPr>
              <a:t>P</a:t>
            </a:r>
            <a:r>
              <a:rPr lang="sv-SE" dirty="0">
                <a:solidFill>
                  <a:srgbClr val="242424"/>
                </a:solidFill>
                <a:effectLst/>
                <a:latin typeface="+mj-lt"/>
                <a:ea typeface="Times New Roman" panose="02020603050405020304" pitchFamily="18" charset="0"/>
              </a:rPr>
              <a:t>åverkan på hela livscykeln - tillverkningsfas, användarfas och slutbehandling.</a:t>
            </a:r>
          </a:p>
          <a:p>
            <a:endParaRPr lang="sv-SE" dirty="0">
              <a:solidFill>
                <a:srgbClr val="242424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v-SE" dirty="0">
                <a:latin typeface="+mj-lt"/>
              </a:rPr>
              <a:t>Trovärdig beräkning och/eller beskrivning av den energimässiga potentialen.</a:t>
            </a:r>
          </a:p>
          <a:p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nergimyndigheten Hav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875"/>
      </a:accent1>
      <a:accent2>
        <a:srgbClr val="F6AA72"/>
      </a:accent2>
      <a:accent3>
        <a:srgbClr val="7F1F10"/>
      </a:accent3>
      <a:accent4>
        <a:srgbClr val="C1DEBA"/>
      </a:accent4>
      <a:accent5>
        <a:srgbClr val="EF7B44"/>
      </a:accent5>
      <a:accent6>
        <a:srgbClr val="BBB5A8"/>
      </a:accent6>
      <a:hlink>
        <a:srgbClr val="0563C1"/>
      </a:hlink>
      <a:folHlink>
        <a:srgbClr val="954F72"/>
      </a:folHlink>
    </a:clrScheme>
    <a:fontScheme name="Energimyndighete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gimyndigheten.potx" id="{59973EC2-980F-448F-981F-300398F764A7}" vid="{31F566CC-C9FF-4066-833C-CF29CE5082F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36B69EE0A8DB4FB3632E802FCD8868" ma:contentTypeVersion="2" ma:contentTypeDescription="Skapa ett nytt dokument." ma:contentTypeScope="" ma:versionID="38d3f0a907612cea7d17b6364b075b1b">
  <xsd:schema xmlns:xsd="http://www.w3.org/2001/XMLSchema" xmlns:xs="http://www.w3.org/2001/XMLSchema" xmlns:p="http://schemas.microsoft.com/office/2006/metadata/properties" xmlns:ns2="dbf73427-626f-4cb2-a4ce-99e5bac0572b" targetNamespace="http://schemas.microsoft.com/office/2006/metadata/properties" ma:root="true" ma:fieldsID="eeb4ef1ccb51525bdcd1b9a3b0d96369" ns2:_="">
    <xsd:import namespace="dbf73427-626f-4cb2-a4ce-99e5bac057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73427-626f-4cb2-a4ce-99e5bac057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B1D8EE-8614-4B48-9FB4-D2FC35961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f73427-626f-4cb2-a4ce-99e5bac05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0174E9-062F-425C-97AC-BACCE6724E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034A9B-AE1E-4865-ADE0-31921FE973A2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dbf73427-626f-4cb2-a4ce-99e5bac0572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Energimyndigheten</Template>
  <TotalTime>14808</TotalTime>
  <Words>2900</Words>
  <Application>Microsoft Office PowerPoint</Application>
  <PresentationFormat>Bredbild</PresentationFormat>
  <Paragraphs>443</Paragraphs>
  <Slides>30</Slides>
  <Notes>30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7" baseType="lpstr">
      <vt:lpstr>Arial</vt:lpstr>
      <vt:lpstr>Calibri</vt:lpstr>
      <vt:lpstr>HelveticaNeueLT Std</vt:lpstr>
      <vt:lpstr>Segoe UI</vt:lpstr>
      <vt:lpstr>Times New Roman</vt:lpstr>
      <vt:lpstr>Wingdings</vt:lpstr>
      <vt:lpstr>Office-tema</vt:lpstr>
      <vt:lpstr>Informationsmöte 17/5</vt:lpstr>
      <vt:lpstr>Agenda</vt:lpstr>
      <vt:lpstr>Praktiskt om mötet</vt:lpstr>
      <vt:lpstr>Affärsfrämjande utlysningar</vt:lpstr>
      <vt:lpstr>PowerPoint-presentation</vt:lpstr>
      <vt:lpstr>PowerPoint-presentation</vt:lpstr>
      <vt:lpstr>PowerPoint-presentation</vt:lpstr>
      <vt:lpstr>Bedömningskriterier </vt:lpstr>
      <vt:lpstr>Bedömningskriterier </vt:lpstr>
      <vt:lpstr>Bedömningskriterier </vt:lpstr>
      <vt:lpstr>Bedömningskriterier </vt:lpstr>
      <vt:lpstr>Exempel på insatser vi stödjer  </vt:lpstr>
      <vt:lpstr>Exempel på insatser vi stödjer  </vt:lpstr>
      <vt:lpstr>Exempel på insatser vi INTE stödjer  </vt:lpstr>
      <vt:lpstr>Obligatoriska dokument</vt:lpstr>
      <vt:lpstr>Ytterligare utlysningar 2023 </vt:lpstr>
      <vt:lpstr>Tips för er ansökan</vt:lpstr>
      <vt:lpstr>Grunduppgifter och Bakgrund</vt:lpstr>
      <vt:lpstr>Mål och genomförande</vt:lpstr>
      <vt:lpstr>Mål och genomförande</vt:lpstr>
      <vt:lpstr>Exempel arbetspaket</vt:lpstr>
      <vt:lpstr>Relationen mellan mål, leveranser, arbetspaket och aktiviteter</vt:lpstr>
      <vt:lpstr>Exempel på budget och sökt stöd (VER)</vt:lpstr>
      <vt:lpstr>Jämställdhet  Projektgruppens sammansättning, arbetsfördelning och arbetsvillkor</vt:lpstr>
      <vt:lpstr>Köns- och genusperspektiv</vt:lpstr>
      <vt:lpstr>Ytterligare ansökningsfrågor</vt:lpstr>
      <vt:lpstr>Tips för ansökan</vt:lpstr>
      <vt:lpstr>Tips för ansökan</vt:lpstr>
      <vt:lpstr>Frågor?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Informationsmöte XX</dc:title>
  <dc:creator>Ida Norén</dc:creator>
  <dc:description>EM7000, v5.2, 2022-11-09</dc:description>
  <cp:lastModifiedBy>Rivan Shahab</cp:lastModifiedBy>
  <cp:revision>21</cp:revision>
  <dcterms:created xsi:type="dcterms:W3CDTF">2022-11-29T07:28:43Z</dcterms:created>
  <dcterms:modified xsi:type="dcterms:W3CDTF">2023-05-17T08:27:53Z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0x0101004536B69EE0A8DB4FB3632E802FCD8868</vt:lpwstr>
  </property>
</Properties>
</file>