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7" r:id="rId4"/>
    <p:sldId id="271" r:id="rId5"/>
    <p:sldId id="273" r:id="rId6"/>
    <p:sldId id="275" r:id="rId7"/>
    <p:sldId id="276" r:id="rId8"/>
    <p:sldId id="278" r:id="rId9"/>
    <p:sldId id="261" r:id="rId10"/>
    <p:sldId id="269" r:id="rId11"/>
  </p:sldIdLst>
  <p:sldSz cx="12192000" cy="6858000"/>
  <p:notesSz cx="6858000" cy="9144000"/>
  <p:custDataLst>
    <p:tags r:id="rId1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176"/>
    <a:srgbClr val="F6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C"/>
          </a:solidFill>
        </a:fill>
      </a:tcStyle>
    </a:wholeTbl>
    <a:band2H>
      <a:tcTxStyle/>
      <a:tcStyle>
        <a:tcBdr/>
        <a:fill>
          <a:solidFill>
            <a:srgbClr val="E6E7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BE6"/>
          </a:solidFill>
        </a:fill>
      </a:tcStyle>
    </a:wholeTbl>
    <a:band2H>
      <a:tcTxStyle/>
      <a:tcStyle>
        <a:tcBdr/>
        <a:fill>
          <a:solidFill>
            <a:srgbClr val="EDEE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5F8"/>
          </a:solidFill>
        </a:fill>
      </a:tcStyle>
    </a:wholeTbl>
    <a:band2H>
      <a:tcTxStyle/>
      <a:tcStyle>
        <a:tcBdr/>
        <a:fill>
          <a:solidFill>
            <a:srgbClr val="F7FA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2"/>
    <p:restoredTop sz="94663"/>
  </p:normalViewPr>
  <p:slideViewPr>
    <p:cSldViewPr snapToGrid="0" snapToObjects="1" showGuides="1">
      <p:cViewPr varScale="1">
        <p:scale>
          <a:sx n="108" d="100"/>
          <a:sy n="108" d="100"/>
        </p:scale>
        <p:origin x="11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75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638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64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83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71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71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296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E52D804B-E3E8-D63F-87D1-3D3372460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6568" y="0"/>
            <a:ext cx="12218568" cy="6858000"/>
          </a:xfrm>
          <a:prstGeom prst="rect">
            <a:avLst/>
          </a:prstGeom>
          <a:solidFill>
            <a:srgbClr val="F6F7F4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defRPr sz="2200" b="0"/>
            </a:pPr>
            <a:endParaRPr/>
          </a:p>
        </p:txBody>
      </p:sp>
      <p:sp>
        <p:nvSpPr>
          <p:cNvPr id="12" name="Titeltex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19489" y="332657"/>
            <a:ext cx="11567711" cy="173333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dirty="0" err="1"/>
              <a:t>Titeltext</a:t>
            </a:r>
            <a:endParaRPr dirty="0"/>
          </a:p>
        </p:txBody>
      </p:sp>
      <p:sp>
        <p:nvSpPr>
          <p:cNvPr id="13" name="Brödtext nivå ett…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19489" y="2302525"/>
            <a:ext cx="11567711" cy="33362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>
              <a:buSzTx/>
              <a:buNone/>
              <a:defRPr sz="2400"/>
            </a:lvl1pPr>
          </a:lstStyle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</p:txBody>
      </p:sp>
      <p:sp>
        <p:nvSpPr>
          <p:cNvPr id="1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ktangel"/>
          <p:cNvSpPr/>
          <p:nvPr/>
        </p:nvSpPr>
        <p:spPr>
          <a:xfrm>
            <a:off x="-13284" y="0"/>
            <a:ext cx="12218568" cy="6858001"/>
          </a:xfrm>
          <a:prstGeom prst="rect">
            <a:avLst/>
          </a:prstGeom>
          <a:solidFill>
            <a:srgbClr val="F6F7F4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defRPr sz="2200" b="0"/>
            </a:pPr>
            <a:endParaRPr/>
          </a:p>
        </p:txBody>
      </p:sp>
      <p:sp>
        <p:nvSpPr>
          <p:cNvPr id="11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634893" y="6289906"/>
            <a:ext cx="393319" cy="380234"/>
          </a:xfrm>
          <a:prstGeom prst="rect">
            <a:avLst/>
          </a:prstGeom>
        </p:spPr>
        <p:txBody>
          <a:bodyPr lIns="91424" tIns="91424" rIns="91424" bIns="91424" anchor="ctr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8E553-AC00-9447-8626-C6AFF731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6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5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694799" y="1773238"/>
            <a:ext cx="5292001" cy="4176713"/>
          </a:xfrm>
          <a:prstGeom prst="rect">
            <a:avLst/>
          </a:prstGeom>
        </p:spPr>
        <p:txBody>
          <a:bodyPr/>
          <a:lstStyle>
            <a:lvl2pPr marL="757502" indent="-413015"/>
            <a:lvl3pPr marL="1069023" indent="-368935"/>
            <a:lvl4pPr marL="1352903" indent="-387703"/>
            <a:lvl5pPr marL="2184400" indent="-355600"/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tex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4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eltext"/>
          <p:cNvSpPr txBox="1">
            <a:spLocks noGrp="1"/>
          </p:cNvSpPr>
          <p:nvPr>
            <p:ph type="title"/>
          </p:nvPr>
        </p:nvSpPr>
        <p:spPr>
          <a:xfrm>
            <a:off x="4266000" y="332656"/>
            <a:ext cx="7620001" cy="2055812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59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4267200" y="2667000"/>
            <a:ext cx="7620000" cy="29718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SzTx/>
              <a:buNone/>
            </a:lvl1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grpSp>
        <p:nvGrpSpPr>
          <p:cNvPr id="62" name="Rectangle 11"/>
          <p:cNvGrpSpPr/>
          <p:nvPr/>
        </p:nvGrpSpPr>
        <p:grpSpPr>
          <a:xfrm>
            <a:off x="-3" y="-1"/>
            <a:ext cx="4068002" cy="2268002"/>
            <a:chOff x="-1" y="0"/>
            <a:chExt cx="4068000" cy="2268000"/>
          </a:xfrm>
        </p:grpSpPr>
        <p:sp>
          <p:nvSpPr>
            <p:cNvPr id="60" name="Rektangel"/>
            <p:cNvSpPr/>
            <p:nvPr/>
          </p:nvSpPr>
          <p:spPr>
            <a:xfrm>
              <a:off x="-2" y="-1"/>
              <a:ext cx="4068002" cy="22680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ts val="1400"/>
                </a:lnSpc>
                <a:defRPr sz="2400" b="0">
                  <a:latin typeface="+mn-lt"/>
                  <a:ea typeface="+mn-ea"/>
                  <a:cs typeface="+mn-cs"/>
                  <a:sym typeface="Times New Roman"/>
                </a:defRPr>
              </a:pPr>
              <a:endParaRPr/>
            </a:p>
          </p:txBody>
        </p:sp>
        <p:sp>
          <p:nvSpPr>
            <p:cNvPr id="61" name="Text"/>
            <p:cNvSpPr txBox="1"/>
            <p:nvPr/>
          </p:nvSpPr>
          <p:spPr>
            <a:xfrm>
              <a:off x="3882854" y="-1"/>
              <a:ext cx="139426" cy="260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>
                <a:lnSpc>
                  <a:spcPts val="1400"/>
                </a:lnSpc>
                <a:defRPr sz="1000"/>
              </a:lvl1pPr>
            </a:lstStyle>
            <a:p>
              <a:r>
                <a:t> </a:t>
              </a:r>
            </a:p>
          </p:txBody>
        </p:sp>
      </p:grpSp>
      <p:sp>
        <p:nvSpPr>
          <p:cNvPr id="6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el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91424" tIns="91424" rIns="91424" bIns="91424"/>
          <a:lstStyle/>
          <a:p>
            <a:r>
              <a:t>Titeltext</a:t>
            </a:r>
          </a:p>
        </p:txBody>
      </p:sp>
      <p:sp>
        <p:nvSpPr>
          <p:cNvPr id="10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  <a:prstGeom prst="rect">
            <a:avLst/>
          </a:prstGeom>
          <a:noFill/>
        </p:spPr>
        <p:txBody>
          <a:bodyPr lIns="91424" tIns="91424" rIns="91424" bIns="91424"/>
          <a:lstStyle>
            <a:lvl1pPr marL="609584" indent="-457189">
              <a:spcBef>
                <a:spcPts val="0"/>
              </a:spcBef>
              <a:buSzPts val="2800"/>
              <a:buChar char="●"/>
            </a:lvl1pPr>
            <a:lvl2pPr marL="1251733" indent="-455886">
              <a:spcBef>
                <a:spcPts val="0"/>
              </a:spcBef>
              <a:buSzPts val="2800"/>
              <a:buChar char="○"/>
            </a:lvl2pPr>
            <a:lvl3pPr marL="1899307" indent="-493876">
              <a:spcBef>
                <a:spcPts val="0"/>
              </a:spcBef>
              <a:buSzPts val="2800"/>
              <a:buChar char="■"/>
            </a:lvl3pPr>
            <a:lvl4pPr marL="2553790" indent="-538774">
              <a:spcBef>
                <a:spcPts val="0"/>
              </a:spcBef>
              <a:buSzPts val="2800"/>
              <a:buChar char="●"/>
            </a:lvl4pPr>
            <a:lvl5pPr marL="3809905" indent="-1185304">
              <a:spcBef>
                <a:spcPts val="0"/>
              </a:spcBef>
              <a:buSzPts val="2800"/>
              <a:buChar char="○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634893" y="6289906"/>
            <a:ext cx="393319" cy="380234"/>
          </a:xfrm>
          <a:prstGeom prst="rect">
            <a:avLst/>
          </a:prstGeom>
        </p:spPr>
        <p:txBody>
          <a:bodyPr lIns="91424" tIns="91424" rIns="91424" bIns="91424"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6E89B381-D138-F3FB-68D0-7596067A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3284" y="869361"/>
            <a:ext cx="12218568" cy="5988640"/>
          </a:xfrm>
          <a:prstGeom prst="rect">
            <a:avLst/>
          </a:prstGeom>
          <a:solidFill>
            <a:srgbClr val="F6F7F4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defRPr sz="2200" b="0"/>
            </a:pPr>
            <a:endParaRPr/>
          </a:p>
        </p:txBody>
      </p:sp>
      <p:sp>
        <p:nvSpPr>
          <p:cNvPr id="3" name="Titeltex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476" y="193878"/>
            <a:ext cx="10800001" cy="67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4" name="Brödtext nivå ett…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4799" y="1773238"/>
            <a:ext cx="10800001" cy="417671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7999" tIns="107999" rIns="107999" bIns="107999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651332" y="6424079"/>
            <a:ext cx="210469" cy="1973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4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ts val="4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5731" marR="0" indent="-381244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07533" marR="0" indent="-307445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82412" marR="0" indent="-317212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-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68879" marR="0" indent="-640079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26079" marR="0" indent="-640079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383279" marR="0" indent="-640079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40479" marR="0" indent="-640079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297679" marR="0" indent="-640079" algn="l" defTabSz="914400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4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emf"/><Relationship Id="rId18" Type="http://schemas.openxmlformats.org/officeDocument/2006/relationships/image" Target="../media/image55.png"/><Relationship Id="rId3" Type="http://schemas.openxmlformats.org/officeDocument/2006/relationships/image" Target="../media/image42.emf"/><Relationship Id="rId21" Type="http://schemas.openxmlformats.org/officeDocument/2006/relationships/image" Target="../media/image57.png"/><Relationship Id="rId7" Type="http://schemas.openxmlformats.org/officeDocument/2006/relationships/image" Target="../media/image46.emf"/><Relationship Id="rId12" Type="http://schemas.openxmlformats.org/officeDocument/2006/relationships/image" Target="../media/image50.emf"/><Relationship Id="rId17" Type="http://schemas.openxmlformats.org/officeDocument/2006/relationships/image" Target="../media/image54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11" Type="http://schemas.openxmlformats.org/officeDocument/2006/relationships/image" Target="../media/image40.png"/><Relationship Id="rId5" Type="http://schemas.openxmlformats.org/officeDocument/2006/relationships/image" Target="../media/image44.emf"/><Relationship Id="rId15" Type="http://schemas.openxmlformats.org/officeDocument/2006/relationships/image" Target="../media/image37.emf"/><Relationship Id="rId23" Type="http://schemas.openxmlformats.org/officeDocument/2006/relationships/image" Target="../media/image58.png"/><Relationship Id="rId10" Type="http://schemas.openxmlformats.org/officeDocument/2006/relationships/image" Target="../media/image49.emf"/><Relationship Id="rId19" Type="http://schemas.openxmlformats.org/officeDocument/2006/relationships/image" Target="../media/image56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Relationship Id="rId14" Type="http://schemas.openxmlformats.org/officeDocument/2006/relationships/image" Target="../media/image52.emf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emf"/><Relationship Id="rId18" Type="http://schemas.openxmlformats.org/officeDocument/2006/relationships/image" Target="../media/image55.png"/><Relationship Id="rId3" Type="http://schemas.openxmlformats.org/officeDocument/2006/relationships/image" Target="../media/image42.emf"/><Relationship Id="rId21" Type="http://schemas.openxmlformats.org/officeDocument/2006/relationships/image" Target="../media/image41.png"/><Relationship Id="rId7" Type="http://schemas.openxmlformats.org/officeDocument/2006/relationships/image" Target="../media/image46.emf"/><Relationship Id="rId12" Type="http://schemas.openxmlformats.org/officeDocument/2006/relationships/image" Target="../media/image50.emf"/><Relationship Id="rId17" Type="http://schemas.openxmlformats.org/officeDocument/2006/relationships/image" Target="../media/image54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emf"/><Relationship Id="rId11" Type="http://schemas.openxmlformats.org/officeDocument/2006/relationships/image" Target="../media/image40.png"/><Relationship Id="rId5" Type="http://schemas.openxmlformats.org/officeDocument/2006/relationships/image" Target="../media/image44.emf"/><Relationship Id="rId15" Type="http://schemas.openxmlformats.org/officeDocument/2006/relationships/image" Target="../media/image37.emf"/><Relationship Id="rId23" Type="http://schemas.openxmlformats.org/officeDocument/2006/relationships/image" Target="../media/image58.png"/><Relationship Id="rId10" Type="http://schemas.openxmlformats.org/officeDocument/2006/relationships/image" Target="../media/image49.emf"/><Relationship Id="rId19" Type="http://schemas.openxmlformats.org/officeDocument/2006/relationships/image" Target="../media/image56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Relationship Id="rId14" Type="http://schemas.openxmlformats.org/officeDocument/2006/relationships/image" Target="../media/image52.emf"/><Relationship Id="rId2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61.jpeg"/><Relationship Id="rId3" Type="http://schemas.openxmlformats.org/officeDocument/2006/relationships/image" Target="../media/image43.emf"/><Relationship Id="rId7" Type="http://schemas.openxmlformats.org/officeDocument/2006/relationships/image" Target="../media/image37.emf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38.emf"/><Relationship Id="rId5" Type="http://schemas.openxmlformats.org/officeDocument/2006/relationships/image" Target="../media/image47.png"/><Relationship Id="rId15" Type="http://schemas.openxmlformats.org/officeDocument/2006/relationships/image" Target="../media/image34.png"/><Relationship Id="rId10" Type="http://schemas.openxmlformats.org/officeDocument/2006/relationships/image" Target="../media/image56.png"/><Relationship Id="rId4" Type="http://schemas.openxmlformats.org/officeDocument/2006/relationships/image" Target="../media/image44.emf"/><Relationship Id="rId9" Type="http://schemas.openxmlformats.org/officeDocument/2006/relationships/image" Target="../media/image55.pn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62.png"/><Relationship Id="rId3" Type="http://schemas.openxmlformats.org/officeDocument/2006/relationships/image" Target="../media/image43.emf"/><Relationship Id="rId7" Type="http://schemas.openxmlformats.org/officeDocument/2006/relationships/image" Target="../media/image37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61.jpeg"/><Relationship Id="rId5" Type="http://schemas.openxmlformats.org/officeDocument/2006/relationships/image" Target="../media/image47.png"/><Relationship Id="rId15" Type="http://schemas.openxmlformats.org/officeDocument/2006/relationships/image" Target="../media/image34.png"/><Relationship Id="rId10" Type="http://schemas.openxmlformats.org/officeDocument/2006/relationships/image" Target="../media/image60.png"/><Relationship Id="rId4" Type="http://schemas.openxmlformats.org/officeDocument/2006/relationships/image" Target="../media/image44.emf"/><Relationship Id="rId9" Type="http://schemas.openxmlformats.org/officeDocument/2006/relationships/image" Target="../media/image38.emf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62.png"/><Relationship Id="rId18" Type="http://schemas.openxmlformats.org/officeDocument/2006/relationships/image" Target="../media/image34.png"/><Relationship Id="rId3" Type="http://schemas.openxmlformats.org/officeDocument/2006/relationships/image" Target="../media/image43.emf"/><Relationship Id="rId7" Type="http://schemas.openxmlformats.org/officeDocument/2006/relationships/image" Target="../media/image37.emf"/><Relationship Id="rId12" Type="http://schemas.openxmlformats.org/officeDocument/2006/relationships/image" Target="../media/image39.emf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61.jpeg"/><Relationship Id="rId5" Type="http://schemas.openxmlformats.org/officeDocument/2006/relationships/image" Target="../media/image47.png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44.emf"/><Relationship Id="rId9" Type="http://schemas.openxmlformats.org/officeDocument/2006/relationships/image" Target="../media/image38.emf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67.emf"/><Relationship Id="rId18" Type="http://schemas.openxmlformats.org/officeDocument/2006/relationships/image" Target="../media/image70.emf"/><Relationship Id="rId3" Type="http://schemas.openxmlformats.org/officeDocument/2006/relationships/image" Target="../media/image60.png"/><Relationship Id="rId21" Type="http://schemas.openxmlformats.org/officeDocument/2006/relationships/image" Target="../media/image72.png"/><Relationship Id="rId7" Type="http://schemas.openxmlformats.org/officeDocument/2006/relationships/image" Target="../media/image66.emf"/><Relationship Id="rId12" Type="http://schemas.openxmlformats.org/officeDocument/2006/relationships/image" Target="../media/image42.emf"/><Relationship Id="rId17" Type="http://schemas.openxmlformats.org/officeDocument/2006/relationships/image" Target="../media/image6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emf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emf"/><Relationship Id="rId11" Type="http://schemas.openxmlformats.org/officeDocument/2006/relationships/image" Target="../media/image52.emf"/><Relationship Id="rId5" Type="http://schemas.openxmlformats.org/officeDocument/2006/relationships/image" Target="../media/image61.jpeg"/><Relationship Id="rId15" Type="http://schemas.openxmlformats.org/officeDocument/2006/relationships/image" Target="../media/image38.emf"/><Relationship Id="rId23" Type="http://schemas.openxmlformats.org/officeDocument/2006/relationships/image" Target="../media/image74.png"/><Relationship Id="rId10" Type="http://schemas.openxmlformats.org/officeDocument/2006/relationships/image" Target="../media/image51.emf"/><Relationship Id="rId19" Type="http://schemas.openxmlformats.org/officeDocument/2006/relationships/image" Target="../media/image71.png"/><Relationship Id="rId4" Type="http://schemas.openxmlformats.org/officeDocument/2006/relationships/image" Target="../media/image46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Relationship Id="rId22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03BD0DD8-67FC-18A3-5006-42C7B6E6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Hållbarhetsmärkning </a:t>
            </a:r>
            <a:br>
              <a:rPr lang="sv-SE" dirty="0"/>
            </a:br>
            <a:r>
              <a:rPr lang="sv-SE" dirty="0"/>
              <a:t>av transporter</a:t>
            </a:r>
            <a:endParaRPr lang="en-SE" dirty="0"/>
          </a:p>
        </p:txBody>
      </p:sp>
      <p:pic>
        <p:nvPicPr>
          <p:cNvPr id="123" name="Startbild.pdf" descr="Tecknad bild som visar en lastbil som kör genom ett landskap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39014" y="2204686"/>
            <a:ext cx="9093282" cy="424716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undad rektang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7132" y="5894383"/>
            <a:ext cx="4594026" cy="799574"/>
          </a:xfrm>
          <a:prstGeom prst="roundRect">
            <a:avLst>
              <a:gd name="adj" fmla="val 42344"/>
            </a:avLst>
          </a:prstGeom>
          <a:solidFill>
            <a:srgbClr val="F6F7F4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defRPr sz="2200" b="0"/>
            </a:pPr>
            <a:endParaRPr/>
          </a:p>
        </p:txBody>
      </p:sp>
      <p:pic>
        <p:nvPicPr>
          <p:cNvPr id="127" name="ENEM.pdf" descr="Energimyndighetens logotyp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257" y="6120152"/>
            <a:ext cx="1882126" cy="398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era" descr="Transportföretagens logoytyp.">
            <a:extLst>
              <a:ext uri="{FF2B5EF4-FFF2-40B4-BE49-F238E27FC236}">
                <a16:creationId xmlns:a16="http://schemas.microsoft.com/office/drawing/2014/main" id="{2F4B5F0E-697E-7F42-A2E4-025C5B7FCCEA}"/>
              </a:ext>
            </a:extLst>
          </p:cNvPr>
          <p:cNvGrpSpPr/>
          <p:nvPr/>
        </p:nvGrpSpPr>
        <p:grpSpPr>
          <a:xfrm>
            <a:off x="7595455" y="6216798"/>
            <a:ext cx="1961479" cy="302190"/>
            <a:chOff x="0" y="0"/>
            <a:chExt cx="1961477" cy="302188"/>
          </a:xfrm>
        </p:grpSpPr>
        <p:sp>
          <p:nvSpPr>
            <p:cNvPr id="9" name="Rundad rektangel">
              <a:extLst>
                <a:ext uri="{FF2B5EF4-FFF2-40B4-BE49-F238E27FC236}">
                  <a16:creationId xmlns:a16="http://schemas.microsoft.com/office/drawing/2014/main" id="{5E81E827-6E96-2B4B-A9BA-F24F21E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61478" cy="302189"/>
            </a:xfrm>
            <a:prstGeom prst="roundRect">
              <a:avLst>
                <a:gd name="adj" fmla="val 50000"/>
              </a:avLst>
            </a:prstGeom>
            <a:solidFill>
              <a:srgbClr val="2964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0" name="Google Shape;306;p8" descr="Google Shape;306;p8">
              <a:extLst>
                <a:ext uri="{FF2B5EF4-FFF2-40B4-BE49-F238E27FC236}">
                  <a16:creationId xmlns:a16="http://schemas.microsoft.com/office/drawing/2014/main" id="{D5497920-6861-D243-9510-0E04A9E93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0429" t="31736" r="9157" b="31736"/>
            <a:stretch>
              <a:fillRect/>
            </a:stretch>
          </p:blipFill>
          <p:spPr>
            <a:xfrm>
              <a:off x="150234" y="45042"/>
              <a:ext cx="1606655" cy="212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B4B63-BB17-DC21-23D7-E1DC3C24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>
                <a:solidFill>
                  <a:schemeClr val="tx1"/>
                </a:solidFill>
              </a:rPr>
              <a:t>Märkningarna kommer att göra skillnad om:</a:t>
            </a:r>
            <a:endParaRPr lang="en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08E7E0-EBA1-CA99-0883-D5C18A22A5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5476" y="1253615"/>
            <a:ext cx="5292001" cy="4176713"/>
          </a:xfrm>
        </p:spPr>
        <p:txBody>
          <a:bodyPr>
            <a:normAutofit lnSpcReduction="10000"/>
          </a:bodyPr>
          <a:lstStyle/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b="1" dirty="0">
                <a:solidFill>
                  <a:srgbClr val="12A176"/>
                </a:solidFill>
              </a:rPr>
              <a:t>konsumenter</a:t>
            </a:r>
            <a:r>
              <a:rPr lang="sv-SE" dirty="0"/>
              <a:t> väljer en </a:t>
            </a:r>
            <a:r>
              <a:rPr lang="sv-SE" dirty="0" err="1"/>
              <a:t>svanenmärkt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leverans i </a:t>
            </a:r>
            <a:r>
              <a:rPr lang="sv-SE" dirty="0" err="1"/>
              <a:t>checkouten</a:t>
            </a:r>
            <a:endParaRPr lang="sv-SE" dirty="0"/>
          </a:p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b="1" dirty="0">
                <a:solidFill>
                  <a:srgbClr val="12A176"/>
                </a:solidFill>
              </a:rPr>
              <a:t>e-handlare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err="1"/>
              <a:t>nudgar</a:t>
            </a:r>
            <a:r>
              <a:rPr lang="sv-SE" dirty="0"/>
              <a:t> för det hållbara </a:t>
            </a:r>
            <a:br>
              <a:rPr lang="sv-SE" dirty="0"/>
            </a:br>
            <a:r>
              <a:rPr lang="sv-SE" dirty="0"/>
              <a:t>valet i </a:t>
            </a:r>
            <a:r>
              <a:rPr lang="sv-SE" dirty="0" err="1"/>
              <a:t>checkouten</a:t>
            </a:r>
            <a:endParaRPr lang="sv-SE" dirty="0"/>
          </a:p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b="1" dirty="0">
                <a:solidFill>
                  <a:srgbClr val="12A176"/>
                </a:solidFill>
              </a:rPr>
              <a:t>varuägare och transportörer </a:t>
            </a:r>
            <a:r>
              <a:rPr lang="sv-SE" dirty="0"/>
              <a:t>ställer </a:t>
            </a:r>
            <a:br>
              <a:rPr lang="sv-SE" dirty="0"/>
            </a:br>
            <a:r>
              <a:rPr lang="sv-SE" dirty="0"/>
              <a:t>krav på </a:t>
            </a:r>
            <a:r>
              <a:rPr lang="sv-SE" dirty="0" err="1"/>
              <a:t>FairTransport</a:t>
            </a:r>
            <a:endParaRPr lang="sv-SE" dirty="0"/>
          </a:p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b="1" dirty="0">
                <a:solidFill>
                  <a:srgbClr val="12A176"/>
                </a:solidFill>
              </a:rPr>
              <a:t>speditörer</a:t>
            </a:r>
            <a:r>
              <a:rPr lang="sv-SE" dirty="0"/>
              <a:t> använder </a:t>
            </a:r>
            <a:r>
              <a:rPr lang="sv-SE" dirty="0" err="1"/>
              <a:t>FairTransport</a:t>
            </a:r>
            <a:r>
              <a:rPr lang="sv-SE" dirty="0"/>
              <a:t> som en del av sin utvärdering och uppföljning av åkerier  </a:t>
            </a:r>
          </a:p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dirty="0"/>
              <a:t>de bästa </a:t>
            </a:r>
            <a:r>
              <a:rPr lang="sv-SE" b="1" dirty="0">
                <a:solidFill>
                  <a:srgbClr val="12A176"/>
                </a:solidFill>
              </a:rPr>
              <a:t>lokala/regionala transportörerna </a:t>
            </a:r>
            <a:r>
              <a:rPr lang="sv-SE" dirty="0"/>
              <a:t>väljer att vara märkta med Bra Miljöval. </a:t>
            </a:r>
          </a:p>
          <a:p>
            <a:pPr marL="241300" indent="-241300">
              <a:lnSpc>
                <a:spcPct val="110000"/>
              </a:lnSpc>
              <a:spcBef>
                <a:spcPts val="900"/>
              </a:spcBef>
              <a:buClr>
                <a:srgbClr val="4DB58E"/>
              </a:buClr>
              <a:buSzPct val="115000"/>
              <a:buChar char="‣"/>
              <a:defRPr sz="1700"/>
            </a:pPr>
            <a:r>
              <a:rPr lang="sv-SE" dirty="0"/>
              <a:t>samtliga märkningar är </a:t>
            </a:r>
            <a:r>
              <a:rPr lang="sv-SE" b="1" dirty="0">
                <a:solidFill>
                  <a:srgbClr val="12A176"/>
                </a:solidFill>
              </a:rPr>
              <a:t>trovärdiga och </a:t>
            </a:r>
            <a:br>
              <a:rPr lang="sv-SE" b="1" dirty="0">
                <a:solidFill>
                  <a:srgbClr val="12A176"/>
                </a:solidFill>
              </a:rPr>
            </a:br>
            <a:r>
              <a:rPr lang="sv-SE" b="1" dirty="0">
                <a:solidFill>
                  <a:srgbClr val="12A176"/>
                </a:solidFill>
              </a:rPr>
              <a:t>granskas</a:t>
            </a:r>
            <a:r>
              <a:rPr lang="sv-SE" dirty="0"/>
              <a:t> av en tredje part</a:t>
            </a:r>
          </a:p>
        </p:txBody>
      </p:sp>
      <p:pic>
        <p:nvPicPr>
          <p:cNvPr id="455" name="Start lastbil själv.pdf" descr="Bild på lastbi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783"/>
          <a:stretch/>
        </p:blipFill>
        <p:spPr>
          <a:xfrm>
            <a:off x="5651653" y="2042408"/>
            <a:ext cx="5802846" cy="259912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9514CAE-E8DD-7B4A-A3F2-6F5C608C8C03}"/>
              </a:ext>
            </a:extLst>
          </p:cNvPr>
          <p:cNvSpPr/>
          <p:nvPr/>
        </p:nvSpPr>
        <p:spPr>
          <a:xfrm rot="21305826">
            <a:off x="629229" y="5287026"/>
            <a:ext cx="8156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3500">
                <a:solidFill>
                  <a:srgbClr val="00B050"/>
                </a:solidFill>
              </a:defRPr>
            </a:pPr>
            <a:r>
              <a:rPr lang="sv-SE" sz="3200" i="1" dirty="0">
                <a:solidFill>
                  <a:schemeClr val="tx1"/>
                </a:solidFill>
                <a:latin typeface="Dreaming Outloud Pro" panose="020F0502020204030204" pitchFamily="34" charset="0"/>
                <a:cs typeface="Dreaming Outloud Pro" panose="020F0502020204030204" pitchFamily="34" charset="0"/>
              </a:rPr>
              <a:t>Börja ställ</a:t>
            </a:r>
            <a:r>
              <a:rPr lang="sv-SE" sz="3200" i="1" dirty="0">
                <a:solidFill>
                  <a:srgbClr val="12A176"/>
                </a:solidFill>
                <a:latin typeface="Dreaming Outloud Pro" panose="020F0502020204030204" pitchFamily="34" charset="0"/>
                <a:cs typeface="Dreaming Outloud Pro" panose="020F0502020204030204" pitchFamily="34" charset="0"/>
              </a:rPr>
              <a:t> krav </a:t>
            </a:r>
            <a:r>
              <a:rPr lang="sv-SE" sz="3200" i="1" dirty="0">
                <a:solidFill>
                  <a:schemeClr val="tx1"/>
                </a:solidFill>
                <a:latin typeface="Dreaming Outloud Pro" panose="020F0502020204030204" pitchFamily="34" charset="0"/>
                <a:cs typeface="Dreaming Outloud Pro" panose="020F0502020204030204" pitchFamily="34" charset="0"/>
              </a:rPr>
              <a:t>på </a:t>
            </a:r>
          </a:p>
          <a:p>
            <a:pPr algn="l">
              <a:defRPr sz="3500">
                <a:solidFill>
                  <a:srgbClr val="00B050"/>
                </a:solidFill>
              </a:defRPr>
            </a:pPr>
            <a:r>
              <a:rPr lang="sv-SE" sz="3200" i="1" dirty="0">
                <a:solidFill>
                  <a:schemeClr val="tx1"/>
                </a:solidFill>
                <a:latin typeface="Dreaming Outloud Pro" panose="020F0502020204030204" pitchFamily="34" charset="0"/>
                <a:cs typeface="Dreaming Outloud Pro" panose="020F0502020204030204" pitchFamily="34" charset="0"/>
              </a:rPr>
              <a:t>hållbarhetsmärkta transporter!</a:t>
            </a:r>
          </a:p>
        </p:txBody>
      </p:sp>
      <p:grpSp>
        <p:nvGrpSpPr>
          <p:cNvPr id="9" name="Gruppera" descr="Transportföretagens logotyp.">
            <a:extLst>
              <a:ext uri="{FF2B5EF4-FFF2-40B4-BE49-F238E27FC236}">
                <a16:creationId xmlns:a16="http://schemas.microsoft.com/office/drawing/2014/main" id="{9EAD692C-273C-DA49-90B5-30F2402D03F6}"/>
              </a:ext>
            </a:extLst>
          </p:cNvPr>
          <p:cNvGrpSpPr/>
          <p:nvPr/>
        </p:nvGrpSpPr>
        <p:grpSpPr>
          <a:xfrm>
            <a:off x="7526472" y="6271420"/>
            <a:ext cx="1961479" cy="302190"/>
            <a:chOff x="0" y="0"/>
            <a:chExt cx="1961477" cy="302188"/>
          </a:xfrm>
        </p:grpSpPr>
        <p:sp>
          <p:nvSpPr>
            <p:cNvPr id="11" name="Rundad rektangel">
              <a:extLst>
                <a:ext uri="{FF2B5EF4-FFF2-40B4-BE49-F238E27FC236}">
                  <a16:creationId xmlns:a16="http://schemas.microsoft.com/office/drawing/2014/main" id="{9F01D3A6-6CEF-4540-84A8-2013C52AE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61478" cy="302189"/>
            </a:xfrm>
            <a:prstGeom prst="roundRect">
              <a:avLst>
                <a:gd name="adj" fmla="val 50000"/>
              </a:avLst>
            </a:prstGeom>
            <a:solidFill>
              <a:srgbClr val="2964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2" name="Google Shape;306;p8" descr="Google Shape;306;p8">
              <a:extLst>
                <a:ext uri="{FF2B5EF4-FFF2-40B4-BE49-F238E27FC236}">
                  <a16:creationId xmlns:a16="http://schemas.microsoft.com/office/drawing/2014/main" id="{A961ED8E-ABDB-7541-A9E8-711B37914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429" t="31736" r="9157" b="31736"/>
            <a:stretch>
              <a:fillRect/>
            </a:stretch>
          </p:blipFill>
          <p:spPr>
            <a:xfrm>
              <a:off x="150234" y="45042"/>
              <a:ext cx="1606655" cy="212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7" name="ENEM.pdf" descr="Energimyndighetens logotyp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1071" y="6134144"/>
            <a:ext cx="2101779" cy="445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2C2371C-F425-6405-7627-BFB14881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Vi som tagit fram detta material</a:t>
            </a:r>
            <a:br>
              <a:rPr lang="sv-SE" dirty="0"/>
            </a:br>
            <a:endParaRPr lang="en-SE" dirty="0"/>
          </a:p>
        </p:txBody>
      </p:sp>
      <p:grpSp>
        <p:nvGrpSpPr>
          <p:cNvPr id="133" name="Gruppera" descr="airmee's logotyp."/>
          <p:cNvGrpSpPr/>
          <p:nvPr/>
        </p:nvGrpSpPr>
        <p:grpSpPr>
          <a:xfrm>
            <a:off x="562672" y="1986841"/>
            <a:ext cx="1696816" cy="632166"/>
            <a:chOff x="0" y="0"/>
            <a:chExt cx="1696815" cy="632165"/>
          </a:xfrm>
        </p:grpSpPr>
        <p:sp>
          <p:nvSpPr>
            <p:cNvPr id="131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96816" cy="6321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32" name="Google Shape;286;p8" descr="Google Shape;286;p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99" y="109508"/>
              <a:ext cx="1463217" cy="4481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6" name="Gruppera"/>
          <p:cNvGrpSpPr/>
          <p:nvPr/>
        </p:nvGrpSpPr>
        <p:grpSpPr>
          <a:xfrm>
            <a:off x="2530966" y="4473256"/>
            <a:ext cx="1855231" cy="700349"/>
            <a:chOff x="0" y="0"/>
            <a:chExt cx="1855230" cy="700347"/>
          </a:xfrm>
        </p:grpSpPr>
        <p:sp>
          <p:nvSpPr>
            <p:cNvPr id="134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55231" cy="70034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35" name="Google Shape;287;p8" descr="Google Shape;287;p8"/>
            <p:cNvPicPr>
              <a:picLocks noChangeAspect="1"/>
            </p:cNvPicPr>
            <p:nvPr/>
          </p:nvPicPr>
          <p:blipFill>
            <a:blip r:embed="rId4"/>
            <a:srcRect t="21887" b="21887"/>
            <a:stretch>
              <a:fillRect/>
            </a:stretch>
          </p:blipFill>
          <p:spPr>
            <a:xfrm>
              <a:off x="176189" y="67698"/>
              <a:ext cx="1556503" cy="51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9" name="Gruppera" descr="Axfood's logotyp."/>
          <p:cNvGrpSpPr/>
          <p:nvPr/>
        </p:nvGrpSpPr>
        <p:grpSpPr>
          <a:xfrm>
            <a:off x="8396979" y="2594852"/>
            <a:ext cx="1308895" cy="632167"/>
            <a:chOff x="0" y="0"/>
            <a:chExt cx="1308893" cy="632165"/>
          </a:xfrm>
        </p:grpSpPr>
        <p:sp>
          <p:nvSpPr>
            <p:cNvPr id="137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308894" cy="6321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38" name="Google Shape;288;p8" descr="Google Shape;288;p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767" y="36971"/>
              <a:ext cx="984967" cy="523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2" name="Gruppera" descr="Best logotyp."/>
          <p:cNvGrpSpPr/>
          <p:nvPr/>
        </p:nvGrpSpPr>
        <p:grpSpPr>
          <a:xfrm>
            <a:off x="562672" y="1081176"/>
            <a:ext cx="1412517" cy="667127"/>
            <a:chOff x="0" y="0"/>
            <a:chExt cx="1412516" cy="667125"/>
          </a:xfrm>
        </p:grpSpPr>
        <p:sp>
          <p:nvSpPr>
            <p:cNvPr id="140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412517" cy="6671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41" name="Google Shape;289;p8" descr="Google Shape;289;p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014" y="118779"/>
              <a:ext cx="1022489" cy="4295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Gruppera" descr="Brings logotyp."/>
          <p:cNvGrpSpPr/>
          <p:nvPr/>
        </p:nvGrpSpPr>
        <p:grpSpPr>
          <a:xfrm>
            <a:off x="5658678" y="3575752"/>
            <a:ext cx="1855269" cy="688265"/>
            <a:chOff x="-158451" y="0"/>
            <a:chExt cx="1855267" cy="688264"/>
          </a:xfrm>
        </p:grpSpPr>
        <p:sp>
          <p:nvSpPr>
            <p:cNvPr id="143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58451" y="0"/>
              <a:ext cx="1855267" cy="688264"/>
            </a:xfrm>
            <a:prstGeom prst="roundRect">
              <a:avLst>
                <a:gd name="adj" fmla="val 4846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 dirty="0"/>
            </a:p>
          </p:txBody>
        </p:sp>
        <p:pic>
          <p:nvPicPr>
            <p:cNvPr id="144" name="Google Shape;290;p8" descr="Google Shape;290;p8"/>
            <p:cNvPicPr>
              <a:picLocks noChangeAspect="1"/>
            </p:cNvPicPr>
            <p:nvPr/>
          </p:nvPicPr>
          <p:blipFill>
            <a:blip r:embed="rId7"/>
            <a:srcRect t="13416" r="10527" b="13416"/>
            <a:stretch>
              <a:fillRect/>
            </a:stretch>
          </p:blipFill>
          <p:spPr>
            <a:xfrm>
              <a:off x="58235" y="63278"/>
              <a:ext cx="1444073" cy="534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8" name="Gruppera" descr="DB Schenkers logotyp."/>
          <p:cNvGrpSpPr/>
          <p:nvPr/>
        </p:nvGrpSpPr>
        <p:grpSpPr>
          <a:xfrm>
            <a:off x="9284956" y="1139683"/>
            <a:ext cx="1961479" cy="534195"/>
            <a:chOff x="0" y="0"/>
            <a:chExt cx="1961477" cy="534193"/>
          </a:xfrm>
        </p:grpSpPr>
        <p:sp>
          <p:nvSpPr>
            <p:cNvPr id="146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61478" cy="53419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47" name="Google Shape;291;p8" descr="Google Shape;291;p8"/>
            <p:cNvPicPr>
              <a:picLocks noChangeAspect="1"/>
            </p:cNvPicPr>
            <p:nvPr/>
          </p:nvPicPr>
          <p:blipFill>
            <a:blip r:embed="rId8"/>
            <a:srcRect t="18635" b="18635"/>
            <a:stretch>
              <a:fillRect/>
            </a:stretch>
          </p:blipFill>
          <p:spPr>
            <a:xfrm>
              <a:off x="161192" y="87410"/>
              <a:ext cx="1639171" cy="339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1" name="Gruppera" descr="PostNords logotyp."/>
          <p:cNvGrpSpPr/>
          <p:nvPr/>
        </p:nvGrpSpPr>
        <p:grpSpPr>
          <a:xfrm>
            <a:off x="4193674" y="2620801"/>
            <a:ext cx="2101874" cy="688265"/>
            <a:chOff x="0" y="0"/>
            <a:chExt cx="2101872" cy="688263"/>
          </a:xfrm>
        </p:grpSpPr>
        <p:sp>
          <p:nvSpPr>
            <p:cNvPr id="149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101873" cy="688264"/>
            </a:xfrm>
            <a:prstGeom prst="roundRect">
              <a:avLst>
                <a:gd name="adj" fmla="val 4846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50" name="Google Shape;292;p8" descr="Google Shape;292;p8"/>
            <p:cNvPicPr>
              <a:picLocks noChangeAspect="1"/>
            </p:cNvPicPr>
            <p:nvPr/>
          </p:nvPicPr>
          <p:blipFill>
            <a:blip r:embed="rId9"/>
            <a:srcRect l="9674" r="4852" b="19215"/>
            <a:stretch>
              <a:fillRect/>
            </a:stretch>
          </p:blipFill>
          <p:spPr>
            <a:xfrm>
              <a:off x="107167" y="83640"/>
              <a:ext cx="1887607" cy="538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4" name="Gruppera" descr="DHLs logotyp."/>
          <p:cNvGrpSpPr/>
          <p:nvPr/>
        </p:nvGrpSpPr>
        <p:grpSpPr>
          <a:xfrm>
            <a:off x="2575880" y="2193593"/>
            <a:ext cx="1570873" cy="688264"/>
            <a:chOff x="0" y="0"/>
            <a:chExt cx="1570872" cy="688263"/>
          </a:xfrm>
        </p:grpSpPr>
        <p:sp>
          <p:nvSpPr>
            <p:cNvPr id="152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70873" cy="688264"/>
            </a:xfrm>
            <a:prstGeom prst="roundRect">
              <a:avLst>
                <a:gd name="adj" fmla="val 50000"/>
              </a:avLst>
            </a:prstGeom>
            <a:solidFill>
              <a:srgbClr val="F8CD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53" name="Google Shape;293;p8" descr="Google Shape;293;p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6307" y="65479"/>
              <a:ext cx="1058258" cy="529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" name="Gruppera" descr="Ehandels logotyp."/>
          <p:cNvGrpSpPr/>
          <p:nvPr/>
        </p:nvGrpSpPr>
        <p:grpSpPr>
          <a:xfrm>
            <a:off x="7934136" y="4944253"/>
            <a:ext cx="1587469" cy="401981"/>
            <a:chOff x="0" y="0"/>
            <a:chExt cx="1587468" cy="401979"/>
          </a:xfrm>
        </p:grpSpPr>
        <p:sp>
          <p:nvSpPr>
            <p:cNvPr id="155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87468" cy="401979"/>
            </a:xfrm>
            <a:prstGeom prst="roundRect">
              <a:avLst>
                <a:gd name="adj" fmla="val 50000"/>
              </a:avLst>
            </a:prstGeom>
            <a:solidFill>
              <a:srgbClr val="1D385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56" name="Google Shape;294;p8" descr="Google Shape;294;p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1222" y="22929"/>
              <a:ext cx="1176061" cy="349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0" name="Gruppera" descr="Geodis logotyp."/>
          <p:cNvGrpSpPr/>
          <p:nvPr/>
        </p:nvGrpSpPr>
        <p:grpSpPr>
          <a:xfrm>
            <a:off x="6486661" y="2650987"/>
            <a:ext cx="1732716" cy="667127"/>
            <a:chOff x="0" y="0"/>
            <a:chExt cx="1732715" cy="667125"/>
          </a:xfrm>
        </p:grpSpPr>
        <p:sp>
          <p:nvSpPr>
            <p:cNvPr id="158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32716" cy="6671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59" name="Google Shape;295;p8" descr="Google Shape;295;p8"/>
            <p:cNvPicPr>
              <a:picLocks noChangeAspect="1"/>
            </p:cNvPicPr>
            <p:nvPr/>
          </p:nvPicPr>
          <p:blipFill>
            <a:blip r:embed="rId12"/>
            <a:srcRect l="13071" t="19646" r="6957" b="9429"/>
            <a:stretch>
              <a:fillRect/>
            </a:stretch>
          </p:blipFill>
          <p:spPr>
            <a:xfrm>
              <a:off x="211910" y="91072"/>
              <a:ext cx="1308906" cy="48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" name="Gruppera" descr="Green Cargo's logotyp."/>
          <p:cNvGrpSpPr/>
          <p:nvPr/>
        </p:nvGrpSpPr>
        <p:grpSpPr>
          <a:xfrm>
            <a:off x="9968120" y="2509420"/>
            <a:ext cx="1499467" cy="630100"/>
            <a:chOff x="0" y="0"/>
            <a:chExt cx="1499466" cy="630099"/>
          </a:xfrm>
        </p:grpSpPr>
        <p:sp>
          <p:nvSpPr>
            <p:cNvPr id="161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499467" cy="630100"/>
            </a:xfrm>
            <a:prstGeom prst="roundRect">
              <a:avLst>
                <a:gd name="adj" fmla="val 50000"/>
              </a:avLst>
            </a:prstGeom>
            <a:solidFill>
              <a:srgbClr val="34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62" name="Google Shape;296;p8" descr="Google Shape;296;p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4889" y="50270"/>
              <a:ext cx="1189688" cy="5028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6" name="Gruppera" descr="Green Carrier's logotyp."/>
          <p:cNvGrpSpPr/>
          <p:nvPr/>
        </p:nvGrpSpPr>
        <p:grpSpPr>
          <a:xfrm>
            <a:off x="8847820" y="1858807"/>
            <a:ext cx="2286547" cy="534195"/>
            <a:chOff x="0" y="0"/>
            <a:chExt cx="2286546" cy="534193"/>
          </a:xfrm>
        </p:grpSpPr>
        <p:sp>
          <p:nvSpPr>
            <p:cNvPr id="164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286547" cy="534194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65" name="Google Shape;297;p8" descr="Google Shape;297;p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762" y="45299"/>
              <a:ext cx="1909022" cy="454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9" name="Gruppera" descr="Lykos logotyp."/>
          <p:cNvGrpSpPr/>
          <p:nvPr/>
        </p:nvGrpSpPr>
        <p:grpSpPr>
          <a:xfrm>
            <a:off x="7086578" y="5648763"/>
            <a:ext cx="936590" cy="587748"/>
            <a:chOff x="0" y="0"/>
            <a:chExt cx="936589" cy="587746"/>
          </a:xfrm>
        </p:grpSpPr>
        <p:sp>
          <p:nvSpPr>
            <p:cNvPr id="167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36590" cy="58774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68" name="Google Shape;298;p8" descr="Google Shape;298;p8"/>
            <p:cNvPicPr>
              <a:picLocks noChangeAspect="1"/>
            </p:cNvPicPr>
            <p:nvPr/>
          </p:nvPicPr>
          <p:blipFill>
            <a:blip r:embed="rId15"/>
            <a:srcRect t="16919" r="12538"/>
            <a:stretch>
              <a:fillRect/>
            </a:stretch>
          </p:blipFill>
          <p:spPr>
            <a:xfrm>
              <a:off x="104722" y="94226"/>
              <a:ext cx="726189" cy="462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2" name="Gruppera" descr="NTMs logotyp."/>
          <p:cNvGrpSpPr/>
          <p:nvPr/>
        </p:nvGrpSpPr>
        <p:grpSpPr>
          <a:xfrm>
            <a:off x="1066982" y="4264015"/>
            <a:ext cx="1227138" cy="1174709"/>
            <a:chOff x="0" y="0"/>
            <a:chExt cx="1227137" cy="1174708"/>
          </a:xfrm>
        </p:grpSpPr>
        <p:sp>
          <p:nvSpPr>
            <p:cNvPr id="170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27138" cy="1174709"/>
            </a:xfrm>
            <a:prstGeom prst="roundRect">
              <a:avLst>
                <a:gd name="adj" fmla="val 2675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71" name="Google Shape;299;p8" descr="Google Shape;299;p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2549" y="162448"/>
              <a:ext cx="862039" cy="84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5" name="Gruppera" descr="ScanLog's logotyp."/>
          <p:cNvGrpSpPr/>
          <p:nvPr/>
        </p:nvGrpSpPr>
        <p:grpSpPr>
          <a:xfrm>
            <a:off x="657686" y="3620080"/>
            <a:ext cx="1696816" cy="487201"/>
            <a:chOff x="0" y="0"/>
            <a:chExt cx="1696815" cy="487199"/>
          </a:xfrm>
        </p:grpSpPr>
        <p:sp>
          <p:nvSpPr>
            <p:cNvPr id="173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96816" cy="487200"/>
            </a:xfrm>
            <a:prstGeom prst="roundRect">
              <a:avLst>
                <a:gd name="adj" fmla="val 50000"/>
              </a:avLst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74" name="Google Shape;300;p8" descr="Google Shape;300;p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9835" y="72501"/>
              <a:ext cx="1376068" cy="342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8" name="Gruppera"/>
          <p:cNvGrpSpPr/>
          <p:nvPr/>
        </p:nvGrpSpPr>
        <p:grpSpPr>
          <a:xfrm>
            <a:off x="6590596" y="4533289"/>
            <a:ext cx="887722" cy="852906"/>
            <a:chOff x="0" y="0"/>
            <a:chExt cx="887720" cy="852904"/>
          </a:xfrm>
        </p:grpSpPr>
        <p:sp>
          <p:nvSpPr>
            <p:cNvPr id="176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87721" cy="852905"/>
            </a:xfrm>
            <a:prstGeom prst="roundRect">
              <a:avLst>
                <a:gd name="adj" fmla="val 322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77" name="Google Shape;301;p8" descr="Google Shape;301;p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3323" y="57397"/>
              <a:ext cx="621075" cy="703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1" name="Gruppera" descr="Naturskyddsföreningens logotyp."/>
          <p:cNvGrpSpPr/>
          <p:nvPr/>
        </p:nvGrpSpPr>
        <p:grpSpPr>
          <a:xfrm>
            <a:off x="8392760" y="5651377"/>
            <a:ext cx="3196666" cy="579556"/>
            <a:chOff x="0" y="0"/>
            <a:chExt cx="3196664" cy="579554"/>
          </a:xfrm>
        </p:grpSpPr>
        <p:sp>
          <p:nvSpPr>
            <p:cNvPr id="179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196665" cy="57955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80" name="Google Shape;302;p8" descr="Google Shape;302;p8"/>
            <p:cNvPicPr>
              <a:picLocks noChangeAspect="1"/>
            </p:cNvPicPr>
            <p:nvPr/>
          </p:nvPicPr>
          <p:blipFill>
            <a:blip r:embed="rId19"/>
            <a:srcRect l="451" t="11175" b="6574"/>
            <a:stretch>
              <a:fillRect/>
            </a:stretch>
          </p:blipFill>
          <p:spPr>
            <a:xfrm>
              <a:off x="206050" y="50729"/>
              <a:ext cx="2797265" cy="476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" name="Gruppera" descr="Sveriges Paketombuds logotyp."/>
          <p:cNvGrpSpPr/>
          <p:nvPr/>
        </p:nvGrpSpPr>
        <p:grpSpPr>
          <a:xfrm>
            <a:off x="2783798" y="3527611"/>
            <a:ext cx="2604036" cy="672139"/>
            <a:chOff x="0" y="0"/>
            <a:chExt cx="2604035" cy="672137"/>
          </a:xfrm>
        </p:grpSpPr>
        <p:sp>
          <p:nvSpPr>
            <p:cNvPr id="182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604036" cy="672138"/>
            </a:xfrm>
            <a:prstGeom prst="roundRect">
              <a:avLst>
                <a:gd name="adj" fmla="val 50000"/>
              </a:avLst>
            </a:prstGeom>
            <a:solidFill>
              <a:srgbClr val="F8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83" name="Google Shape;303;p8" descr="Google Shape;303;p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454" y="46942"/>
              <a:ext cx="2431127" cy="512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Gruppera" descr="Vattenfalls logotyp."/>
          <p:cNvGrpSpPr/>
          <p:nvPr/>
        </p:nvGrpSpPr>
        <p:grpSpPr>
          <a:xfrm>
            <a:off x="8419484" y="4108875"/>
            <a:ext cx="2305669" cy="579556"/>
            <a:chOff x="0" y="0"/>
            <a:chExt cx="2305667" cy="579554"/>
          </a:xfrm>
        </p:grpSpPr>
        <p:sp>
          <p:nvSpPr>
            <p:cNvPr id="185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305668" cy="57955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86" name="Google Shape;304;p8" descr="Google Shape;304;p8"/>
            <p:cNvPicPr>
              <a:picLocks noChangeAspect="1"/>
            </p:cNvPicPr>
            <p:nvPr/>
          </p:nvPicPr>
          <p:blipFill>
            <a:blip r:embed="rId21"/>
            <a:srcRect l="4737" t="36435" r="9489" b="24388"/>
            <a:stretch>
              <a:fillRect/>
            </a:stretch>
          </p:blipFill>
          <p:spPr>
            <a:xfrm>
              <a:off x="139582" y="121664"/>
              <a:ext cx="2086792" cy="305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" name="Gruppera" descr="Sveriges Åkeriföretags logotyp."/>
          <p:cNvGrpSpPr/>
          <p:nvPr/>
        </p:nvGrpSpPr>
        <p:grpSpPr>
          <a:xfrm>
            <a:off x="4169953" y="5606429"/>
            <a:ext cx="2604037" cy="702087"/>
            <a:chOff x="0" y="0"/>
            <a:chExt cx="2604035" cy="702086"/>
          </a:xfrm>
        </p:grpSpPr>
        <p:sp>
          <p:nvSpPr>
            <p:cNvPr id="188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604036" cy="70208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89" name="Google Shape;305;p8" descr="Google Shape;305;p8"/>
            <p:cNvPicPr>
              <a:picLocks noChangeAspect="1"/>
            </p:cNvPicPr>
            <p:nvPr/>
          </p:nvPicPr>
          <p:blipFill>
            <a:blip r:embed="rId22"/>
            <a:srcRect l="6551" t="12016" r="6551" b="12016"/>
            <a:stretch>
              <a:fillRect/>
            </a:stretch>
          </p:blipFill>
          <p:spPr>
            <a:xfrm>
              <a:off x="171122" y="68138"/>
              <a:ext cx="2261617" cy="565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3" name="Gruppera" descr="Transportföretagens logotyp."/>
          <p:cNvGrpSpPr/>
          <p:nvPr/>
        </p:nvGrpSpPr>
        <p:grpSpPr>
          <a:xfrm>
            <a:off x="8007054" y="3629100"/>
            <a:ext cx="1961479" cy="302190"/>
            <a:chOff x="0" y="0"/>
            <a:chExt cx="1961477" cy="302188"/>
          </a:xfrm>
        </p:grpSpPr>
        <p:sp>
          <p:nvSpPr>
            <p:cNvPr id="191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61478" cy="302189"/>
            </a:xfrm>
            <a:prstGeom prst="roundRect">
              <a:avLst>
                <a:gd name="adj" fmla="val 50000"/>
              </a:avLst>
            </a:prstGeom>
            <a:solidFill>
              <a:srgbClr val="2964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92" name="Google Shape;306;p8" descr="Google Shape;306;p8"/>
            <p:cNvPicPr>
              <a:picLocks noChangeAspect="1"/>
            </p:cNvPicPr>
            <p:nvPr/>
          </p:nvPicPr>
          <p:blipFill>
            <a:blip r:embed="rId23"/>
            <a:srcRect l="10429" t="31736" r="9157" b="31736"/>
            <a:stretch>
              <a:fillRect/>
            </a:stretch>
          </p:blipFill>
          <p:spPr>
            <a:xfrm>
              <a:off x="150234" y="45042"/>
              <a:ext cx="1606655" cy="212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6" name="Gruppera" descr="Tågföretagens logotyp."/>
          <p:cNvGrpSpPr/>
          <p:nvPr/>
        </p:nvGrpSpPr>
        <p:grpSpPr>
          <a:xfrm>
            <a:off x="212053" y="5490312"/>
            <a:ext cx="2432913" cy="632167"/>
            <a:chOff x="0" y="0"/>
            <a:chExt cx="2432912" cy="632165"/>
          </a:xfrm>
        </p:grpSpPr>
        <p:sp>
          <p:nvSpPr>
            <p:cNvPr id="194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432913" cy="6321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95" name="Google Shape;307;p8" descr="Google Shape;307;p8"/>
            <p:cNvPicPr>
              <a:picLocks noChangeAspect="1"/>
            </p:cNvPicPr>
            <p:nvPr/>
          </p:nvPicPr>
          <p:blipFill>
            <a:blip r:embed="rId24"/>
            <a:srcRect t="18823" b="18823"/>
            <a:stretch>
              <a:fillRect/>
            </a:stretch>
          </p:blipFill>
          <p:spPr>
            <a:xfrm>
              <a:off x="138543" y="151529"/>
              <a:ext cx="2155863" cy="3291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9" name="Gruppera" descr="Scanias logotyp."/>
          <p:cNvGrpSpPr/>
          <p:nvPr/>
        </p:nvGrpSpPr>
        <p:grpSpPr>
          <a:xfrm>
            <a:off x="6372280" y="1712746"/>
            <a:ext cx="1961478" cy="632166"/>
            <a:chOff x="0" y="0"/>
            <a:chExt cx="1961477" cy="632165"/>
          </a:xfrm>
        </p:grpSpPr>
        <p:sp>
          <p:nvSpPr>
            <p:cNvPr id="197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61478" cy="6321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198" name="Google Shape;308;p8" descr="Google Shape;308;p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60832" y="102794"/>
              <a:ext cx="1639813" cy="437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uppera" descr="iBoxens logotyp."/>
          <p:cNvGrpSpPr/>
          <p:nvPr/>
        </p:nvGrpSpPr>
        <p:grpSpPr>
          <a:xfrm>
            <a:off x="4527480" y="1149499"/>
            <a:ext cx="1596600" cy="730351"/>
            <a:chOff x="0" y="0"/>
            <a:chExt cx="1596598" cy="730349"/>
          </a:xfrm>
        </p:grpSpPr>
        <p:sp>
          <p:nvSpPr>
            <p:cNvPr id="200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96599" cy="7303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01" name="Google Shape;309;p8" descr="Google Shape;309;p8"/>
            <p:cNvPicPr>
              <a:picLocks noChangeAspect="1"/>
            </p:cNvPicPr>
            <p:nvPr/>
          </p:nvPicPr>
          <p:blipFill>
            <a:blip r:embed="rId26"/>
            <a:srcRect l="6863" t="3462" r="6863" b="17517"/>
            <a:stretch>
              <a:fillRect/>
            </a:stretch>
          </p:blipFill>
          <p:spPr>
            <a:xfrm>
              <a:off x="191518" y="104706"/>
              <a:ext cx="1213563" cy="505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5" name="Gruppera" descr="Systembolagets logotyp."/>
          <p:cNvGrpSpPr/>
          <p:nvPr/>
        </p:nvGrpSpPr>
        <p:grpSpPr>
          <a:xfrm>
            <a:off x="10142304" y="4775893"/>
            <a:ext cx="1255914" cy="788136"/>
            <a:chOff x="0" y="0"/>
            <a:chExt cx="1255913" cy="788135"/>
          </a:xfrm>
        </p:grpSpPr>
        <p:sp>
          <p:nvSpPr>
            <p:cNvPr id="203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55914" cy="78813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04" name="Google Shape;310;p8" descr="Google Shape;310;p8"/>
            <p:cNvPicPr>
              <a:picLocks noChangeAspect="1"/>
            </p:cNvPicPr>
            <p:nvPr/>
          </p:nvPicPr>
          <p:blipFill>
            <a:blip r:embed="rId27"/>
            <a:srcRect l="3753" t="5883" r="5923" b="5883"/>
            <a:stretch>
              <a:fillRect/>
            </a:stretch>
          </p:blipFill>
          <p:spPr>
            <a:xfrm>
              <a:off x="169565" y="115263"/>
              <a:ext cx="916734" cy="557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uppera" descr="Instabox logotyp."/>
          <p:cNvGrpSpPr/>
          <p:nvPr/>
        </p:nvGrpSpPr>
        <p:grpSpPr>
          <a:xfrm>
            <a:off x="2380430" y="1259157"/>
            <a:ext cx="1732716" cy="688265"/>
            <a:chOff x="0" y="0"/>
            <a:chExt cx="1732715" cy="688263"/>
          </a:xfrm>
        </p:grpSpPr>
        <p:sp>
          <p:nvSpPr>
            <p:cNvPr id="206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32716" cy="688264"/>
            </a:xfrm>
            <a:prstGeom prst="roundRect">
              <a:avLst>
                <a:gd name="adj" fmla="val 50000"/>
              </a:avLst>
            </a:prstGeom>
            <a:solidFill>
              <a:srgbClr val="EC4F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07" name="Google Shape;311;p8" descr="Google Shape;311;p8"/>
            <p:cNvPicPr>
              <a:picLocks noChangeAspect="1"/>
            </p:cNvPicPr>
            <p:nvPr/>
          </p:nvPicPr>
          <p:blipFill>
            <a:blip r:embed="rId28"/>
            <a:srcRect l="1232" r="10811"/>
            <a:stretch>
              <a:fillRect/>
            </a:stretch>
          </p:blipFill>
          <p:spPr>
            <a:xfrm>
              <a:off x="164424" y="108531"/>
              <a:ext cx="1286997" cy="487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" name="Gruppera" descr="Svensk Handels logotyp."/>
          <p:cNvGrpSpPr/>
          <p:nvPr/>
        </p:nvGrpSpPr>
        <p:grpSpPr>
          <a:xfrm>
            <a:off x="6932154" y="988129"/>
            <a:ext cx="1696816" cy="632167"/>
            <a:chOff x="0" y="0"/>
            <a:chExt cx="1696815" cy="632165"/>
          </a:xfrm>
        </p:grpSpPr>
        <p:sp>
          <p:nvSpPr>
            <p:cNvPr id="209" name="V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96816" cy="632166"/>
            </a:xfrm>
            <a:prstGeom prst="roundRect">
              <a:avLst>
                <a:gd name="adj" fmla="val 50000"/>
              </a:avLst>
            </a:prstGeom>
            <a:solidFill>
              <a:srgbClr val="F8FAF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>
                <a:defRPr sz="2200" b="0"/>
              </a:lvl1pPr>
            </a:lstStyle>
            <a:p>
              <a:endParaRPr dirty="0"/>
            </a:p>
          </p:txBody>
        </p:sp>
        <p:pic>
          <p:nvPicPr>
            <p:cNvPr id="210" name="Google Shape;312;p8" descr="Google Shape;312;p8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01790" y="56510"/>
              <a:ext cx="1302266" cy="519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" name="Gruppera"/>
          <p:cNvGrpSpPr/>
          <p:nvPr/>
        </p:nvGrpSpPr>
        <p:grpSpPr>
          <a:xfrm>
            <a:off x="4890478" y="4412856"/>
            <a:ext cx="1412518" cy="948517"/>
            <a:chOff x="0" y="0"/>
            <a:chExt cx="1412516" cy="948515"/>
          </a:xfrm>
        </p:grpSpPr>
        <p:sp>
          <p:nvSpPr>
            <p:cNvPr id="212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412517" cy="948516"/>
            </a:xfrm>
            <a:prstGeom prst="roundRect">
              <a:avLst>
                <a:gd name="adj" fmla="val 322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13" name="Google Shape;313;p8" descr="Google Shape;313;p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75344" y="49352"/>
              <a:ext cx="1058257" cy="849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7" name="Gruppera" descr="budbee's logotyp."/>
          <p:cNvGrpSpPr/>
          <p:nvPr/>
        </p:nvGrpSpPr>
        <p:grpSpPr>
          <a:xfrm>
            <a:off x="832142" y="2783071"/>
            <a:ext cx="1696817" cy="632166"/>
            <a:chOff x="0" y="0"/>
            <a:chExt cx="1696815" cy="632165"/>
          </a:xfrm>
        </p:grpSpPr>
        <p:sp>
          <p:nvSpPr>
            <p:cNvPr id="215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696816" cy="63216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16" name="Google Shape;314;p8" descr="Google Shape;314;p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34839" y="52394"/>
              <a:ext cx="1227138" cy="484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Gruppera" descr="Ahlsells logotyp."/>
          <p:cNvGrpSpPr/>
          <p:nvPr/>
        </p:nvGrpSpPr>
        <p:grpSpPr>
          <a:xfrm>
            <a:off x="10431317" y="3483178"/>
            <a:ext cx="1570873" cy="464556"/>
            <a:chOff x="0" y="0"/>
            <a:chExt cx="1570872" cy="464555"/>
          </a:xfrm>
        </p:grpSpPr>
        <p:sp>
          <p:nvSpPr>
            <p:cNvPr id="218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570873" cy="4645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219" name="Google Shape;315;p8" descr="Google Shape;315;p8"/>
            <p:cNvPicPr>
              <a:picLocks noChangeAspect="1"/>
            </p:cNvPicPr>
            <p:nvPr/>
          </p:nvPicPr>
          <p:blipFill>
            <a:blip r:embed="rId32"/>
            <a:srcRect l="6806" t="28854" r="6806" b="19992"/>
            <a:stretch>
              <a:fillRect/>
            </a:stretch>
          </p:blipFill>
          <p:spPr>
            <a:xfrm>
              <a:off x="120070" y="34925"/>
              <a:ext cx="1220233" cy="385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Bildobjekt 2" descr="Svanenmärkts logotyp.">
            <a:extLst>
              <a:ext uri="{FF2B5EF4-FFF2-40B4-BE49-F238E27FC236}">
                <a16:creationId xmlns:a16="http://schemas.microsoft.com/office/drawing/2014/main" id="{6A998A5D-8BFC-3E4D-BA49-C787201DFF6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18" y="4557817"/>
            <a:ext cx="847821" cy="852908"/>
          </a:xfrm>
          <a:prstGeom prst="rect">
            <a:avLst/>
          </a:prstGeom>
        </p:spPr>
      </p:pic>
      <p:grpSp>
        <p:nvGrpSpPr>
          <p:cNvPr id="5" name="Grupp 4" descr="Tellus 21s logotyp.">
            <a:extLst>
              <a:ext uri="{FF2B5EF4-FFF2-40B4-BE49-F238E27FC236}">
                <a16:creationId xmlns:a16="http://schemas.microsoft.com/office/drawing/2014/main" id="{84A8C6CA-F563-5A48-ACF8-3F0C5C69C04A}"/>
              </a:ext>
            </a:extLst>
          </p:cNvPr>
          <p:cNvGrpSpPr/>
          <p:nvPr/>
        </p:nvGrpSpPr>
        <p:grpSpPr>
          <a:xfrm>
            <a:off x="2598899" y="6022942"/>
            <a:ext cx="1525862" cy="617293"/>
            <a:chOff x="2774979" y="5412080"/>
            <a:chExt cx="1525862" cy="617293"/>
          </a:xfrm>
        </p:grpSpPr>
        <p:sp>
          <p:nvSpPr>
            <p:cNvPr id="4" name="Rektangel med rundade hörn 3">
              <a:extLst>
                <a:ext uri="{FF2B5EF4-FFF2-40B4-BE49-F238E27FC236}">
                  <a16:creationId xmlns:a16="http://schemas.microsoft.com/office/drawing/2014/main" id="{2F8EBF04-C76D-BB46-8FB4-500BAE243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74979" y="5412080"/>
              <a:ext cx="1525862" cy="565812"/>
            </a:xfrm>
            <a:prstGeom prst="round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Bildobjekt 3" descr="Bildobjekt 3">
              <a:extLst>
                <a:ext uri="{FF2B5EF4-FFF2-40B4-BE49-F238E27FC236}">
                  <a16:creationId xmlns:a16="http://schemas.microsoft.com/office/drawing/2014/main" id="{B3869583-5FAA-784A-8250-F1143A214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814532" y="5419440"/>
              <a:ext cx="1382744" cy="609933"/>
            </a:xfrm>
            <a:prstGeom prst="rect">
              <a:avLst/>
            </a:prstGeom>
            <a:noFill/>
            <a:ln w="12700">
              <a:miter lim="400000"/>
            </a:ln>
            <a:effectLst>
              <a:softEdge rad="0"/>
            </a:effectLst>
          </p:spPr>
        </p:pic>
      </p:grpSp>
      <p:pic>
        <p:nvPicPr>
          <p:cNvPr id="2" name="Bildobjekt 1" descr="HAYPPs logotyp.">
            <a:extLst>
              <a:ext uri="{FF2B5EF4-FFF2-40B4-BE49-F238E27FC236}">
                <a16:creationId xmlns:a16="http://schemas.microsoft.com/office/drawing/2014/main" id="{3F0E6E80-CC56-B541-B064-D829D1D1C41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617219" y="1987276"/>
            <a:ext cx="1489551" cy="3695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55C8F24-E2D7-80E8-B4C6-C082EACF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500" b="1" dirty="0">
                <a:solidFill>
                  <a:srgbClr val="12A176"/>
                </a:solidFill>
              </a:rPr>
              <a:t>Hur </a:t>
            </a:r>
            <a:r>
              <a:rPr lang="sv-SE" sz="3500" b="1" dirty="0">
                <a:solidFill>
                  <a:schemeClr val="tx1"/>
                </a:solidFill>
              </a:rPr>
              <a:t>transporten genomförs är allt viktigare</a:t>
            </a:r>
            <a:endParaRPr lang="en-SE" dirty="0"/>
          </a:p>
        </p:txBody>
      </p:sp>
      <p:grpSp>
        <p:nvGrpSpPr>
          <p:cNvPr id="3" name="Grupp 2" descr="Illustration över E-handelstransporter och Godstransporter.">
            <a:extLst>
              <a:ext uri="{FF2B5EF4-FFF2-40B4-BE49-F238E27FC236}">
                <a16:creationId xmlns:a16="http://schemas.microsoft.com/office/drawing/2014/main" id="{4E024791-D3FA-2DE8-59BF-75D72164E3DA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sp>
          <p:nvSpPr>
            <p:cNvPr id="322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332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33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334" name="Rundad rektang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33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grpSp>
          <p:nvGrpSpPr>
            <p:cNvPr id="347" name="Gruppera" descr="Illustration över E-handelstransporter och Godstransporter."/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345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346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grpSp>
          <p:nvGrpSpPr>
            <p:cNvPr id="350" name="Gruppera" descr="Illustration över E-handelstransporter och Godstransporter."/>
            <p:cNvGrpSpPr/>
            <p:nvPr/>
          </p:nvGrpSpPr>
          <p:grpSpPr>
            <a:xfrm>
              <a:off x="6327959" y="1993708"/>
              <a:ext cx="1934236" cy="369191"/>
              <a:chOff x="0" y="0"/>
              <a:chExt cx="1934235" cy="369190"/>
            </a:xfrm>
          </p:grpSpPr>
          <p:sp>
            <p:nvSpPr>
              <p:cNvPr id="3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3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pic>
          <p:nvPicPr>
            <p:cNvPr id="352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1" name="lastbil full2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91792" y="3908506"/>
              <a:ext cx="1053779" cy="76463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2" name="tom lastbil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5490" y="3446105"/>
              <a:ext cx="2161073" cy="155798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3" name="lång pil.pdf">
              <a:extLst>
                <a:ext uri="{FF2B5EF4-FFF2-40B4-BE49-F238E27FC236}">
                  <a16:creationId xmlns:a16="http://schemas.microsoft.com/office/drawing/2014/main" id="{B52F760D-24E8-2D49-978A-760003BE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320" y="4144951"/>
              <a:ext cx="4362422" cy="32016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ACA6C5F5-9709-294D-9D46-D60BBC4D9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856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89E3273-5C23-33B6-F9AC-465AFA67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2A176"/>
                </a:solidFill>
              </a:rPr>
              <a:t>Hur </a:t>
            </a:r>
            <a:r>
              <a:rPr lang="sv-SE" dirty="0">
                <a:solidFill>
                  <a:schemeClr val="tx1"/>
                </a:solidFill>
              </a:rPr>
              <a:t>transporten genomförs är allt viktigare</a:t>
            </a:r>
            <a:endParaRPr lang="en-SE" dirty="0">
              <a:solidFill>
                <a:schemeClr val="tx1"/>
              </a:solidFill>
            </a:endParaRPr>
          </a:p>
        </p:txBody>
      </p:sp>
      <p:grpSp>
        <p:nvGrpSpPr>
          <p:cNvPr id="5" name="Grupp 4" descr="Illustration som visar hur transporter bör genomföras.">
            <a:extLst>
              <a:ext uri="{FF2B5EF4-FFF2-40B4-BE49-F238E27FC236}">
                <a16:creationId xmlns:a16="http://schemas.microsoft.com/office/drawing/2014/main" id="{B747567E-A4F6-10AE-E8BC-89C7010F4B24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grpSp>
          <p:nvGrpSpPr>
            <p:cNvPr id="232" name="Gruppera"/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23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31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sp>
          <p:nvSpPr>
            <p:cNvPr id="235" name="Google Shape;212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59828" y="2760656"/>
              <a:ext cx="1399651" cy="269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Trafikslag</a:t>
              </a:r>
              <a:endParaRPr dirty="0"/>
            </a:p>
          </p:txBody>
        </p:sp>
        <p:sp>
          <p:nvSpPr>
            <p:cNvPr id="236" name="Google Shape;214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34411" y="3744688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Beteende</a:t>
              </a:r>
              <a:endParaRPr dirty="0"/>
            </a:p>
          </p:txBody>
        </p:sp>
        <p:sp>
          <p:nvSpPr>
            <p:cNvPr id="237" name="Google Shape;216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665525" y="5146444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Ruttplanering</a:t>
              </a:r>
              <a:endParaRPr dirty="0"/>
            </a:p>
          </p:txBody>
        </p:sp>
        <p:sp>
          <p:nvSpPr>
            <p:cNvPr id="238" name="Google Shape;218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945838" y="3744688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Sociala</a:t>
              </a:r>
              <a:r>
                <a:rPr dirty="0"/>
                <a:t> </a:t>
              </a:r>
              <a:r>
                <a:rPr dirty="0" err="1"/>
                <a:t>villkor</a:t>
              </a:r>
              <a:endParaRPr dirty="0"/>
            </a:p>
          </p:txBody>
        </p:sp>
        <p:sp>
          <p:nvSpPr>
            <p:cNvPr id="239" name="Google Shape;219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276951" y="5146444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Bränsle</a:t>
              </a:r>
              <a:endParaRPr dirty="0"/>
            </a:p>
          </p:txBody>
        </p:sp>
        <p:sp>
          <p:nvSpPr>
            <p:cNvPr id="240" name="Google Shape;220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276951" y="3744688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Fordonsflotta</a:t>
              </a:r>
              <a:endParaRPr dirty="0"/>
            </a:p>
          </p:txBody>
        </p:sp>
        <p:sp>
          <p:nvSpPr>
            <p:cNvPr id="242" name="Google Shape;223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34411" y="5147284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Fyllnadsgrad</a:t>
              </a:r>
              <a:endParaRPr dirty="0"/>
            </a:p>
          </p:txBody>
        </p:sp>
        <p:sp>
          <p:nvSpPr>
            <p:cNvPr id="243" name="Google Shape;224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6945838" y="5147284"/>
              <a:ext cx="1399651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Säkerhet</a:t>
              </a:r>
              <a:endParaRPr dirty="0"/>
            </a:p>
          </p:txBody>
        </p:sp>
        <p:sp>
          <p:nvSpPr>
            <p:cNvPr id="246" name="Google Shape;214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5561528" y="3744688"/>
              <a:ext cx="1607644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t>Hållbart företag</a:t>
              </a:r>
            </a:p>
          </p:txBody>
        </p:sp>
        <p:grpSp>
          <p:nvGrpSpPr>
            <p:cNvPr id="250" name="Gruppera"/>
            <p:cNvGrpSpPr/>
            <p:nvPr/>
          </p:nvGrpSpPr>
          <p:grpSpPr>
            <a:xfrm>
              <a:off x="6327958" y="1993708"/>
              <a:ext cx="1934237" cy="369191"/>
              <a:chOff x="0" y="0"/>
              <a:chExt cx="1934235" cy="369190"/>
            </a:xfrm>
          </p:grpSpPr>
          <p:sp>
            <p:nvSpPr>
              <p:cNvPr id="2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sp>
          <p:nvSpPr>
            <p:cNvPr id="25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Godstransporter</a:t>
              </a:r>
            </a:p>
          </p:txBody>
        </p:sp>
        <p:sp>
          <p:nvSpPr>
            <p:cNvPr id="25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46004" y="6289005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E-handelstransporter</a:t>
              </a:r>
            </a:p>
          </p:txBody>
        </p:sp>
        <p:pic>
          <p:nvPicPr>
            <p:cNvPr id="256" name="beteend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5225" y="3154775"/>
              <a:ext cx="558023" cy="50729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8" name="bå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53" y="4777344"/>
              <a:ext cx="536598" cy="5365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9" name="fly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45" y="4050019"/>
              <a:ext cx="585417" cy="4867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0" name="fordonsflotta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4324" y="3086169"/>
              <a:ext cx="627561" cy="57471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1" name="hållbart företa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7159" y="3135155"/>
              <a:ext cx="527126" cy="5271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2" name="klammer liten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23412" y="3100935"/>
              <a:ext cx="560415" cy="24142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3" name="klammer st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5709" y="2650242"/>
              <a:ext cx="846756" cy="34625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5" name="lastbil halv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4624" y="4625032"/>
              <a:ext cx="668459" cy="48779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7" name="lång pil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8136" y="4144951"/>
              <a:ext cx="4362422" cy="32016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8" name="navigerin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8185" y="4543671"/>
              <a:ext cx="516209" cy="5162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2" name="sociala villk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2133" y="3109628"/>
              <a:ext cx="593771" cy="52779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3" name="säkerhe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3618" y="4543671"/>
              <a:ext cx="517563" cy="5175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4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5" name="tå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5746" y="3271716"/>
              <a:ext cx="487815" cy="5339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undad rektangel">
              <a:extLst>
                <a:ext uri="{FF2B5EF4-FFF2-40B4-BE49-F238E27FC236}">
                  <a16:creationId xmlns:a16="http://schemas.microsoft.com/office/drawing/2014/main" id="{55FA2B8A-123D-F346-B4FC-15532CBD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1" name="Google Shape;208;p5">
              <a:extLst>
                <a:ext uri="{FF2B5EF4-FFF2-40B4-BE49-F238E27FC236}">
                  <a16:creationId xmlns:a16="http://schemas.microsoft.com/office/drawing/2014/main" id="{FD288164-9544-A342-8C09-E6D00E4B3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62284" y="5388014"/>
              <a:ext cx="1126819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Returer</a:t>
              </a:r>
              <a:endParaRPr dirty="0"/>
            </a:p>
          </p:txBody>
        </p:sp>
        <p:sp>
          <p:nvSpPr>
            <p:cNvPr id="52" name="Google Shape;209;p5">
              <a:extLst>
                <a:ext uri="{FF2B5EF4-FFF2-40B4-BE49-F238E27FC236}">
                  <a16:creationId xmlns:a16="http://schemas.microsoft.com/office/drawing/2014/main" id="{8991F0F8-79B0-444D-A78D-E571DB5D4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646298" y="3642279"/>
              <a:ext cx="1399612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Förpackning</a:t>
              </a:r>
              <a:endParaRPr dirty="0"/>
            </a:p>
          </p:txBody>
        </p:sp>
        <p:sp>
          <p:nvSpPr>
            <p:cNvPr id="55" name="Rundad rektangel">
              <a:extLst>
                <a:ext uri="{FF2B5EF4-FFF2-40B4-BE49-F238E27FC236}">
                  <a16:creationId xmlns:a16="http://schemas.microsoft.com/office/drawing/2014/main" id="{8DBDD3BC-44B6-3D48-9AF9-4E7086D6B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6" name="Rundad rektangel">
              <a:extLst>
                <a:ext uri="{FF2B5EF4-FFF2-40B4-BE49-F238E27FC236}">
                  <a16:creationId xmlns:a16="http://schemas.microsoft.com/office/drawing/2014/main" id="{ED6E433E-0794-4040-B374-8EB2DCE3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57" name="låda.pdf">
              <a:extLst>
                <a:ext uri="{FF2B5EF4-FFF2-40B4-BE49-F238E27FC236}">
                  <a16:creationId xmlns:a16="http://schemas.microsoft.com/office/drawing/2014/main" id="{EFBD4F1A-B021-0E4B-8BD2-16B4D9E8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055" y="4025497"/>
              <a:ext cx="674043" cy="71507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58" name="Gruppera">
              <a:extLst>
                <a:ext uri="{FF2B5EF4-FFF2-40B4-BE49-F238E27FC236}">
                  <a16:creationId xmlns:a16="http://schemas.microsoft.com/office/drawing/2014/main" id="{4D6D0C1F-DCFD-AB48-BE5A-33B89CED6EFA}"/>
                </a:ext>
              </a:extLst>
            </p:cNvPr>
            <p:cNvGrpSpPr/>
            <p:nvPr/>
          </p:nvGrpSpPr>
          <p:grpSpPr>
            <a:xfrm>
              <a:off x="988195" y="5515251"/>
              <a:ext cx="1678343" cy="507295"/>
              <a:chOff x="-270917" y="51488"/>
              <a:chExt cx="1678341" cy="507294"/>
            </a:xfrm>
          </p:grpSpPr>
          <p:pic>
            <p:nvPicPr>
              <p:cNvPr id="59" name="pil böjd.pdf">
                <a:extLst>
                  <a:ext uri="{FF2B5EF4-FFF2-40B4-BE49-F238E27FC236}">
                    <a16:creationId xmlns:a16="http://schemas.microsoft.com/office/drawing/2014/main" id="{9AF2DB4D-3CE7-8145-80EA-A3B954592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270917" y="51488"/>
                <a:ext cx="1637240" cy="380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" name="pil.pdf" descr="pil.pdf">
                <a:extLst>
                  <a:ext uri="{FF2B5EF4-FFF2-40B4-BE49-F238E27FC236}">
                    <a16:creationId xmlns:a16="http://schemas.microsoft.com/office/drawing/2014/main" id="{683843A5-58D0-B34A-A4D9-FF49F3E0D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0892" y="238621"/>
                <a:ext cx="186532" cy="3201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1" name="lastbil full2.pdf">
              <a:extLst>
                <a:ext uri="{FF2B5EF4-FFF2-40B4-BE49-F238E27FC236}">
                  <a16:creationId xmlns:a16="http://schemas.microsoft.com/office/drawing/2014/main" id="{BCB42B02-689B-DF48-B254-EC7FDC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1360" y="4171077"/>
              <a:ext cx="673829" cy="4889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Google Shape;207;p5">
              <a:extLst>
                <a:ext uri="{FF2B5EF4-FFF2-40B4-BE49-F238E27FC236}">
                  <a16:creationId xmlns:a16="http://schemas.microsoft.com/office/drawing/2014/main" id="{DE90552E-C8C4-5440-B7DF-EA08218A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63" name="Google Shape;207;p5">
              <a:extLst>
                <a:ext uri="{FF2B5EF4-FFF2-40B4-BE49-F238E27FC236}">
                  <a16:creationId xmlns:a16="http://schemas.microsoft.com/office/drawing/2014/main" id="{D2C31221-D049-7148-BCD3-363A6912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444534E-8273-FC43-BB5E-FCF1B4CC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626" y="4573963"/>
              <a:ext cx="736336" cy="480748"/>
            </a:xfrm>
            <a:prstGeom prst="rect">
              <a:avLst/>
            </a:prstGeom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C02060CB-028F-CA4F-AC75-1CD66CE0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  <p:sp>
          <p:nvSpPr>
            <p:cNvPr id="65" name="Google Shape;222;p5">
              <a:extLst>
                <a:ext uri="{FF2B5EF4-FFF2-40B4-BE49-F238E27FC236}">
                  <a16:creationId xmlns:a16="http://schemas.microsoft.com/office/drawing/2014/main" id="{5F1532D1-905C-1A42-81CA-59694AF87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00493" y="3708290"/>
              <a:ext cx="1452162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Leveranskoncept</a:t>
              </a:r>
              <a:endParaRPr dirty="0"/>
            </a:p>
          </p:txBody>
        </p:sp>
        <p:pic>
          <p:nvPicPr>
            <p:cNvPr id="66" name="Bildobjekt 65">
              <a:extLst>
                <a:ext uri="{FF2B5EF4-FFF2-40B4-BE49-F238E27FC236}">
                  <a16:creationId xmlns:a16="http://schemas.microsoft.com/office/drawing/2014/main" id="{19A1F658-8138-7947-8343-C210E5B79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58" y="4020828"/>
              <a:ext cx="639186" cy="639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563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8072315-B356-0A76-4E8F-81ECC883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0000"/>
                </a:solidFill>
              </a:rPr>
              <a:t>Fungerande och trovärdig märkning </a:t>
            </a:r>
            <a:r>
              <a:rPr lang="sv-SE" dirty="0">
                <a:solidFill>
                  <a:srgbClr val="12A176"/>
                </a:solidFill>
              </a:rPr>
              <a:t>hjälper</a:t>
            </a:r>
            <a:endParaRPr lang="en-SE" dirty="0">
              <a:solidFill>
                <a:srgbClr val="12A176"/>
              </a:solidFill>
            </a:endParaRPr>
          </a:p>
        </p:txBody>
      </p:sp>
      <p:grpSp>
        <p:nvGrpSpPr>
          <p:cNvPr id="5" name="Grupp 4" descr="Illustration som visar hur trovärdig märkning hjälper vid transporter.">
            <a:extLst>
              <a:ext uri="{FF2B5EF4-FFF2-40B4-BE49-F238E27FC236}">
                <a16:creationId xmlns:a16="http://schemas.microsoft.com/office/drawing/2014/main" id="{6FF8B5F9-49A2-A7AD-C26C-4603AA3959C6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grpSp>
          <p:nvGrpSpPr>
            <p:cNvPr id="232" name="Gruppera"/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23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31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sp>
          <p:nvSpPr>
            <p:cNvPr id="235" name="Google Shape;212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59828" y="2760656"/>
              <a:ext cx="1399651" cy="269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Trafikslag</a:t>
              </a:r>
              <a:endParaRPr dirty="0"/>
            </a:p>
          </p:txBody>
        </p:sp>
        <p:grpSp>
          <p:nvGrpSpPr>
            <p:cNvPr id="250" name="Gruppera"/>
            <p:cNvGrpSpPr/>
            <p:nvPr/>
          </p:nvGrpSpPr>
          <p:grpSpPr>
            <a:xfrm>
              <a:off x="6327958" y="1993708"/>
              <a:ext cx="1934237" cy="369191"/>
              <a:chOff x="0" y="0"/>
              <a:chExt cx="1934235" cy="369190"/>
            </a:xfrm>
          </p:grpSpPr>
          <p:sp>
            <p:nvSpPr>
              <p:cNvPr id="2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sp>
          <p:nvSpPr>
            <p:cNvPr id="25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Godstransporter</a:t>
              </a:r>
            </a:p>
          </p:txBody>
        </p:sp>
        <p:sp>
          <p:nvSpPr>
            <p:cNvPr id="25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46004" y="6289005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E-handelstransporter</a:t>
              </a:r>
            </a:p>
          </p:txBody>
        </p:sp>
        <p:pic>
          <p:nvPicPr>
            <p:cNvPr id="256" name="beteend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5225" y="3154775"/>
              <a:ext cx="558023" cy="50729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8" name="bå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53" y="4777344"/>
              <a:ext cx="536598" cy="5365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9" name="fly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45" y="4050019"/>
              <a:ext cx="585417" cy="4867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0" name="fordonsflotta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4324" y="3086169"/>
              <a:ext cx="627562" cy="57471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1" name="hållbart företa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7159" y="3135155"/>
              <a:ext cx="527126" cy="5271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2" name="klammer liten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23412" y="3100935"/>
              <a:ext cx="560415" cy="24142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3" name="klammer st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5709" y="2650242"/>
              <a:ext cx="846756" cy="34625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5" name="lastbil halv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4624" y="4625032"/>
              <a:ext cx="668459" cy="48779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7" name="lång pil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8136" y="4144951"/>
              <a:ext cx="4362422" cy="32016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8" name="navigerin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8185" y="4543671"/>
              <a:ext cx="516209" cy="51620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2" name="sociala villk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2133" y="3109628"/>
              <a:ext cx="593771" cy="52779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3" name="säkerhe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3618" y="4543671"/>
              <a:ext cx="517563" cy="51756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4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5" name="tå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5746" y="3271716"/>
              <a:ext cx="487815" cy="5339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undad rektangel">
              <a:extLst>
                <a:ext uri="{FF2B5EF4-FFF2-40B4-BE49-F238E27FC236}">
                  <a16:creationId xmlns:a16="http://schemas.microsoft.com/office/drawing/2014/main" id="{55FA2B8A-123D-F346-B4FC-15532CBD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1" name="Google Shape;208;p5">
              <a:extLst>
                <a:ext uri="{FF2B5EF4-FFF2-40B4-BE49-F238E27FC236}">
                  <a16:creationId xmlns:a16="http://schemas.microsoft.com/office/drawing/2014/main" id="{FD288164-9544-A342-8C09-E6D00E4B3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62284" y="5388014"/>
              <a:ext cx="1126819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Returer</a:t>
              </a:r>
              <a:endParaRPr dirty="0"/>
            </a:p>
          </p:txBody>
        </p:sp>
        <p:sp>
          <p:nvSpPr>
            <p:cNvPr id="55" name="Rundad rektangel">
              <a:extLst>
                <a:ext uri="{FF2B5EF4-FFF2-40B4-BE49-F238E27FC236}">
                  <a16:creationId xmlns:a16="http://schemas.microsoft.com/office/drawing/2014/main" id="{8DBDD3BC-44B6-3D48-9AF9-4E7086D6B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6" name="Rundad rektangel">
              <a:extLst>
                <a:ext uri="{FF2B5EF4-FFF2-40B4-BE49-F238E27FC236}">
                  <a16:creationId xmlns:a16="http://schemas.microsoft.com/office/drawing/2014/main" id="{ED6E433E-0794-4040-B374-8EB2DCE3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57" name="låda.pdf">
              <a:extLst>
                <a:ext uri="{FF2B5EF4-FFF2-40B4-BE49-F238E27FC236}">
                  <a16:creationId xmlns:a16="http://schemas.microsoft.com/office/drawing/2014/main" id="{EFBD4F1A-B021-0E4B-8BD2-16B4D9E8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055" y="4025497"/>
              <a:ext cx="674043" cy="71507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58" name="Gruppera">
              <a:extLst>
                <a:ext uri="{FF2B5EF4-FFF2-40B4-BE49-F238E27FC236}">
                  <a16:creationId xmlns:a16="http://schemas.microsoft.com/office/drawing/2014/main" id="{4D6D0C1F-DCFD-AB48-BE5A-33B89CED6EFA}"/>
                </a:ext>
              </a:extLst>
            </p:cNvPr>
            <p:cNvGrpSpPr/>
            <p:nvPr/>
          </p:nvGrpSpPr>
          <p:grpSpPr>
            <a:xfrm>
              <a:off x="988195" y="5515251"/>
              <a:ext cx="1678343" cy="507295"/>
              <a:chOff x="-270917" y="51488"/>
              <a:chExt cx="1678341" cy="507294"/>
            </a:xfrm>
          </p:grpSpPr>
          <p:pic>
            <p:nvPicPr>
              <p:cNvPr id="59" name="pil böjd.pdf">
                <a:extLst>
                  <a:ext uri="{FF2B5EF4-FFF2-40B4-BE49-F238E27FC236}">
                    <a16:creationId xmlns:a16="http://schemas.microsoft.com/office/drawing/2014/main" id="{9AF2DB4D-3CE7-8145-80EA-A3B954592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270917" y="51488"/>
                <a:ext cx="1637240" cy="380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" name="pil.pdf" descr="pil.pdf">
                <a:extLst>
                  <a:ext uri="{FF2B5EF4-FFF2-40B4-BE49-F238E27FC236}">
                    <a16:creationId xmlns:a16="http://schemas.microsoft.com/office/drawing/2014/main" id="{683843A5-58D0-B34A-A4D9-FF49F3E0D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20892" y="238621"/>
                <a:ext cx="186532" cy="3201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1" name="lastbil full2.pdf">
              <a:extLst>
                <a:ext uri="{FF2B5EF4-FFF2-40B4-BE49-F238E27FC236}">
                  <a16:creationId xmlns:a16="http://schemas.microsoft.com/office/drawing/2014/main" id="{BCB42B02-689B-DF48-B254-EC7FDC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1360" y="4171077"/>
              <a:ext cx="673829" cy="4889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Google Shape;207;p5">
              <a:extLst>
                <a:ext uri="{FF2B5EF4-FFF2-40B4-BE49-F238E27FC236}">
                  <a16:creationId xmlns:a16="http://schemas.microsoft.com/office/drawing/2014/main" id="{DE90552E-C8C4-5440-B7DF-EA08218A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63" name="Google Shape;207;p5">
              <a:extLst>
                <a:ext uri="{FF2B5EF4-FFF2-40B4-BE49-F238E27FC236}">
                  <a16:creationId xmlns:a16="http://schemas.microsoft.com/office/drawing/2014/main" id="{D2C31221-D049-7148-BCD3-363A6912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753A4052-2489-0F4F-9351-11F3183C3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BC9BBF5F-0708-7847-811B-BBEC788E0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626" y="4573963"/>
              <a:ext cx="736336" cy="480748"/>
            </a:xfrm>
            <a:prstGeom prst="rect">
              <a:avLst/>
            </a:prstGeom>
          </p:spPr>
        </p:pic>
        <p:pic>
          <p:nvPicPr>
            <p:cNvPr id="44" name="Bildobjekt 43">
              <a:extLst>
                <a:ext uri="{FF2B5EF4-FFF2-40B4-BE49-F238E27FC236}">
                  <a16:creationId xmlns:a16="http://schemas.microsoft.com/office/drawing/2014/main" id="{33141813-77D5-4245-B2FE-F0D6D9B67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58" y="4020828"/>
              <a:ext cx="639186" cy="639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42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BA5F10B-C054-DD6E-44D0-06BD8BFA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Fungerande och trovärdig märkning </a:t>
            </a:r>
            <a:r>
              <a:rPr lang="sv-SE" dirty="0">
                <a:solidFill>
                  <a:srgbClr val="12A176"/>
                </a:solidFill>
              </a:rPr>
              <a:t>hjälper</a:t>
            </a:r>
            <a:endParaRPr lang="en-SE" dirty="0">
              <a:solidFill>
                <a:srgbClr val="12A176"/>
              </a:solidFill>
            </a:endParaRPr>
          </a:p>
        </p:txBody>
      </p:sp>
      <p:grpSp>
        <p:nvGrpSpPr>
          <p:cNvPr id="5" name="Grupp 4" descr="Illustration som visar exempel på märkning.">
            <a:extLst>
              <a:ext uri="{FF2B5EF4-FFF2-40B4-BE49-F238E27FC236}">
                <a16:creationId xmlns:a16="http://schemas.microsoft.com/office/drawing/2014/main" id="{B538A95E-322C-7AAA-CC66-4D109A64A07D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grpSp>
          <p:nvGrpSpPr>
            <p:cNvPr id="232" name="Gruppera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23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31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sp>
          <p:nvSpPr>
            <p:cNvPr id="235" name="Google Shape;212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59828" y="2760656"/>
              <a:ext cx="1399651" cy="269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Trafikslag</a:t>
              </a:r>
              <a:endParaRPr dirty="0"/>
            </a:p>
          </p:txBody>
        </p:sp>
        <p:grpSp>
          <p:nvGrpSpPr>
            <p:cNvPr id="250" name="Gruppera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27958" y="1993708"/>
              <a:ext cx="1934237" cy="369191"/>
              <a:chOff x="0" y="0"/>
              <a:chExt cx="1934235" cy="369190"/>
            </a:xfrm>
          </p:grpSpPr>
          <p:sp>
            <p:nvSpPr>
              <p:cNvPr id="2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sp>
          <p:nvSpPr>
            <p:cNvPr id="25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Godstransporter</a:t>
              </a:r>
            </a:p>
          </p:txBody>
        </p:sp>
        <p:sp>
          <p:nvSpPr>
            <p:cNvPr id="25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46004" y="6289005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E-handelstransporter</a:t>
              </a:r>
            </a:p>
          </p:txBody>
        </p:sp>
        <p:pic>
          <p:nvPicPr>
            <p:cNvPr id="258" name="bå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53" y="4777344"/>
              <a:ext cx="536598" cy="5365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9" name="fly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45" y="4050019"/>
              <a:ext cx="585417" cy="4867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2" name="klammer liten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3412" y="3100935"/>
              <a:ext cx="560415" cy="24142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3" name="klammer st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5709" y="2650242"/>
              <a:ext cx="846756" cy="34625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4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5" name="tå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5746" y="3271716"/>
              <a:ext cx="487815" cy="5339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undad rektangel">
              <a:extLst>
                <a:ext uri="{FF2B5EF4-FFF2-40B4-BE49-F238E27FC236}">
                  <a16:creationId xmlns:a16="http://schemas.microsoft.com/office/drawing/2014/main" id="{55FA2B8A-123D-F346-B4FC-15532CBD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1" name="Google Shape;208;p5">
              <a:extLst>
                <a:ext uri="{FF2B5EF4-FFF2-40B4-BE49-F238E27FC236}">
                  <a16:creationId xmlns:a16="http://schemas.microsoft.com/office/drawing/2014/main" id="{FD288164-9544-A342-8C09-E6D00E4B3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262284" y="5388014"/>
              <a:ext cx="1126819" cy="269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Returer</a:t>
              </a:r>
              <a:endParaRPr dirty="0"/>
            </a:p>
          </p:txBody>
        </p:sp>
        <p:sp>
          <p:nvSpPr>
            <p:cNvPr id="55" name="Rundad rektangel">
              <a:extLst>
                <a:ext uri="{FF2B5EF4-FFF2-40B4-BE49-F238E27FC236}">
                  <a16:creationId xmlns:a16="http://schemas.microsoft.com/office/drawing/2014/main" id="{8DBDD3BC-44B6-3D48-9AF9-4E7086D6B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6" name="Rundad rektangel">
              <a:extLst>
                <a:ext uri="{FF2B5EF4-FFF2-40B4-BE49-F238E27FC236}">
                  <a16:creationId xmlns:a16="http://schemas.microsoft.com/office/drawing/2014/main" id="{ED6E433E-0794-4040-B374-8EB2DCE3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grpSp>
          <p:nvGrpSpPr>
            <p:cNvPr id="58" name="Gruppera">
              <a:extLst>
                <a:ext uri="{FF2B5EF4-FFF2-40B4-BE49-F238E27FC236}">
                  <a16:creationId xmlns:a16="http://schemas.microsoft.com/office/drawing/2014/main" id="{4D6D0C1F-DCFD-AB48-BE5A-33B89CED6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88195" y="5515251"/>
              <a:ext cx="1678343" cy="507295"/>
              <a:chOff x="-270917" y="51488"/>
              <a:chExt cx="1678341" cy="507294"/>
            </a:xfrm>
          </p:grpSpPr>
          <p:pic>
            <p:nvPicPr>
              <p:cNvPr id="59" name="pil böjd.pdf">
                <a:extLst>
                  <a:ext uri="{FF2B5EF4-FFF2-40B4-BE49-F238E27FC236}">
                    <a16:creationId xmlns:a16="http://schemas.microsoft.com/office/drawing/2014/main" id="{9AF2DB4D-3CE7-8145-80EA-A3B954592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0917" y="51488"/>
                <a:ext cx="1637240" cy="380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0" name="pil.pdf" descr="pil.pdf">
                <a:extLst>
                  <a:ext uri="{FF2B5EF4-FFF2-40B4-BE49-F238E27FC236}">
                    <a16:creationId xmlns:a16="http://schemas.microsoft.com/office/drawing/2014/main" id="{683843A5-58D0-B34A-A4D9-FF49F3E0D1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0892" y="238621"/>
                <a:ext cx="186532" cy="3201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61" name="lastbil full2.pdf">
              <a:extLst>
                <a:ext uri="{FF2B5EF4-FFF2-40B4-BE49-F238E27FC236}">
                  <a16:creationId xmlns:a16="http://schemas.microsoft.com/office/drawing/2014/main" id="{BCB42B02-689B-DF48-B254-EC7FDC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1360" y="4171077"/>
              <a:ext cx="673829" cy="4889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Google Shape;207;p5">
              <a:extLst>
                <a:ext uri="{FF2B5EF4-FFF2-40B4-BE49-F238E27FC236}">
                  <a16:creationId xmlns:a16="http://schemas.microsoft.com/office/drawing/2014/main" id="{DE90552E-C8C4-5440-B7DF-EA08218A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63" name="Google Shape;207;p5">
              <a:extLst>
                <a:ext uri="{FF2B5EF4-FFF2-40B4-BE49-F238E27FC236}">
                  <a16:creationId xmlns:a16="http://schemas.microsoft.com/office/drawing/2014/main" id="{D2C31221-D049-7148-BCD3-363A6912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pic>
          <p:nvPicPr>
            <p:cNvPr id="64" name="Google Shape;247;p6">
              <a:extLst>
                <a:ext uri="{FF2B5EF4-FFF2-40B4-BE49-F238E27FC236}">
                  <a16:creationId xmlns:a16="http://schemas.microsoft.com/office/drawing/2014/main" id="{444FA605-8A0D-B547-B5A6-734A07AC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05478" y="3755126"/>
              <a:ext cx="887771" cy="86628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44" name="Gruppera">
              <a:extLst>
                <a:ext uri="{FF2B5EF4-FFF2-40B4-BE49-F238E27FC236}">
                  <a16:creationId xmlns:a16="http://schemas.microsoft.com/office/drawing/2014/main" id="{23A67E95-A473-A649-8E3F-E7969210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731738" y="3717369"/>
              <a:ext cx="937735" cy="997430"/>
              <a:chOff x="0" y="0"/>
              <a:chExt cx="846754" cy="900657"/>
            </a:xfrm>
          </p:grpSpPr>
          <p:sp>
            <p:nvSpPr>
              <p:cNvPr id="45" name="Rundad rektangel">
                <a:extLst>
                  <a:ext uri="{FF2B5EF4-FFF2-40B4-BE49-F238E27FC236}">
                    <a16:creationId xmlns:a16="http://schemas.microsoft.com/office/drawing/2014/main" id="{C130A3DF-6B1D-3849-9E2F-7DAEAD2A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46755" cy="900658"/>
              </a:xfrm>
              <a:prstGeom prst="roundRect">
                <a:avLst>
                  <a:gd name="adj" fmla="val 21736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pic>
            <p:nvPicPr>
              <p:cNvPr id="46" name="Google Shape;234;p6">
                <a:extLst>
                  <a:ext uri="{FF2B5EF4-FFF2-40B4-BE49-F238E27FC236}">
                    <a16:creationId xmlns:a16="http://schemas.microsoft.com/office/drawing/2014/main" id="{149F51A5-A136-0949-8602-A0BB4A181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27182" t="6810" r="28271" b="6810"/>
              <a:stretch>
                <a:fillRect/>
              </a:stretch>
            </p:blipFill>
            <p:spPr>
              <a:xfrm>
                <a:off x="76111" y="61127"/>
                <a:ext cx="694552" cy="7832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A5F9BEA0-48C3-0841-BC1B-660372ABA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643178" y="3700801"/>
              <a:ext cx="1052556" cy="997431"/>
              <a:chOff x="5643178" y="3700801"/>
              <a:chExt cx="1052556" cy="997431"/>
            </a:xfrm>
          </p:grpSpPr>
          <p:grpSp>
            <p:nvGrpSpPr>
              <p:cNvPr id="47" name="Gruppera">
                <a:extLst>
                  <a:ext uri="{FF2B5EF4-FFF2-40B4-BE49-F238E27FC236}">
                    <a16:creationId xmlns:a16="http://schemas.microsoft.com/office/drawing/2014/main" id="{824DE0D8-3D3D-A642-8C36-0E045D0B5525}"/>
                  </a:ext>
                </a:extLst>
              </p:cNvPr>
              <p:cNvGrpSpPr/>
              <p:nvPr/>
            </p:nvGrpSpPr>
            <p:grpSpPr>
              <a:xfrm>
                <a:off x="5643178" y="3700801"/>
                <a:ext cx="1052556" cy="997431"/>
                <a:chOff x="0" y="0"/>
                <a:chExt cx="805746" cy="763547"/>
              </a:xfrm>
            </p:grpSpPr>
            <p:sp>
              <p:nvSpPr>
                <p:cNvPr id="48" name="Rundad rektangel">
                  <a:extLst>
                    <a:ext uri="{FF2B5EF4-FFF2-40B4-BE49-F238E27FC236}">
                      <a16:creationId xmlns:a16="http://schemas.microsoft.com/office/drawing/2014/main" id="{D669F618-EF1B-CF40-BC22-DDFEB5467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05747" cy="763548"/>
                </a:xfrm>
                <a:prstGeom prst="roundRect">
                  <a:avLst>
                    <a:gd name="adj" fmla="val 24105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defRPr sz="2200" b="0"/>
                  </a:pPr>
                  <a:endParaRPr/>
                </a:p>
              </p:txBody>
            </p:sp>
            <p:pic>
              <p:nvPicPr>
                <p:cNvPr id="49" name="Google Shape;244;p6" descr="Google Shape;244;p6">
                  <a:extLst>
                    <a:ext uri="{FF2B5EF4-FFF2-40B4-BE49-F238E27FC236}">
                      <a16:creationId xmlns:a16="http://schemas.microsoft.com/office/drawing/2014/main" id="{25E41502-AF24-F64F-BC56-6A849F5DD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290" y="82736"/>
                  <a:ext cx="539167" cy="61071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74" name="Bildobjekt 73">
                <a:extLst>
                  <a:ext uri="{FF2B5EF4-FFF2-40B4-BE49-F238E27FC236}">
                    <a16:creationId xmlns:a16="http://schemas.microsoft.com/office/drawing/2014/main" id="{DD24F0C0-5950-784E-81EC-ACCE0B7F0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789" y="3778557"/>
                <a:ext cx="847821" cy="852908"/>
              </a:xfrm>
              <a:prstGeom prst="rect">
                <a:avLst/>
              </a:prstGeom>
            </p:spPr>
          </p:pic>
        </p:grpSp>
        <p:pic>
          <p:nvPicPr>
            <p:cNvPr id="75" name="Bildobjekt 74">
              <a:extLst>
                <a:ext uri="{FF2B5EF4-FFF2-40B4-BE49-F238E27FC236}">
                  <a16:creationId xmlns:a16="http://schemas.microsoft.com/office/drawing/2014/main" id="{CE2BA0A1-B25D-EE4B-9C3F-3BF1D2D4F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862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AA569D9-7BD2-A3E9-ADFB-8ACB7772D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Fungerande och trovärdig märkning </a:t>
            </a:r>
            <a:r>
              <a:rPr lang="sv-SE" dirty="0">
                <a:solidFill>
                  <a:srgbClr val="12A176"/>
                </a:solidFill>
              </a:rPr>
              <a:t>hjälper</a:t>
            </a:r>
            <a:endParaRPr lang="en-SE" dirty="0">
              <a:solidFill>
                <a:srgbClr val="12A176"/>
              </a:solidFill>
            </a:endParaRPr>
          </a:p>
        </p:txBody>
      </p:sp>
      <p:grpSp>
        <p:nvGrpSpPr>
          <p:cNvPr id="5" name="Grupp 4" descr="Illustration som visar trovärdig märkning för olika målgrupper.">
            <a:extLst>
              <a:ext uri="{FF2B5EF4-FFF2-40B4-BE49-F238E27FC236}">
                <a16:creationId xmlns:a16="http://schemas.microsoft.com/office/drawing/2014/main" id="{37D84EF8-815C-54C1-5F0E-9F0BAD46A2E9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grpSp>
          <p:nvGrpSpPr>
            <p:cNvPr id="232" name="Gruppera"/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23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31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sp>
          <p:nvSpPr>
            <p:cNvPr id="235" name="Google Shape;212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59828" y="2760656"/>
              <a:ext cx="1399651" cy="269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Trafikslag</a:t>
              </a:r>
              <a:endParaRPr dirty="0"/>
            </a:p>
          </p:txBody>
        </p:sp>
        <p:grpSp>
          <p:nvGrpSpPr>
            <p:cNvPr id="250" name="Gruppera"/>
            <p:cNvGrpSpPr/>
            <p:nvPr/>
          </p:nvGrpSpPr>
          <p:grpSpPr>
            <a:xfrm>
              <a:off x="6327958" y="1993708"/>
              <a:ext cx="1934237" cy="369191"/>
              <a:chOff x="0" y="0"/>
              <a:chExt cx="1934235" cy="369190"/>
            </a:xfrm>
          </p:grpSpPr>
          <p:sp>
            <p:nvSpPr>
              <p:cNvPr id="2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sp>
          <p:nvSpPr>
            <p:cNvPr id="25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Godstransporter</a:t>
              </a:r>
            </a:p>
          </p:txBody>
        </p:sp>
        <p:sp>
          <p:nvSpPr>
            <p:cNvPr id="25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46004" y="6289005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E-handelstransporter</a:t>
              </a:r>
            </a:p>
          </p:txBody>
        </p:sp>
        <p:pic>
          <p:nvPicPr>
            <p:cNvPr id="258" name="bå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53" y="4777344"/>
              <a:ext cx="536598" cy="5365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9" name="fly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45" y="4050019"/>
              <a:ext cx="585417" cy="4867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2" name="klammer liten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3412" y="3100935"/>
              <a:ext cx="560415" cy="24142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3" name="klammer st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5709" y="2650242"/>
              <a:ext cx="846756" cy="34625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4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5" name="tå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5746" y="3271716"/>
              <a:ext cx="487815" cy="5339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undad rektangel">
              <a:extLst>
                <a:ext uri="{FF2B5EF4-FFF2-40B4-BE49-F238E27FC236}">
                  <a16:creationId xmlns:a16="http://schemas.microsoft.com/office/drawing/2014/main" id="{55FA2B8A-123D-F346-B4FC-15532CBD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5" name="Rundad rektangel">
              <a:extLst>
                <a:ext uri="{FF2B5EF4-FFF2-40B4-BE49-F238E27FC236}">
                  <a16:creationId xmlns:a16="http://schemas.microsoft.com/office/drawing/2014/main" id="{8DBDD3BC-44B6-3D48-9AF9-4E7086D6B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6" name="Rundad rektangel">
              <a:extLst>
                <a:ext uri="{FF2B5EF4-FFF2-40B4-BE49-F238E27FC236}">
                  <a16:creationId xmlns:a16="http://schemas.microsoft.com/office/drawing/2014/main" id="{ED6E433E-0794-4040-B374-8EB2DCE3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61" name="lastbil full2.pdf">
              <a:extLst>
                <a:ext uri="{FF2B5EF4-FFF2-40B4-BE49-F238E27FC236}">
                  <a16:creationId xmlns:a16="http://schemas.microsoft.com/office/drawing/2014/main" id="{BCB42B02-689B-DF48-B254-EC7FDC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1360" y="4171077"/>
              <a:ext cx="673829" cy="4889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Google Shape;207;p5">
              <a:extLst>
                <a:ext uri="{FF2B5EF4-FFF2-40B4-BE49-F238E27FC236}">
                  <a16:creationId xmlns:a16="http://schemas.microsoft.com/office/drawing/2014/main" id="{DE90552E-C8C4-5440-B7DF-EA08218A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63" name="Google Shape;207;p5">
              <a:extLst>
                <a:ext uri="{FF2B5EF4-FFF2-40B4-BE49-F238E27FC236}">
                  <a16:creationId xmlns:a16="http://schemas.microsoft.com/office/drawing/2014/main" id="{D2C31221-D049-7148-BCD3-363A6912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pic>
          <p:nvPicPr>
            <p:cNvPr id="64" name="Google Shape;247;p6">
              <a:extLst>
                <a:ext uri="{FF2B5EF4-FFF2-40B4-BE49-F238E27FC236}">
                  <a16:creationId xmlns:a16="http://schemas.microsoft.com/office/drawing/2014/main" id="{444FA605-8A0D-B547-B5A6-734A07AC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7827" y="2892795"/>
              <a:ext cx="887771" cy="86628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44" name="Gruppera">
              <a:extLst>
                <a:ext uri="{FF2B5EF4-FFF2-40B4-BE49-F238E27FC236}">
                  <a16:creationId xmlns:a16="http://schemas.microsoft.com/office/drawing/2014/main" id="{23A67E95-A473-A649-8E3F-E796921057F3}"/>
                </a:ext>
              </a:extLst>
            </p:cNvPr>
            <p:cNvGrpSpPr/>
            <p:nvPr/>
          </p:nvGrpSpPr>
          <p:grpSpPr>
            <a:xfrm>
              <a:off x="4511180" y="2837125"/>
              <a:ext cx="932280" cy="991628"/>
              <a:chOff x="0" y="0"/>
              <a:chExt cx="846754" cy="900657"/>
            </a:xfrm>
          </p:grpSpPr>
          <p:sp>
            <p:nvSpPr>
              <p:cNvPr id="45" name="Rundad rektangel">
                <a:extLst>
                  <a:ext uri="{FF2B5EF4-FFF2-40B4-BE49-F238E27FC236}">
                    <a16:creationId xmlns:a16="http://schemas.microsoft.com/office/drawing/2014/main" id="{C130A3DF-6B1D-3849-9E2F-7DAEAD2A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46755" cy="900658"/>
              </a:xfrm>
              <a:prstGeom prst="roundRect">
                <a:avLst>
                  <a:gd name="adj" fmla="val 21736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pic>
            <p:nvPicPr>
              <p:cNvPr id="46" name="Google Shape;234;p6">
                <a:extLst>
                  <a:ext uri="{FF2B5EF4-FFF2-40B4-BE49-F238E27FC236}">
                    <a16:creationId xmlns:a16="http://schemas.microsoft.com/office/drawing/2014/main" id="{149F51A5-A136-0949-8602-A0BB4A181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27182" t="6810" r="28271" b="6810"/>
              <a:stretch>
                <a:fillRect/>
              </a:stretch>
            </p:blipFill>
            <p:spPr>
              <a:xfrm>
                <a:off x="76111" y="61127"/>
                <a:ext cx="694552" cy="7832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3" name="tom lastbil.pdf">
              <a:extLst>
                <a:ext uri="{FF2B5EF4-FFF2-40B4-BE49-F238E27FC236}">
                  <a16:creationId xmlns:a16="http://schemas.microsoft.com/office/drawing/2014/main" id="{7447EB3A-ECE6-F946-AA06-2BC464C49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7362" y="3825604"/>
              <a:ext cx="1297740" cy="9355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6" name="kort pil.pdf">
              <a:extLst>
                <a:ext uri="{FF2B5EF4-FFF2-40B4-BE49-F238E27FC236}">
                  <a16:creationId xmlns:a16="http://schemas.microsoft.com/office/drawing/2014/main" id="{4492E5A8-24F2-8048-B055-65E9AD95B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01639" y="4193033"/>
              <a:ext cx="2138091" cy="3769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7" name="lastbil full2.pdf">
              <a:extLst>
                <a:ext uri="{FF2B5EF4-FFF2-40B4-BE49-F238E27FC236}">
                  <a16:creationId xmlns:a16="http://schemas.microsoft.com/office/drawing/2014/main" id="{B117CE05-6CF0-B942-9082-34AD2E138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7746" y="4057634"/>
              <a:ext cx="986260" cy="71564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F865E26D-EEB1-4B46-9FA4-247F5CFA61ED}"/>
                </a:ext>
              </a:extLst>
            </p:cNvPr>
            <p:cNvGrpSpPr/>
            <p:nvPr/>
          </p:nvGrpSpPr>
          <p:grpSpPr>
            <a:xfrm>
              <a:off x="1851463" y="2682517"/>
              <a:ext cx="903489" cy="862072"/>
              <a:chOff x="1851463" y="2682517"/>
              <a:chExt cx="903489" cy="862072"/>
            </a:xfrm>
          </p:grpSpPr>
          <p:grpSp>
            <p:nvGrpSpPr>
              <p:cNvPr id="47" name="Gruppera">
                <a:extLst>
                  <a:ext uri="{FF2B5EF4-FFF2-40B4-BE49-F238E27FC236}">
                    <a16:creationId xmlns:a16="http://schemas.microsoft.com/office/drawing/2014/main" id="{824DE0D8-3D3D-A642-8C36-0E045D0B5525}"/>
                  </a:ext>
                </a:extLst>
              </p:cNvPr>
              <p:cNvGrpSpPr/>
              <p:nvPr/>
            </p:nvGrpSpPr>
            <p:grpSpPr>
              <a:xfrm>
                <a:off x="1851463" y="2688418"/>
                <a:ext cx="903489" cy="856171"/>
                <a:chOff x="0" y="0"/>
                <a:chExt cx="805746" cy="763547"/>
              </a:xfrm>
            </p:grpSpPr>
            <p:sp>
              <p:nvSpPr>
                <p:cNvPr id="48" name="Rundad rektangel">
                  <a:extLst>
                    <a:ext uri="{FF2B5EF4-FFF2-40B4-BE49-F238E27FC236}">
                      <a16:creationId xmlns:a16="http://schemas.microsoft.com/office/drawing/2014/main" id="{D669F618-EF1B-CF40-BC22-DDFEB5467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05747" cy="763548"/>
                </a:xfrm>
                <a:prstGeom prst="roundRect">
                  <a:avLst>
                    <a:gd name="adj" fmla="val 24105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defRPr sz="2200" b="0"/>
                  </a:pPr>
                  <a:endParaRPr/>
                </a:p>
              </p:txBody>
            </p:sp>
            <p:pic>
              <p:nvPicPr>
                <p:cNvPr id="49" name="Google Shape;244;p6" descr="Google Shape;244;p6">
                  <a:extLst>
                    <a:ext uri="{FF2B5EF4-FFF2-40B4-BE49-F238E27FC236}">
                      <a16:creationId xmlns:a16="http://schemas.microsoft.com/office/drawing/2014/main" id="{25E41502-AF24-F64F-BC56-6A849F5DD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290" y="82736"/>
                  <a:ext cx="539167" cy="61071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65" name="Bildobjekt 64">
                <a:extLst>
                  <a:ext uri="{FF2B5EF4-FFF2-40B4-BE49-F238E27FC236}">
                    <a16:creationId xmlns:a16="http://schemas.microsoft.com/office/drawing/2014/main" id="{9921EA9D-27D7-904D-807B-F397288DB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9165" y="2682517"/>
                <a:ext cx="847821" cy="852908"/>
              </a:xfrm>
              <a:prstGeom prst="rect">
                <a:avLst/>
              </a:prstGeom>
            </p:spPr>
          </p:pic>
        </p:grp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CB56410-9C13-7A48-84DF-ABC79E041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84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17C1D-214B-E312-3258-E6634077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>
                <a:solidFill>
                  <a:srgbClr val="12A176"/>
                </a:solidFill>
              </a:rPr>
              <a:t>Hur olika märkningar och andra initiativ hänger ihop</a:t>
            </a:r>
            <a:endParaRPr lang="en-SE" dirty="0"/>
          </a:p>
        </p:txBody>
      </p:sp>
      <p:grpSp>
        <p:nvGrpSpPr>
          <p:cNvPr id="5" name="Grupp 4" descr="Illustratioin som visar hur olika märkningar hänger ihop.">
            <a:extLst>
              <a:ext uri="{FF2B5EF4-FFF2-40B4-BE49-F238E27FC236}">
                <a16:creationId xmlns:a16="http://schemas.microsoft.com/office/drawing/2014/main" id="{3B88B8D3-51A9-9D2C-BD97-2E9A470111C1}"/>
              </a:ext>
            </a:extLst>
          </p:cNvPr>
          <p:cNvGrpSpPr/>
          <p:nvPr/>
        </p:nvGrpSpPr>
        <p:grpSpPr>
          <a:xfrm>
            <a:off x="275573" y="1093763"/>
            <a:ext cx="11611627" cy="5535566"/>
            <a:chOff x="275573" y="1093763"/>
            <a:chExt cx="11611627" cy="5535566"/>
          </a:xfrm>
        </p:grpSpPr>
        <p:grpSp>
          <p:nvGrpSpPr>
            <p:cNvPr id="232" name="Gruppera"/>
            <p:cNvGrpSpPr/>
            <p:nvPr/>
          </p:nvGrpSpPr>
          <p:grpSpPr>
            <a:xfrm>
              <a:off x="1379534" y="1993708"/>
              <a:ext cx="2275278" cy="369191"/>
              <a:chOff x="0" y="0"/>
              <a:chExt cx="2275276" cy="369190"/>
            </a:xfrm>
          </p:grpSpPr>
          <p:sp>
            <p:nvSpPr>
              <p:cNvPr id="23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254918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31" name="E-handelskonsument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37187" y="28866"/>
                <a:ext cx="2138090" cy="299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/>
                  <a:t>E-</a:t>
                </a:r>
                <a:r>
                  <a:rPr dirty="0" err="1"/>
                  <a:t>handelskonsument</a:t>
                </a:r>
                <a:endParaRPr dirty="0"/>
              </a:p>
            </p:txBody>
          </p:sp>
        </p:grpSp>
        <p:sp>
          <p:nvSpPr>
            <p:cNvPr id="235" name="Google Shape;212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859828" y="2760656"/>
              <a:ext cx="1399651" cy="2696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60924" tIns="60924" rIns="60924" bIns="60924">
              <a:spAutoFit/>
            </a:bodyPr>
            <a:lstStyle/>
            <a:p>
              <a:r>
                <a:rPr dirty="0" err="1"/>
                <a:t>Trafikslag</a:t>
              </a:r>
              <a:endParaRPr dirty="0"/>
            </a:p>
          </p:txBody>
        </p:sp>
        <p:grpSp>
          <p:nvGrpSpPr>
            <p:cNvPr id="250" name="Gruppera"/>
            <p:cNvGrpSpPr/>
            <p:nvPr/>
          </p:nvGrpSpPr>
          <p:grpSpPr>
            <a:xfrm>
              <a:off x="6327958" y="1993708"/>
              <a:ext cx="1934237" cy="369191"/>
              <a:chOff x="0" y="0"/>
              <a:chExt cx="1934235" cy="369190"/>
            </a:xfrm>
          </p:grpSpPr>
          <p:sp>
            <p:nvSpPr>
              <p:cNvPr id="24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934236" cy="3691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249" name="Google Shape;207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10583" y="73684"/>
                <a:ext cx="1513069" cy="211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400"/>
                </a:lvl1pPr>
              </a:lstStyle>
              <a:p>
                <a:r>
                  <a:rPr dirty="0" err="1"/>
                  <a:t>Transportköpare</a:t>
                </a:r>
                <a:endParaRPr dirty="0"/>
              </a:p>
            </p:txBody>
          </p:sp>
        </p:grpSp>
        <p:sp>
          <p:nvSpPr>
            <p:cNvPr id="253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Godstransporter</a:t>
              </a:r>
            </a:p>
          </p:txBody>
        </p:sp>
        <p:sp>
          <p:nvSpPr>
            <p:cNvPr id="255" name="Google Shape;207;p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46004" y="6289005"/>
              <a:ext cx="2138090" cy="299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t>E-handelstransporter</a:t>
              </a:r>
            </a:p>
          </p:txBody>
        </p:sp>
        <p:pic>
          <p:nvPicPr>
            <p:cNvPr id="258" name="båt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53" y="4777344"/>
              <a:ext cx="536598" cy="5365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9" name="fly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66945" y="4050019"/>
              <a:ext cx="585417" cy="4867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2" name="klammer liten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3412" y="3100935"/>
              <a:ext cx="560415" cy="24142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3" name="klammer stor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5709" y="2650242"/>
              <a:ext cx="846756" cy="34625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4" name="transportköpare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18" y="1093763"/>
              <a:ext cx="1394902" cy="76025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5" name="tåg.pdf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5746" y="3271716"/>
              <a:ext cx="487815" cy="5339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undad rektangel">
              <a:extLst>
                <a:ext uri="{FF2B5EF4-FFF2-40B4-BE49-F238E27FC236}">
                  <a16:creationId xmlns:a16="http://schemas.microsoft.com/office/drawing/2014/main" id="{55FA2B8A-123D-F346-B4FC-15532CBDF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5573" y="2515605"/>
              <a:ext cx="11611627" cy="3970854"/>
            </a:xfrm>
            <a:prstGeom prst="roundRect">
              <a:avLst>
                <a:gd name="adj" fmla="val 9403"/>
              </a:avLst>
            </a:prstGeom>
            <a:ln w="25400">
              <a:solidFill>
                <a:srgbClr val="4DB58E"/>
              </a:solidFill>
              <a:custDash>
                <a:ds d="200000" sp="200000"/>
              </a:custDash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5" name="Rundad rektangel">
              <a:extLst>
                <a:ext uri="{FF2B5EF4-FFF2-40B4-BE49-F238E27FC236}">
                  <a16:creationId xmlns:a16="http://schemas.microsoft.com/office/drawing/2014/main" id="{8DBDD3BC-44B6-3D48-9AF9-4E7086D6B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07695" y="5583377"/>
              <a:ext cx="742898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56" name="Rundad rektangel">
              <a:extLst>
                <a:ext uri="{FF2B5EF4-FFF2-40B4-BE49-F238E27FC236}">
                  <a16:creationId xmlns:a16="http://schemas.microsoft.com/office/drawing/2014/main" id="{ED6E433E-0794-4040-B374-8EB2DCE3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546" y="6260138"/>
              <a:ext cx="11086134" cy="369191"/>
            </a:xfrm>
            <a:prstGeom prst="roundRect">
              <a:avLst>
                <a:gd name="adj" fmla="val 50000"/>
              </a:avLst>
            </a:prstGeom>
            <a:solidFill>
              <a:srgbClr val="12A176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pic>
          <p:nvPicPr>
            <p:cNvPr id="61" name="lastbil full2.pdf">
              <a:extLst>
                <a:ext uri="{FF2B5EF4-FFF2-40B4-BE49-F238E27FC236}">
                  <a16:creationId xmlns:a16="http://schemas.microsoft.com/office/drawing/2014/main" id="{BCB42B02-689B-DF48-B254-EC7FDC058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2523" y="4170985"/>
              <a:ext cx="673829" cy="48893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2" name="Google Shape;207;p5">
              <a:extLst>
                <a:ext uri="{FF2B5EF4-FFF2-40B4-BE49-F238E27FC236}">
                  <a16:creationId xmlns:a16="http://schemas.microsoft.com/office/drawing/2014/main" id="{DE90552E-C8C4-5440-B7DF-EA08218A8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344882" y="5612244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Godstransporter</a:t>
              </a:r>
              <a:endParaRPr dirty="0"/>
            </a:p>
          </p:txBody>
        </p:sp>
        <p:sp>
          <p:nvSpPr>
            <p:cNvPr id="63" name="Google Shape;207;p5">
              <a:extLst>
                <a:ext uri="{FF2B5EF4-FFF2-40B4-BE49-F238E27FC236}">
                  <a16:creationId xmlns:a16="http://schemas.microsoft.com/office/drawing/2014/main" id="{D2C31221-D049-7148-BCD3-363A69122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58322" y="6289005"/>
              <a:ext cx="2138090" cy="2994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 algn="l">
                <a:defRPr sz="1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E-</a:t>
              </a:r>
              <a:r>
                <a:rPr dirty="0" err="1"/>
                <a:t>handelstransporter</a:t>
              </a:r>
              <a:endParaRPr dirty="0"/>
            </a:p>
          </p:txBody>
        </p:sp>
        <p:pic>
          <p:nvPicPr>
            <p:cNvPr id="64" name="Google Shape;247;p6">
              <a:extLst>
                <a:ext uri="{FF2B5EF4-FFF2-40B4-BE49-F238E27FC236}">
                  <a16:creationId xmlns:a16="http://schemas.microsoft.com/office/drawing/2014/main" id="{444FA605-8A0D-B547-B5A6-734A07AC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7827" y="2892795"/>
              <a:ext cx="887771" cy="866283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44" name="Gruppera">
              <a:extLst>
                <a:ext uri="{FF2B5EF4-FFF2-40B4-BE49-F238E27FC236}">
                  <a16:creationId xmlns:a16="http://schemas.microsoft.com/office/drawing/2014/main" id="{23A67E95-A473-A649-8E3F-E796921057F3}"/>
                </a:ext>
              </a:extLst>
            </p:cNvPr>
            <p:cNvGrpSpPr/>
            <p:nvPr/>
          </p:nvGrpSpPr>
          <p:grpSpPr>
            <a:xfrm>
              <a:off x="4511180" y="2837125"/>
              <a:ext cx="932280" cy="991628"/>
              <a:chOff x="0" y="0"/>
              <a:chExt cx="846754" cy="900657"/>
            </a:xfrm>
          </p:grpSpPr>
          <p:sp>
            <p:nvSpPr>
              <p:cNvPr id="45" name="Rundad rektangel">
                <a:extLst>
                  <a:ext uri="{FF2B5EF4-FFF2-40B4-BE49-F238E27FC236}">
                    <a16:creationId xmlns:a16="http://schemas.microsoft.com/office/drawing/2014/main" id="{C130A3DF-6B1D-3849-9E2F-7DAEAD2AA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46755" cy="900658"/>
              </a:xfrm>
              <a:prstGeom prst="roundRect">
                <a:avLst>
                  <a:gd name="adj" fmla="val 21736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pic>
            <p:nvPicPr>
              <p:cNvPr id="46" name="Google Shape;234;p6">
                <a:extLst>
                  <a:ext uri="{FF2B5EF4-FFF2-40B4-BE49-F238E27FC236}">
                    <a16:creationId xmlns:a16="http://schemas.microsoft.com/office/drawing/2014/main" id="{149F51A5-A136-0949-8602-A0BB4A1819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27182" t="6810" r="28271" b="6810"/>
              <a:stretch>
                <a:fillRect/>
              </a:stretch>
            </p:blipFill>
            <p:spPr>
              <a:xfrm>
                <a:off x="76111" y="61127"/>
                <a:ext cx="694552" cy="7832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3" name="tom lastbil.pdf">
              <a:extLst>
                <a:ext uri="{FF2B5EF4-FFF2-40B4-BE49-F238E27FC236}">
                  <a16:creationId xmlns:a16="http://schemas.microsoft.com/office/drawing/2014/main" id="{7447EB3A-ECE6-F946-AA06-2BC464C49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77362" y="3825604"/>
              <a:ext cx="1297740" cy="93557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6" name="kort pil.pdf">
              <a:extLst>
                <a:ext uri="{FF2B5EF4-FFF2-40B4-BE49-F238E27FC236}">
                  <a16:creationId xmlns:a16="http://schemas.microsoft.com/office/drawing/2014/main" id="{4492E5A8-24F2-8048-B055-65E9AD95B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01639" y="4193033"/>
              <a:ext cx="2138091" cy="3769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7" name="lastbil full2.pdf">
              <a:extLst>
                <a:ext uri="{FF2B5EF4-FFF2-40B4-BE49-F238E27FC236}">
                  <a16:creationId xmlns:a16="http://schemas.microsoft.com/office/drawing/2014/main" id="{B117CE05-6CF0-B942-9082-34AD2E138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7746" y="4057634"/>
              <a:ext cx="986260" cy="71564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CB56410-9C13-7A48-84DF-ABC79E041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102" y="1096907"/>
              <a:ext cx="737732" cy="785548"/>
            </a:xfrm>
            <a:prstGeom prst="rect">
              <a:avLst/>
            </a:prstGeom>
          </p:spPr>
        </p:pic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39FCDE2C-3CAE-8BDE-5D0E-AB406A0E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063971" y="4937121"/>
              <a:ext cx="1859052" cy="415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spc="0" normalizeH="0" baseline="0" dirty="0" err="1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Branschöverenskommelse</a:t>
              </a:r>
              <a:r>
                <a:rPr kumimoji="0" lang="en-GB" sz="1050" b="1" i="0" u="none" strike="noStrike" cap="none" spc="0" normalizeH="0" baseline="0" dirty="0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50" b="1" i="0" u="none" strike="noStrike" cap="none" spc="0" normalizeH="0" baseline="0" dirty="0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kumimoji="0" lang="en-GB" sz="1050" b="1" i="0" u="none" strike="noStrike" cap="none" spc="0" normalizeH="0" baseline="0" dirty="0" err="1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Fossilfri</a:t>
              </a:r>
              <a:r>
                <a:rPr kumimoji="0" lang="en-GB" sz="1050" b="1" i="0" u="none" strike="noStrike" cap="none" spc="0" normalizeH="0" baseline="0" dirty="0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GB" sz="1050" b="1" i="0" u="none" strike="noStrike" cap="none" spc="0" normalizeH="0" baseline="0" dirty="0" err="1">
                  <a:ln>
                    <a:noFill/>
                  </a:ln>
                  <a:solidFill>
                    <a:srgbClr val="12A176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leverans</a:t>
              </a:r>
              <a:endParaRPr kumimoji="0" lang="en-GB" sz="1050" b="1" i="0" u="none" strike="noStrike" cap="none" spc="0" normalizeH="0" baseline="0" dirty="0">
                <a:ln>
                  <a:noFill/>
                </a:ln>
                <a:solidFill>
                  <a:srgbClr val="12A17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22;p5">
              <a:extLst>
                <a:ext uri="{FF2B5EF4-FFF2-40B4-BE49-F238E27FC236}">
                  <a16:creationId xmlns:a16="http://schemas.microsoft.com/office/drawing/2014/main" id="{E742A27A-0F50-C88C-D1B5-0BC284D6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076217" y="5284438"/>
              <a:ext cx="1859052" cy="800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0924" tIns="60924" rIns="60924" bIns="60924">
              <a:spAutoFit/>
            </a:bodyPr>
            <a:lstStyle/>
            <a:p>
              <a:pPr algn="l"/>
              <a:r>
                <a:rPr lang="sv-SE" dirty="0"/>
                <a:t>Lager till leveranspunkt</a:t>
              </a:r>
            </a:p>
            <a:p>
              <a:pPr algn="l"/>
              <a:r>
                <a:rPr lang="sv-SE" dirty="0"/>
                <a:t>Drivmedelsfokus</a:t>
              </a:r>
            </a:p>
            <a:p>
              <a:pPr algn="l"/>
              <a:r>
                <a:rPr lang="sv-SE" dirty="0"/>
                <a:t>Städa upp i begreppsförvirringen</a:t>
              </a:r>
              <a:endParaRPr dirty="0"/>
            </a:p>
          </p:txBody>
        </p:sp>
        <p:pic>
          <p:nvPicPr>
            <p:cNvPr id="8" name="Bild 7">
              <a:extLst>
                <a:ext uri="{FF2B5EF4-FFF2-40B4-BE49-F238E27FC236}">
                  <a16:creationId xmlns:a16="http://schemas.microsoft.com/office/drawing/2014/main" id="{9EB6F0F7-9F69-F11C-933C-027CA5C32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18754" y="4937122"/>
              <a:ext cx="457200" cy="457200"/>
            </a:xfrm>
            <a:prstGeom prst="rect">
              <a:avLst/>
            </a:prstGeom>
          </p:spPr>
        </p:pic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7CD9C84C-6071-2C49-A37B-998C517586FB}"/>
                </a:ext>
              </a:extLst>
            </p:cNvPr>
            <p:cNvGrpSpPr/>
            <p:nvPr/>
          </p:nvGrpSpPr>
          <p:grpSpPr>
            <a:xfrm>
              <a:off x="1851463" y="2682517"/>
              <a:ext cx="903489" cy="862072"/>
              <a:chOff x="1851463" y="2682517"/>
              <a:chExt cx="903489" cy="862072"/>
            </a:xfrm>
          </p:grpSpPr>
          <p:grpSp>
            <p:nvGrpSpPr>
              <p:cNvPr id="69" name="Gruppera">
                <a:extLst>
                  <a:ext uri="{FF2B5EF4-FFF2-40B4-BE49-F238E27FC236}">
                    <a16:creationId xmlns:a16="http://schemas.microsoft.com/office/drawing/2014/main" id="{8550A165-D074-9945-9508-B36AAEE9D7AD}"/>
                  </a:ext>
                </a:extLst>
              </p:cNvPr>
              <p:cNvGrpSpPr/>
              <p:nvPr/>
            </p:nvGrpSpPr>
            <p:grpSpPr>
              <a:xfrm>
                <a:off x="1851463" y="2688418"/>
                <a:ext cx="903489" cy="856171"/>
                <a:chOff x="0" y="0"/>
                <a:chExt cx="805746" cy="763547"/>
              </a:xfrm>
            </p:grpSpPr>
            <p:sp>
              <p:nvSpPr>
                <p:cNvPr id="71" name="Rundad rektangel">
                  <a:extLst>
                    <a:ext uri="{FF2B5EF4-FFF2-40B4-BE49-F238E27FC236}">
                      <a16:creationId xmlns:a16="http://schemas.microsoft.com/office/drawing/2014/main" id="{6B509935-D5E9-CE41-9660-5142CCD855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05747" cy="763548"/>
                </a:xfrm>
                <a:prstGeom prst="roundRect">
                  <a:avLst>
                    <a:gd name="adj" fmla="val 24105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defRPr sz="2200" b="0"/>
                  </a:pPr>
                  <a:endParaRPr/>
                </a:p>
              </p:txBody>
            </p:sp>
            <p:pic>
              <p:nvPicPr>
                <p:cNvPr id="72" name="Google Shape;244;p6" descr="Google Shape;244;p6">
                  <a:extLst>
                    <a:ext uri="{FF2B5EF4-FFF2-40B4-BE49-F238E27FC236}">
                      <a16:creationId xmlns:a16="http://schemas.microsoft.com/office/drawing/2014/main" id="{BFFB6194-0FDF-324D-B6B7-437E29E7D9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290" y="82736"/>
                  <a:ext cx="539167" cy="61071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70" name="Bildobjekt 69">
                <a:extLst>
                  <a:ext uri="{FF2B5EF4-FFF2-40B4-BE49-F238E27FC236}">
                    <a16:creationId xmlns:a16="http://schemas.microsoft.com/office/drawing/2014/main" id="{2E5E468A-9D51-234C-84E4-DF19350BF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9165" y="2682517"/>
                <a:ext cx="847821" cy="8529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8926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2EDE7-E0D7-8498-4DA4-E9BB37A6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76" y="193878"/>
            <a:ext cx="11438111" cy="675484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solidFill>
                  <a:schemeClr val="tx1"/>
                </a:solidFill>
              </a:rPr>
              <a:t>Märkningarnas krav för användare och licensinnehavare</a:t>
            </a:r>
            <a:br>
              <a:rPr lang="sv-SE" sz="3600" dirty="0">
                <a:solidFill>
                  <a:schemeClr val="tx1"/>
                </a:solidFill>
              </a:rPr>
            </a:br>
            <a:endParaRPr lang="en-SE" dirty="0"/>
          </a:p>
        </p:txBody>
      </p:sp>
      <p:grpSp>
        <p:nvGrpSpPr>
          <p:cNvPr id="4" name="Grupp 3" descr="Illustration som visar märkningarnas krav för användare och licensinnehavare.">
            <a:extLst>
              <a:ext uri="{FF2B5EF4-FFF2-40B4-BE49-F238E27FC236}">
                <a16:creationId xmlns:a16="http://schemas.microsoft.com/office/drawing/2014/main" id="{5C60AA47-D210-8D62-5297-585721237CCC}"/>
              </a:ext>
            </a:extLst>
          </p:cNvPr>
          <p:cNvGrpSpPr/>
          <p:nvPr/>
        </p:nvGrpSpPr>
        <p:grpSpPr>
          <a:xfrm>
            <a:off x="412316" y="994857"/>
            <a:ext cx="11591088" cy="5564443"/>
            <a:chOff x="412316" y="994857"/>
            <a:chExt cx="11591088" cy="5564443"/>
          </a:xfrm>
        </p:grpSpPr>
        <p:sp>
          <p:nvSpPr>
            <p:cNvPr id="366" name="Cirk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89351" y="2247708"/>
              <a:ext cx="4311590" cy="4311591"/>
            </a:xfrm>
            <a:prstGeom prst="ellipse">
              <a:avLst/>
            </a:prstGeom>
            <a:solidFill>
              <a:srgbClr val="99C97B">
                <a:alpha val="10000"/>
              </a:srgbClr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/>
            </a:p>
          </p:txBody>
        </p:sp>
        <p:sp>
          <p:nvSpPr>
            <p:cNvPr id="367" name="Cirkel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34803" y="994857"/>
              <a:ext cx="4311589" cy="4311590"/>
            </a:xfrm>
            <a:prstGeom prst="ellipse">
              <a:avLst/>
            </a:prstGeom>
            <a:solidFill>
              <a:srgbClr val="14A176">
                <a:alpha val="10000"/>
              </a:srgbClr>
            </a:solidFill>
            <a:ln w="12700">
              <a:miter lim="400000"/>
            </a:ln>
          </p:spPr>
          <p:txBody>
            <a:bodyPr lIns="45719" rIns="45719"/>
            <a:lstStyle/>
            <a:p>
              <a:pPr algn="l">
                <a:defRPr sz="2200" b="0"/>
              </a:pPr>
              <a:endParaRPr dirty="0"/>
            </a:p>
          </p:txBody>
        </p:sp>
        <p:grpSp>
          <p:nvGrpSpPr>
            <p:cNvPr id="372" name="Gruppera"/>
            <p:cNvGrpSpPr/>
            <p:nvPr/>
          </p:nvGrpSpPr>
          <p:grpSpPr>
            <a:xfrm>
              <a:off x="2600368" y="2247708"/>
              <a:ext cx="4311592" cy="4311592"/>
              <a:chOff x="11017" y="0"/>
              <a:chExt cx="4311590" cy="4311590"/>
            </a:xfrm>
          </p:grpSpPr>
          <p:sp>
            <p:nvSpPr>
              <p:cNvPr id="368" name="Grupp 4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25183" y="3460653"/>
                <a:ext cx="1291983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Hållbart</a:t>
                </a:r>
                <a:r>
                  <a:rPr sz="1000" dirty="0"/>
                  <a:t> </a:t>
                </a:r>
                <a:r>
                  <a:rPr sz="1000" dirty="0" err="1"/>
                  <a:t>företag</a:t>
                </a:r>
                <a:endParaRPr sz="1000" dirty="0"/>
              </a:p>
            </p:txBody>
          </p:sp>
          <p:pic>
            <p:nvPicPr>
              <p:cNvPr id="369" name="Google Shape;247;p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063" y="1779068"/>
                <a:ext cx="780469" cy="7615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0" name="hållbart företag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2815" y="2842714"/>
                <a:ext cx="527126" cy="5271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1" name="Cirk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017" y="0"/>
                <a:ext cx="4311590" cy="4311590"/>
              </a:xfrm>
              <a:prstGeom prst="ellipse">
                <a:avLst/>
              </a:prstGeom>
              <a:noFill/>
              <a:ln w="38100" cap="flat">
                <a:solidFill>
                  <a:srgbClr val="F6F7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</p:grpSp>
        <p:grpSp>
          <p:nvGrpSpPr>
            <p:cNvPr id="381" name="Gruppera"/>
            <p:cNvGrpSpPr/>
            <p:nvPr/>
          </p:nvGrpSpPr>
          <p:grpSpPr>
            <a:xfrm>
              <a:off x="3873910" y="1023343"/>
              <a:ext cx="5561949" cy="5535957"/>
              <a:chOff x="0" y="0"/>
              <a:chExt cx="5561947" cy="5535956"/>
            </a:xfrm>
          </p:grpSpPr>
          <p:sp>
            <p:nvSpPr>
              <p:cNvPr id="373" name="Cirk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239340" y="1224365"/>
                <a:ext cx="4311590" cy="4311591"/>
              </a:xfrm>
              <a:prstGeom prst="ellipse">
                <a:avLst/>
              </a:prstGeom>
              <a:solidFill>
                <a:srgbClr val="4DB58E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374" name="Google Shape;214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111247" y="4771761"/>
                <a:ext cx="1215979" cy="43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Specifika</a:t>
                </a:r>
                <a:r>
                  <a:rPr sz="1000" dirty="0"/>
                  <a:t> </a:t>
                </a:r>
                <a:r>
                  <a:rPr sz="1000" dirty="0" err="1"/>
                  <a:t>krav</a:t>
                </a:r>
                <a:r>
                  <a:rPr sz="1000" dirty="0"/>
                  <a:t> </a:t>
                </a:r>
                <a:r>
                  <a:rPr sz="1000" dirty="0" err="1"/>
                  <a:t>på</a:t>
                </a:r>
                <a:r>
                  <a:rPr sz="1000" dirty="0"/>
                  <a:t> </a:t>
                </a:r>
                <a:r>
                  <a:rPr sz="1000" dirty="0" err="1"/>
                  <a:t>fordonet</a:t>
                </a:r>
                <a:r>
                  <a:rPr sz="1000" dirty="0"/>
                  <a:t> </a:t>
                </a:r>
              </a:p>
            </p:txBody>
          </p:sp>
          <p:grpSp>
            <p:nvGrpSpPr>
              <p:cNvPr id="377" name="Gruppera"/>
              <p:cNvGrpSpPr/>
              <p:nvPr/>
            </p:nvGrpSpPr>
            <p:grpSpPr>
              <a:xfrm>
                <a:off x="4347418" y="2998876"/>
                <a:ext cx="880333" cy="996808"/>
                <a:chOff x="787175" y="-1099298"/>
                <a:chExt cx="880331" cy="996806"/>
              </a:xfrm>
            </p:grpSpPr>
            <p:sp>
              <p:nvSpPr>
                <p:cNvPr id="375" name="Rundad rektangel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787175" y="-1099298"/>
                  <a:ext cx="880331" cy="996806"/>
                </a:xfrm>
                <a:prstGeom prst="roundRect">
                  <a:avLst>
                    <a:gd name="adj" fmla="val 21736"/>
                  </a:avLst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>
                    <a:defRPr sz="2200" b="0"/>
                  </a:pPr>
                  <a:endParaRPr/>
                </a:p>
              </p:txBody>
            </p:sp>
            <p:pic>
              <p:nvPicPr>
                <p:cNvPr id="376" name="Google Shape;234;p6">
                  <a:extLs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27182" t="6810" r="28271" b="6810"/>
                <a:stretch>
                  <a:fillRect/>
                </a:stretch>
              </p:blipFill>
              <p:spPr>
                <a:xfrm>
                  <a:off x="869456" y="-953745"/>
                  <a:ext cx="665610" cy="75058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378" name="ellastbil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485903" y="4196275"/>
                <a:ext cx="606087" cy="5172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79" name="Cirk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250357" y="1224365"/>
                <a:ext cx="4311590" cy="4311591"/>
              </a:xfrm>
              <a:prstGeom prst="ellipse">
                <a:avLst/>
              </a:prstGeom>
              <a:noFill/>
              <a:ln w="38100" cap="flat">
                <a:solidFill>
                  <a:srgbClr val="F6F7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380" name="Cirk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311589" cy="4311590"/>
              </a:xfrm>
              <a:prstGeom prst="ellipse">
                <a:avLst/>
              </a:prstGeom>
              <a:noFill/>
              <a:ln w="38100" cap="flat">
                <a:solidFill>
                  <a:srgbClr val="F6F7F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</p:grpSp>
        <p:grpSp>
          <p:nvGrpSpPr>
            <p:cNvPr id="407" name="Gruppera"/>
            <p:cNvGrpSpPr/>
            <p:nvPr/>
          </p:nvGrpSpPr>
          <p:grpSpPr>
            <a:xfrm>
              <a:off x="3887427" y="1420437"/>
              <a:ext cx="4310562" cy="3891203"/>
              <a:chOff x="0" y="235510"/>
              <a:chExt cx="4310561" cy="3891201"/>
            </a:xfrm>
          </p:grpSpPr>
          <p:sp>
            <p:nvSpPr>
              <p:cNvPr id="386" name="Google Shape;218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401930" y="2309749"/>
                <a:ext cx="1108867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Sociala</a:t>
                </a:r>
                <a:r>
                  <a:rPr sz="1000" dirty="0"/>
                  <a:t> </a:t>
                </a:r>
                <a:r>
                  <a:rPr sz="1000" dirty="0" err="1"/>
                  <a:t>villkor</a:t>
                </a:r>
                <a:endParaRPr sz="1000" dirty="0"/>
              </a:p>
            </p:txBody>
          </p:sp>
          <p:sp>
            <p:nvSpPr>
              <p:cNvPr id="387" name="Google Shape;224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950381" y="2967533"/>
                <a:ext cx="1041857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Säkerhet</a:t>
                </a:r>
                <a:endParaRPr sz="1000" dirty="0"/>
              </a:p>
            </p:txBody>
          </p:sp>
          <p:sp>
            <p:nvSpPr>
              <p:cNvPr id="388" name="Google Shape;214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619975" y="3849785"/>
                <a:ext cx="1215979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Fordonsflotta</a:t>
                </a:r>
                <a:endParaRPr sz="1000" dirty="0"/>
              </a:p>
            </p:txBody>
          </p:sp>
          <p:sp>
            <p:nvSpPr>
              <p:cNvPr id="389" name="Grupp 2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627066" y="631099"/>
                <a:ext cx="1469285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Förpackning</a:t>
                </a:r>
                <a:r>
                  <a:rPr sz="1000" dirty="0"/>
                  <a:t>/</a:t>
                </a:r>
                <a:r>
                  <a:rPr sz="1000" dirty="0" err="1"/>
                  <a:t>retur</a:t>
                </a:r>
                <a:endParaRPr sz="1000" dirty="0"/>
              </a:p>
            </p:txBody>
          </p:sp>
          <p:sp>
            <p:nvSpPr>
              <p:cNvPr id="390" name="Grupp 2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42600" y="569979"/>
                <a:ext cx="1127784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Intermodalitet</a:t>
                </a:r>
                <a:endParaRPr sz="1000" dirty="0"/>
              </a:p>
            </p:txBody>
          </p:sp>
          <p:sp>
            <p:nvSpPr>
              <p:cNvPr id="391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548178" y="1638620"/>
                <a:ext cx="1234651" cy="430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Specifika</a:t>
                </a:r>
                <a:r>
                  <a:rPr sz="1000" dirty="0"/>
                  <a:t> </a:t>
                </a:r>
                <a:r>
                  <a:rPr sz="1000" dirty="0" err="1"/>
                  <a:t>krav</a:t>
                </a:r>
                <a:r>
                  <a:rPr sz="1000" dirty="0"/>
                  <a:t> </a:t>
                </a:r>
                <a:r>
                  <a:rPr sz="1000" dirty="0" err="1"/>
                  <a:t>bränsle</a:t>
                </a:r>
                <a:r>
                  <a:rPr sz="1000" dirty="0"/>
                  <a:t>/CO2</a:t>
                </a:r>
              </a:p>
            </p:txBody>
          </p:sp>
          <p:sp>
            <p:nvSpPr>
              <p:cNvPr id="392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176877" y="2284892"/>
                <a:ext cx="1133684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Ruttplanering</a:t>
                </a:r>
                <a:endParaRPr sz="1000" dirty="0"/>
              </a:p>
            </p:txBody>
          </p:sp>
          <p:sp>
            <p:nvSpPr>
              <p:cNvPr id="393" name="Google Shape;214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773070" y="3184770"/>
                <a:ext cx="1264592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Beteende</a:t>
                </a:r>
                <a:endParaRPr sz="1000" dirty="0"/>
              </a:p>
            </p:txBody>
          </p:sp>
          <p:pic>
            <p:nvPicPr>
              <p:cNvPr id="397" name="låda liten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04595" y="308677"/>
                <a:ext cx="359757" cy="3806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8" name="tåg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65540" y="235510"/>
                <a:ext cx="383696" cy="41999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9" name="fordonsflotta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06228" y="3481131"/>
                <a:ext cx="494984" cy="4533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0" name="sociala villkor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34028" y="1932807"/>
                <a:ext cx="468334" cy="4162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1" name="säkerhet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278817" y="2564795"/>
                <a:ext cx="408225" cy="4082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2" name="beteende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55740" y="2716148"/>
                <a:ext cx="499252" cy="4538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3" name="bränsle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368" y="1477719"/>
                <a:ext cx="385735" cy="4628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4" name="navigering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39797" y="1826782"/>
                <a:ext cx="461843" cy="4618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05" name="Grupp 3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1980736"/>
                <a:ext cx="1234651" cy="276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r>
                  <a:rPr sz="1000" dirty="0" err="1"/>
                  <a:t>Andel</a:t>
                </a:r>
                <a:r>
                  <a:rPr sz="1000" dirty="0"/>
                  <a:t> </a:t>
                </a:r>
                <a:r>
                  <a:rPr sz="1000" dirty="0" err="1"/>
                  <a:t>förnybart</a:t>
                </a:r>
                <a:endParaRPr sz="1000" dirty="0"/>
              </a:p>
            </p:txBody>
          </p:sp>
        </p:grpSp>
        <p:grpSp>
          <p:nvGrpSpPr>
            <p:cNvPr id="413" name="Gruppera"/>
            <p:cNvGrpSpPr/>
            <p:nvPr/>
          </p:nvGrpSpPr>
          <p:grpSpPr>
            <a:xfrm>
              <a:off x="861693" y="1027258"/>
              <a:ext cx="4660947" cy="1598680"/>
              <a:chOff x="0" y="1286"/>
              <a:chExt cx="4660946" cy="1598678"/>
            </a:xfrm>
          </p:grpSpPr>
          <p:sp>
            <p:nvSpPr>
              <p:cNvPr id="40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416299"/>
                <a:ext cx="2559402" cy="1183665"/>
              </a:xfrm>
              <a:prstGeom prst="roundRect">
                <a:avLst>
                  <a:gd name="adj" fmla="val 21762"/>
                </a:avLst>
              </a:prstGeom>
              <a:solidFill>
                <a:srgbClr val="12A1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409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39347" y="485659"/>
                <a:ext cx="2080708" cy="27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/>
                </a:lvl1pPr>
              </a:lstStyle>
              <a:p>
                <a:r>
                  <a:rPr dirty="0" err="1"/>
                  <a:t>Licensinnehavare</a:t>
                </a:r>
                <a:endParaRPr dirty="0"/>
              </a:p>
            </p:txBody>
          </p:sp>
          <p:sp>
            <p:nvSpPr>
              <p:cNvPr id="410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86370" y="678584"/>
                <a:ext cx="2386661" cy="828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pPr algn="l">
                  <a:defRPr sz="1200">
                    <a:solidFill>
                      <a:srgbClr val="FFFFFF"/>
                    </a:solidFill>
                  </a:defRPr>
                </a:pPr>
                <a:r>
                  <a:t>De bolag som finns i check-out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t>Speditörer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t>Last mile aktörer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t>Tech bolag </a:t>
                </a:r>
              </a:p>
            </p:txBody>
          </p:sp>
          <p:pic>
            <p:nvPicPr>
              <p:cNvPr id="411" name="lastbil full2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897838" y="1286"/>
                <a:ext cx="624216" cy="4529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4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20876127">
                <a:off x="2469524" y="80190"/>
                <a:ext cx="2191422" cy="479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91" extrusionOk="0">
                    <a:moveTo>
                      <a:pt x="0" y="4646"/>
                    </a:moveTo>
                    <a:cubicBezTo>
                      <a:pt x="9018" y="-4409"/>
                      <a:pt x="16218" y="-227"/>
                      <a:pt x="21600" y="17191"/>
                    </a:cubicBezTo>
                  </a:path>
                </a:pathLst>
              </a:custGeom>
              <a:noFill/>
              <a:ln w="63500" cap="flat">
                <a:solidFill>
                  <a:srgbClr val="12A176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19" name="Gruppera"/>
            <p:cNvGrpSpPr/>
            <p:nvPr/>
          </p:nvGrpSpPr>
          <p:grpSpPr>
            <a:xfrm>
              <a:off x="412316" y="4823938"/>
              <a:ext cx="3269952" cy="1656839"/>
              <a:chOff x="0" y="0"/>
              <a:chExt cx="3269950" cy="1656837"/>
            </a:xfrm>
          </p:grpSpPr>
          <p:sp>
            <p:nvSpPr>
              <p:cNvPr id="414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473172"/>
                <a:ext cx="2110782" cy="1183665"/>
              </a:xfrm>
              <a:prstGeom prst="roundRect">
                <a:avLst>
                  <a:gd name="adj" fmla="val 21762"/>
                </a:avLst>
              </a:prstGeom>
              <a:solidFill>
                <a:srgbClr val="12A1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 dirty="0"/>
              </a:p>
            </p:txBody>
          </p:sp>
          <p:sp>
            <p:nvSpPr>
              <p:cNvPr id="415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6628" y="758413"/>
                <a:ext cx="1881718" cy="861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pPr algn="l">
                  <a:defRPr sz="1200" i="1">
                    <a:solidFill>
                      <a:srgbClr val="FFFFFF"/>
                    </a:solidFill>
                  </a:defRPr>
                </a:pPr>
                <a:r>
                  <a:rPr i="0" dirty="0" err="1"/>
                  <a:t>Vägtransporter</a:t>
                </a:r>
                <a:r>
                  <a:rPr dirty="0"/>
                  <a:t> 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Åkerier</a:t>
                </a:r>
                <a:endParaRPr dirty="0"/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Lastbilscentraler</a:t>
                </a:r>
                <a:r>
                  <a:rPr dirty="0"/>
                  <a:t> 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Speditörer</a:t>
                </a:r>
                <a:endParaRPr dirty="0"/>
              </a:p>
            </p:txBody>
          </p:sp>
          <p:pic>
            <p:nvPicPr>
              <p:cNvPr id="416" name="lastbil tung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5514" y="0"/>
                <a:ext cx="863372" cy="5046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5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9620803">
                <a:off x="2051236" y="352993"/>
                <a:ext cx="1218714" cy="240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06" extrusionOk="0">
                    <a:moveTo>
                      <a:pt x="0" y="12122"/>
                    </a:moveTo>
                    <a:cubicBezTo>
                      <a:pt x="10926" y="21600"/>
                      <a:pt x="18126" y="17559"/>
                      <a:pt x="21600" y="0"/>
                    </a:cubicBezTo>
                  </a:path>
                </a:pathLst>
              </a:custGeom>
              <a:noFill/>
              <a:ln w="63500" cap="flat">
                <a:solidFill>
                  <a:srgbClr val="12A176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18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5037" y="530047"/>
                <a:ext cx="2080708" cy="276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/>
                </a:lvl1pPr>
              </a:lstStyle>
              <a:p>
                <a:r>
                  <a:t>Licensinnehavare</a:t>
                </a:r>
              </a:p>
            </p:txBody>
          </p:sp>
        </p:grpSp>
        <p:grpSp>
          <p:nvGrpSpPr>
            <p:cNvPr id="425" name="Gruppera"/>
            <p:cNvGrpSpPr/>
            <p:nvPr/>
          </p:nvGrpSpPr>
          <p:grpSpPr>
            <a:xfrm>
              <a:off x="6370357" y="1020321"/>
              <a:ext cx="4642278" cy="1170166"/>
              <a:chOff x="-1380831" y="0"/>
              <a:chExt cx="4642277" cy="1170164"/>
            </a:xfrm>
          </p:grpSpPr>
          <p:sp>
            <p:nvSpPr>
              <p:cNvPr id="420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165701" y="585305"/>
                <a:ext cx="2080708" cy="584859"/>
              </a:xfrm>
              <a:prstGeom prst="roundRect">
                <a:avLst>
                  <a:gd name="adj" fmla="val 4404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421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150663" y="815612"/>
                <a:ext cx="2110783" cy="29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>
                <a:lvl1pPr>
                  <a:defRPr sz="1200"/>
                </a:lvl1pPr>
              </a:lstStyle>
              <a:p>
                <a:r>
                  <a:t>E-handelskonsumenter </a:t>
                </a:r>
              </a:p>
            </p:txBody>
          </p:sp>
          <p:pic>
            <p:nvPicPr>
              <p:cNvPr id="422" name="konsument liten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65672" y="0"/>
                <a:ext cx="707834" cy="5172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6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647003">
                <a:off x="-1380831" y="125134"/>
                <a:ext cx="2820764" cy="469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68" extrusionOk="0">
                    <a:moveTo>
                      <a:pt x="0" y="16568"/>
                    </a:moveTo>
                    <a:cubicBezTo>
                      <a:pt x="8194" y="-2230"/>
                      <a:pt x="15394" y="-5032"/>
                      <a:pt x="21600" y="8162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24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535673" y="609558"/>
                <a:ext cx="1340764" cy="292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>
                    <a:solidFill>
                      <a:srgbClr val="4DB58E"/>
                    </a:solidFill>
                  </a:defRPr>
                </a:lvl1pPr>
              </a:lstStyle>
              <a:p>
                <a:r>
                  <a:rPr dirty="0" err="1">
                    <a:solidFill>
                      <a:srgbClr val="12A176"/>
                    </a:solidFill>
                  </a:rPr>
                  <a:t>Användare</a:t>
                </a:r>
                <a:endParaRPr dirty="0">
                  <a:solidFill>
                    <a:srgbClr val="12A176"/>
                  </a:solidFill>
                </a:endParaRPr>
              </a:p>
            </p:txBody>
          </p:sp>
        </p:grpSp>
        <p:grpSp>
          <p:nvGrpSpPr>
            <p:cNvPr id="431" name="Gruppera"/>
            <p:cNvGrpSpPr/>
            <p:nvPr/>
          </p:nvGrpSpPr>
          <p:grpSpPr>
            <a:xfrm>
              <a:off x="434814" y="2871379"/>
              <a:ext cx="2906970" cy="1857533"/>
              <a:chOff x="0" y="0"/>
              <a:chExt cx="2906968" cy="1857531"/>
            </a:xfrm>
          </p:grpSpPr>
          <p:sp>
            <p:nvSpPr>
              <p:cNvPr id="426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337328"/>
                <a:ext cx="1727433" cy="1516076"/>
              </a:xfrm>
              <a:prstGeom prst="roundRect">
                <a:avLst>
                  <a:gd name="adj" fmla="val 1892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427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91631" y="416366"/>
                <a:ext cx="1340764" cy="292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>
                    <a:solidFill>
                      <a:srgbClr val="4DB58E"/>
                    </a:solidFill>
                  </a:defRPr>
                </a:lvl1pPr>
              </a:lstStyle>
              <a:p>
                <a:r>
                  <a:rPr dirty="0" err="1">
                    <a:solidFill>
                      <a:srgbClr val="12A176"/>
                    </a:solidFill>
                  </a:rPr>
                  <a:t>Användare</a:t>
                </a:r>
                <a:endParaRPr dirty="0">
                  <a:solidFill>
                    <a:srgbClr val="12A176"/>
                  </a:solidFill>
                </a:endParaRPr>
              </a:p>
            </p:txBody>
          </p:sp>
          <p:sp>
            <p:nvSpPr>
              <p:cNvPr id="428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249852" y="626498"/>
                <a:ext cx="1304894" cy="12310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pPr algn="l">
                  <a:defRPr sz="1200"/>
                </a:pPr>
                <a:r>
                  <a:rPr dirty="0" err="1"/>
                  <a:t>Professionella</a:t>
                </a:r>
                <a:r>
                  <a:rPr dirty="0"/>
                  <a:t> </a:t>
                </a:r>
                <a:r>
                  <a:rPr dirty="0" err="1"/>
                  <a:t>transportköpare</a:t>
                </a:r>
                <a:endParaRPr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lang="sv-SE" dirty="0"/>
                  <a:t>Kommuner</a:t>
                </a:r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 err="1"/>
                  <a:t>Varuägare</a:t>
                </a:r>
                <a:endParaRPr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 err="1"/>
                  <a:t>Speditörer</a:t>
                </a:r>
                <a:endParaRPr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/>
                  <a:t>E-</a:t>
                </a:r>
                <a:r>
                  <a:rPr dirty="0" err="1"/>
                  <a:t>handlare</a:t>
                </a:r>
                <a:endParaRPr dirty="0"/>
              </a:p>
            </p:txBody>
          </p:sp>
          <p:pic>
            <p:nvPicPr>
              <p:cNvPr id="429" name="transportköpare små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8962" y="0"/>
                <a:ext cx="726102" cy="4007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7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582595">
                <a:off x="1566204" y="548896"/>
                <a:ext cx="1340764" cy="310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16200"/>
                    </a:moveTo>
                    <a:cubicBezTo>
                      <a:pt x="13967" y="-5374"/>
                      <a:pt x="6767" y="-5400"/>
                      <a:pt x="0" y="16121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437" name="Gruppera"/>
            <p:cNvGrpSpPr/>
            <p:nvPr/>
          </p:nvGrpSpPr>
          <p:grpSpPr>
            <a:xfrm>
              <a:off x="8521216" y="4742417"/>
              <a:ext cx="3482188" cy="1804185"/>
              <a:chOff x="-42630" y="1393"/>
              <a:chExt cx="3482187" cy="1804184"/>
            </a:xfrm>
          </p:grpSpPr>
          <p:sp>
            <p:nvSpPr>
              <p:cNvPr id="432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97657" y="444115"/>
                <a:ext cx="2641900" cy="1361462"/>
              </a:xfrm>
              <a:prstGeom prst="roundRect">
                <a:avLst>
                  <a:gd name="adj" fmla="val 21762"/>
                </a:avLst>
              </a:prstGeom>
              <a:solidFill>
                <a:srgbClr val="12A1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 dirty="0"/>
              </a:p>
            </p:txBody>
          </p:sp>
          <p:sp>
            <p:nvSpPr>
              <p:cNvPr id="448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497966">
                <a:off x="-42630" y="575952"/>
                <a:ext cx="875893" cy="135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720" extrusionOk="0">
                    <a:moveTo>
                      <a:pt x="21600" y="9714"/>
                    </a:moveTo>
                    <a:cubicBezTo>
                      <a:pt x="12680" y="21600"/>
                      <a:pt x="5480" y="18362"/>
                      <a:pt x="0" y="0"/>
                    </a:cubicBezTo>
                  </a:path>
                </a:pathLst>
              </a:custGeom>
              <a:noFill/>
              <a:ln w="63500" cap="flat">
                <a:solidFill>
                  <a:srgbClr val="12A176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434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33454" y="500990"/>
                <a:ext cx="2080708" cy="2765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/>
                </a:lvl1pPr>
              </a:lstStyle>
              <a:p>
                <a:r>
                  <a:t>Licensinnehavare</a:t>
                </a:r>
              </a:p>
            </p:txBody>
          </p:sp>
          <p:sp>
            <p:nvSpPr>
              <p:cNvPr id="435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88820" y="757497"/>
                <a:ext cx="2370920" cy="1046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pPr algn="l">
                  <a:defRPr sz="1200">
                    <a:solidFill>
                      <a:srgbClr val="FFFFFF"/>
                    </a:solidFill>
                  </a:defRPr>
                </a:pPr>
                <a:r>
                  <a:rPr dirty="0" err="1"/>
                  <a:t>Lokala</a:t>
                </a:r>
                <a:r>
                  <a:rPr dirty="0"/>
                  <a:t>/</a:t>
                </a:r>
                <a:r>
                  <a:rPr dirty="0" err="1"/>
                  <a:t>regionala</a:t>
                </a:r>
                <a:r>
                  <a:rPr dirty="0"/>
                  <a:t> </a:t>
                </a:r>
                <a:r>
                  <a:rPr dirty="0" err="1"/>
                  <a:t>transportörer</a:t>
                </a:r>
                <a:r>
                  <a:rPr dirty="0"/>
                  <a:t> 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Bygg</a:t>
                </a:r>
                <a:r>
                  <a:rPr dirty="0"/>
                  <a:t> </a:t>
                </a:r>
                <a:r>
                  <a:rPr dirty="0" err="1"/>
                  <a:t>och</a:t>
                </a:r>
                <a:r>
                  <a:rPr dirty="0"/>
                  <a:t> </a:t>
                </a:r>
                <a:r>
                  <a:rPr dirty="0" err="1"/>
                  <a:t>avfallstransportörer</a:t>
                </a:r>
                <a:r>
                  <a:rPr dirty="0"/>
                  <a:t> 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Budfirmor</a:t>
                </a:r>
                <a:r>
                  <a:rPr dirty="0"/>
                  <a:t> </a:t>
                </a:r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dirty="0" err="1"/>
                  <a:t>Lokala</a:t>
                </a:r>
                <a:r>
                  <a:rPr dirty="0"/>
                  <a:t> last mile </a:t>
                </a:r>
                <a:endParaRPr lang="sv-SE" dirty="0"/>
              </a:p>
              <a:p>
                <a:pPr marL="127000" indent="-127000" algn="l">
                  <a:buClr>
                    <a:srgbClr val="FFFFFF"/>
                  </a:buClr>
                  <a:buSzPts val="1200"/>
                  <a:buChar char="‣"/>
                  <a:defRPr sz="1200" b="0">
                    <a:solidFill>
                      <a:srgbClr val="FFFFFF"/>
                    </a:solidFill>
                  </a:defRPr>
                </a:pPr>
                <a:r>
                  <a:rPr lang="sv-SE" dirty="0"/>
                  <a:t>Flyttfirmor</a:t>
                </a:r>
                <a:endParaRPr dirty="0"/>
              </a:p>
            </p:txBody>
          </p:sp>
          <p:pic>
            <p:nvPicPr>
              <p:cNvPr id="436" name="lastbil full2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74070" y="1393"/>
                <a:ext cx="676024" cy="4905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3" name="Gruppera"/>
            <p:cNvGrpSpPr/>
            <p:nvPr/>
          </p:nvGrpSpPr>
          <p:grpSpPr>
            <a:xfrm>
              <a:off x="8901851" y="2559456"/>
              <a:ext cx="2934661" cy="1793115"/>
              <a:chOff x="-223059" y="0"/>
              <a:chExt cx="2934659" cy="1793113"/>
            </a:xfrm>
          </p:grpSpPr>
          <p:sp>
            <p:nvSpPr>
              <p:cNvPr id="438" name="Rundad rektangel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90187" y="409728"/>
                <a:ext cx="2121413" cy="1361465"/>
              </a:xfrm>
              <a:prstGeom prst="roundRect">
                <a:avLst>
                  <a:gd name="adj" fmla="val 1892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sp>
            <p:nvSpPr>
              <p:cNvPr id="439" name="Google Shape;219;p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53912" y="746746"/>
                <a:ext cx="1881718" cy="1046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60924" tIns="60924" rIns="60924" bIns="60924" numCol="1" anchor="t">
                <a:spAutoFit/>
              </a:bodyPr>
              <a:lstStyle/>
              <a:p>
                <a:pPr algn="l">
                  <a:defRPr sz="1200" i="1"/>
                </a:pPr>
                <a:r>
                  <a:rPr i="0" dirty="0" err="1"/>
                  <a:t>Lokala</a:t>
                </a:r>
                <a:r>
                  <a:rPr dirty="0"/>
                  <a:t> </a:t>
                </a:r>
                <a:r>
                  <a:rPr i="0" dirty="0" err="1"/>
                  <a:t>transportköpare</a:t>
                </a:r>
                <a:endParaRPr i="0"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 err="1"/>
                  <a:t>Kommuner</a:t>
                </a:r>
                <a:endParaRPr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 err="1"/>
                  <a:t>Regioner</a:t>
                </a:r>
                <a:endParaRPr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dirty="0" err="1"/>
                  <a:t>Lokala</a:t>
                </a:r>
                <a:r>
                  <a:rPr dirty="0"/>
                  <a:t> </a:t>
                </a:r>
                <a:r>
                  <a:rPr dirty="0" err="1"/>
                  <a:t>företag</a:t>
                </a:r>
                <a:endParaRPr lang="sv-SE" dirty="0"/>
              </a:p>
              <a:p>
                <a:pPr marL="127000" indent="-127000" algn="l">
                  <a:buClr>
                    <a:srgbClr val="4DB58E"/>
                  </a:buClr>
                  <a:buSzPts val="1200"/>
                  <a:buChar char="‣"/>
                  <a:defRPr sz="1200" b="0"/>
                </a:pPr>
                <a:r>
                  <a:rPr lang="sv-SE" dirty="0"/>
                  <a:t>Privatpersoner</a:t>
                </a:r>
                <a:endParaRPr dirty="0"/>
              </a:p>
            </p:txBody>
          </p:sp>
          <p:pic>
            <p:nvPicPr>
              <p:cNvPr id="440" name="transportköpare små.pdf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66330" y="0"/>
                <a:ext cx="893771" cy="4933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1" name="textruta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32717" y="494104"/>
                <a:ext cx="1340763" cy="292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1300" cap="all" spc="91">
                    <a:solidFill>
                      <a:srgbClr val="4DB58E"/>
                    </a:solidFill>
                  </a:defRPr>
                </a:lvl1pPr>
              </a:lstStyle>
              <a:p>
                <a:r>
                  <a:rPr dirty="0" err="1">
                    <a:solidFill>
                      <a:srgbClr val="12A176"/>
                    </a:solidFill>
                  </a:rPr>
                  <a:t>Användare</a:t>
                </a:r>
                <a:endParaRPr dirty="0">
                  <a:solidFill>
                    <a:srgbClr val="12A176"/>
                  </a:solidFill>
                </a:endParaRPr>
              </a:p>
            </p:txBody>
          </p:sp>
          <p:sp>
            <p:nvSpPr>
              <p:cNvPr id="449" name="Anslutningslinje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-223059" y="1256911"/>
                <a:ext cx="868842" cy="194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378" extrusionOk="0">
                    <a:moveTo>
                      <a:pt x="0" y="17378"/>
                    </a:moveTo>
                    <a:cubicBezTo>
                      <a:pt x="8026" y="240"/>
                      <a:pt x="15226" y="-4222"/>
                      <a:pt x="21600" y="3992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arrow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D5E21985-768A-BE45-B814-F1CE4413FED1}"/>
                </a:ext>
              </a:extLst>
            </p:cNvPr>
            <p:cNvGrpSpPr/>
            <p:nvPr/>
          </p:nvGrpSpPr>
          <p:grpSpPr>
            <a:xfrm>
              <a:off x="5631966" y="1035950"/>
              <a:ext cx="669844" cy="653375"/>
              <a:chOff x="1851117" y="2676510"/>
              <a:chExt cx="903836" cy="868080"/>
            </a:xfrm>
          </p:grpSpPr>
          <p:sp>
            <p:nvSpPr>
              <p:cNvPr id="80" name="Rundad rektangel">
                <a:extLst>
                  <a:ext uri="{FF2B5EF4-FFF2-40B4-BE49-F238E27FC236}">
                    <a16:creationId xmlns:a16="http://schemas.microsoft.com/office/drawing/2014/main" id="{0EF7732C-8CC5-0E4D-B1D1-07D2D94A40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51463" y="2688418"/>
                <a:ext cx="903490" cy="856172"/>
              </a:xfrm>
              <a:prstGeom prst="roundRect">
                <a:avLst>
                  <a:gd name="adj" fmla="val 24105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sz="2200" b="0"/>
                </a:pPr>
                <a:endParaRPr/>
              </a:p>
            </p:txBody>
          </p:sp>
          <p:pic>
            <p:nvPicPr>
              <p:cNvPr id="79" name="Bildobjekt 78">
                <a:extLst>
                  <a:ext uri="{FF2B5EF4-FFF2-40B4-BE49-F238E27FC236}">
                    <a16:creationId xmlns:a16="http://schemas.microsoft.com/office/drawing/2014/main" id="{166ABAA2-C086-DC4E-956F-4F449579BA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117" y="2676510"/>
                <a:ext cx="847821" cy="852908"/>
              </a:xfrm>
              <a:prstGeom prst="rect">
                <a:avLst/>
              </a:prstGeom>
            </p:spPr>
          </p:pic>
        </p:grpSp>
        <p:pic>
          <p:nvPicPr>
            <p:cNvPr id="82" name="Bildobjekt 81">
              <a:extLst>
                <a:ext uri="{FF2B5EF4-FFF2-40B4-BE49-F238E27FC236}">
                  <a16:creationId xmlns:a16="http://schemas.microsoft.com/office/drawing/2014/main" id="{5B4C9F4B-1DC4-2247-8ABB-BF281B1B4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449" y="2426353"/>
              <a:ext cx="671076" cy="43814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3366DF65-A60B-0848-93F5-139239A2F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33" y="1726121"/>
              <a:ext cx="350634" cy="350634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DB45007-E9F3-3141-AB61-1CD198C5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19" y="1638190"/>
              <a:ext cx="376654" cy="395487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B565C27-1B45-D643-855D-008506C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365" y="4001762"/>
              <a:ext cx="408225" cy="408225"/>
            </a:xfrm>
            <a:prstGeom prst="rect">
              <a:avLst/>
            </a:prstGeom>
          </p:spPr>
        </p:pic>
        <p:sp>
          <p:nvSpPr>
            <p:cNvPr id="89" name="Grupp 24">
              <a:extLst>
                <a:ext uri="{FF2B5EF4-FFF2-40B4-BE49-F238E27FC236}">
                  <a16:creationId xmlns:a16="http://schemas.microsoft.com/office/drawing/2014/main" id="{502CC0FD-894E-7044-9544-DB03C4693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86412" y="2018630"/>
              <a:ext cx="1430601" cy="2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24" tIns="60924" rIns="60924" bIns="60924" numCol="1" anchor="t">
              <a:spAutoFit/>
            </a:bodyPr>
            <a:lstStyle/>
            <a:p>
              <a:r>
                <a:rPr lang="sv-SE" sz="1000" dirty="0"/>
                <a:t>Leveranskoncept</a:t>
              </a:r>
              <a:endParaRPr sz="1000" dirty="0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7FCB10C-2463-CD4C-9EDE-1E1E557CC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94158" y="4399730"/>
              <a:ext cx="14526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000" dirty="0"/>
                <a:t>Löpande uppföljning</a:t>
              </a:r>
            </a:p>
          </p:txBody>
        </p:sp>
        <p:sp>
          <p:nvSpPr>
            <p:cNvPr id="91" name="Grupp 24">
              <a:extLst>
                <a:ext uri="{FF2B5EF4-FFF2-40B4-BE49-F238E27FC236}">
                  <a16:creationId xmlns:a16="http://schemas.microsoft.com/office/drawing/2014/main" id="{B03D4279-544E-E141-8E1E-2DD0B78F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40863" y="1985639"/>
              <a:ext cx="1430601" cy="2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24" tIns="60924" rIns="60924" bIns="60924" numCol="1" anchor="t">
              <a:spAutoFit/>
            </a:bodyPr>
            <a:lstStyle/>
            <a:p>
              <a:r>
                <a:rPr lang="sv-SE" sz="1000" dirty="0"/>
                <a:t>Leveranstid</a:t>
              </a:r>
              <a:endParaRPr sz="1000" dirty="0"/>
            </a:p>
          </p:txBody>
        </p:sp>
      </p:grp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c2c4f129-1289-44cf-aa2f-959268af81be"/>
</p:tagLst>
</file>

<file path=ppt/theme/theme1.xml><?xml version="1.0" encoding="utf-8"?>
<a:theme xmlns:a="http://schemas.openxmlformats.org/drawingml/2006/main" name="Energimyndigheten färgad">
  <a:themeElements>
    <a:clrScheme name="Energimyndigheten färga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0000FF"/>
      </a:hlink>
      <a:folHlink>
        <a:srgbClr val="FF00FF"/>
      </a:folHlink>
    </a:clrScheme>
    <a:fontScheme name="Energimyndigheten färgad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Energimyndigheten färg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nergimyndigheten färgad">
  <a:themeElements>
    <a:clrScheme name="Energimyndigheten färga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896"/>
      </a:accent1>
      <a:accent2>
        <a:srgbClr val="5D6DA2"/>
      </a:accent2>
      <a:accent3>
        <a:srgbClr val="8691B9"/>
      </a:accent3>
      <a:accent4>
        <a:srgbClr val="AEB6D1"/>
      </a:accent4>
      <a:accent5>
        <a:srgbClr val="B8DAEA"/>
      </a:accent5>
      <a:accent6>
        <a:srgbClr val="D2E5EE"/>
      </a:accent6>
      <a:hlink>
        <a:srgbClr val="0000FF"/>
      </a:hlink>
      <a:folHlink>
        <a:srgbClr val="FF00FF"/>
      </a:folHlink>
    </a:clrScheme>
    <a:fontScheme name="Energimyndigheten färgad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Energimyndigheten färg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273</Words>
  <Application>Microsoft Office PowerPoint</Application>
  <PresentationFormat>Bredbild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Dreaming Outloud Pro</vt:lpstr>
      <vt:lpstr>Times New Roman</vt:lpstr>
      <vt:lpstr>Energimyndigheten färgad</vt:lpstr>
      <vt:lpstr>Hållbarhetsmärkning  av transporter</vt:lpstr>
      <vt:lpstr>Vi som tagit fram detta material </vt:lpstr>
      <vt:lpstr>Hur transporten genomförs är allt viktigare</vt:lpstr>
      <vt:lpstr>Hur transporten genomförs är allt viktigare</vt:lpstr>
      <vt:lpstr>Fungerande och trovärdig märkning hjälper</vt:lpstr>
      <vt:lpstr>Fungerande och trovärdig märkning hjälper</vt:lpstr>
      <vt:lpstr>Fungerande och trovärdig märkning hjälper</vt:lpstr>
      <vt:lpstr>Hur olika märkningar och andra initiativ hänger ihop</vt:lpstr>
      <vt:lpstr>Märkningarnas krav för användare och licensinnehavare </vt:lpstr>
      <vt:lpstr>Märkningarna kommer att göra skillnad om: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Hållbarhetsmärkning  av transporter  – och vikten av att ställa krav</dc:title>
  <dc:creator>Heidi Pettersson</dc:creator>
  <cp:lastModifiedBy>Heidi Pettersson</cp:lastModifiedBy>
  <cp:revision>64</cp:revision>
  <dcterms:modified xsi:type="dcterms:W3CDTF">2022-06-29T11:31:43Z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2a539774-e72a-46d3-ad02-a6c1bb678ec3</vt:lpwstr>
  </property>
</Properties>
</file>